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tags/tag5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7" r:id="rId5"/>
    <p:sldMasterId id="2147483709" r:id="rId6"/>
    <p:sldMasterId id="2147483718" r:id="rId7"/>
  </p:sldMasterIdLst>
  <p:notesMasterIdLst>
    <p:notesMasterId r:id="rId63"/>
  </p:notesMasterIdLst>
  <p:sldIdLst>
    <p:sldId id="2763" r:id="rId8"/>
    <p:sldId id="2145706979" r:id="rId9"/>
    <p:sldId id="2145706996" r:id="rId10"/>
    <p:sldId id="3160" r:id="rId11"/>
    <p:sldId id="2145706980" r:id="rId12"/>
    <p:sldId id="2756" r:id="rId13"/>
    <p:sldId id="2137" r:id="rId14"/>
    <p:sldId id="2745" r:id="rId15"/>
    <p:sldId id="454" r:id="rId16"/>
    <p:sldId id="2764" r:id="rId17"/>
    <p:sldId id="409" r:id="rId18"/>
    <p:sldId id="410" r:id="rId19"/>
    <p:sldId id="408" r:id="rId20"/>
    <p:sldId id="411" r:id="rId21"/>
    <p:sldId id="2765" r:id="rId22"/>
    <p:sldId id="399" r:id="rId23"/>
    <p:sldId id="2759" r:id="rId24"/>
    <p:sldId id="2766" r:id="rId25"/>
    <p:sldId id="2767" r:id="rId26"/>
    <p:sldId id="2696" r:id="rId27"/>
    <p:sldId id="3164" r:id="rId28"/>
    <p:sldId id="2769" r:id="rId29"/>
    <p:sldId id="2748" r:id="rId30"/>
    <p:sldId id="2770" r:id="rId31"/>
    <p:sldId id="2771" r:id="rId32"/>
    <p:sldId id="2772" r:id="rId33"/>
    <p:sldId id="2716" r:id="rId34"/>
    <p:sldId id="2773" r:id="rId35"/>
    <p:sldId id="2753" r:id="rId36"/>
    <p:sldId id="3161" r:id="rId37"/>
    <p:sldId id="2714" r:id="rId38"/>
    <p:sldId id="374" r:id="rId39"/>
    <p:sldId id="2774" r:id="rId40"/>
    <p:sldId id="2775" r:id="rId41"/>
    <p:sldId id="2718" r:id="rId42"/>
    <p:sldId id="280" r:id="rId43"/>
    <p:sldId id="668" r:id="rId44"/>
    <p:sldId id="661" r:id="rId45"/>
    <p:sldId id="669" r:id="rId46"/>
    <p:sldId id="281" r:id="rId47"/>
    <p:sldId id="660" r:id="rId48"/>
    <p:sldId id="670" r:id="rId49"/>
    <p:sldId id="2776" r:id="rId50"/>
    <p:sldId id="2777" r:id="rId51"/>
    <p:sldId id="2778" r:id="rId52"/>
    <p:sldId id="2779" r:id="rId53"/>
    <p:sldId id="283" r:id="rId54"/>
    <p:sldId id="2780" r:id="rId55"/>
    <p:sldId id="2755" r:id="rId56"/>
    <p:sldId id="314" r:id="rId57"/>
    <p:sldId id="2145707005" r:id="rId58"/>
    <p:sldId id="2483" r:id="rId59"/>
    <p:sldId id="3166" r:id="rId60"/>
    <p:sldId id="2644" r:id="rId61"/>
    <p:sldId id="2781" r:id="rId62"/>
  </p:sldIdLst>
  <p:sldSz cx="12192000" cy="6858000"/>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undamentals of Communication / EI" id="{AB08E4BD-FEF5-4698-863F-630B528D0A7D}">
          <p14:sldIdLst>
            <p14:sldId id="2763"/>
            <p14:sldId id="2145706979"/>
            <p14:sldId id="2145706996"/>
            <p14:sldId id="3160"/>
            <p14:sldId id="2145706980"/>
            <p14:sldId id="2756"/>
            <p14:sldId id="2137"/>
            <p14:sldId id="2745"/>
            <p14:sldId id="454"/>
            <p14:sldId id="2764"/>
            <p14:sldId id="409"/>
            <p14:sldId id="410"/>
            <p14:sldId id="408"/>
            <p14:sldId id="411"/>
            <p14:sldId id="2765"/>
            <p14:sldId id="399"/>
            <p14:sldId id="2759"/>
            <p14:sldId id="2766"/>
            <p14:sldId id="2767"/>
            <p14:sldId id="2696"/>
            <p14:sldId id="3164"/>
            <p14:sldId id="2769"/>
            <p14:sldId id="2748"/>
            <p14:sldId id="2770"/>
            <p14:sldId id="2771"/>
            <p14:sldId id="2772"/>
            <p14:sldId id="2716"/>
            <p14:sldId id="2773"/>
            <p14:sldId id="2753"/>
            <p14:sldId id="3161"/>
            <p14:sldId id="2714"/>
            <p14:sldId id="374"/>
            <p14:sldId id="2774"/>
            <p14:sldId id="2775"/>
            <p14:sldId id="2718"/>
            <p14:sldId id="280"/>
            <p14:sldId id="668"/>
            <p14:sldId id="661"/>
            <p14:sldId id="669"/>
            <p14:sldId id="281"/>
            <p14:sldId id="660"/>
            <p14:sldId id="670"/>
            <p14:sldId id="2776"/>
            <p14:sldId id="2777"/>
            <p14:sldId id="2778"/>
            <p14:sldId id="2779"/>
            <p14:sldId id="283"/>
            <p14:sldId id="2780"/>
            <p14:sldId id="2755"/>
            <p14:sldId id="314"/>
            <p14:sldId id="2145707005"/>
            <p14:sldId id="2483"/>
            <p14:sldId id="3166"/>
            <p14:sldId id="2644"/>
          </p14:sldIdLst>
        </p14:section>
        <p14:section name="Closing" id="{8DE8120B-BBB0-4BB8-9EB6-CABF793312C0}">
          <p14:sldIdLst>
            <p14:sldId id="27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e Sinden" initials="RS" lastIdx="3" clrIdx="0">
    <p:extLst>
      <p:ext uri="{19B8F6BF-5375-455C-9EA6-DF929625EA0E}">
        <p15:presenceInfo xmlns:p15="http://schemas.microsoft.com/office/powerpoint/2012/main" userId="Renee Sin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60" autoAdjust="0"/>
    <p:restoredTop sz="72150" autoAdjust="0"/>
  </p:normalViewPr>
  <p:slideViewPr>
    <p:cSldViewPr snapToGrid="0">
      <p:cViewPr varScale="1">
        <p:scale>
          <a:sx n="78" d="100"/>
          <a:sy n="78" d="100"/>
        </p:scale>
        <p:origin x="12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6864683029933178E-4"/>
          <c:y val="0.12121155114231411"/>
          <c:w val="0.85377988831695051"/>
          <c:h val="0.82355319749917044"/>
        </c:manualLayout>
      </c:layout>
      <c:pie3DChart>
        <c:varyColors val="1"/>
        <c:ser>
          <c:idx val="0"/>
          <c:order val="0"/>
          <c:tx>
            <c:strRef>
              <c:f>Sheet1!$B$1</c:f>
              <c:strCache>
                <c:ptCount val="1"/>
                <c:pt idx="0">
                  <c:v>Column2</c:v>
                </c:pt>
              </c:strCache>
            </c:strRef>
          </c:tx>
          <c:spPr>
            <a:scene3d>
              <a:camera prst="orthographicFront"/>
              <a:lightRig rig="threePt" dir="t"/>
            </a:scene3d>
            <a:sp3d>
              <a:bevelT/>
            </a:sp3d>
          </c:spPr>
          <c:dPt>
            <c:idx val="0"/>
            <c:bubble3D val="0"/>
            <c:spPr>
              <a:solidFill>
                <a:schemeClr val="accent2"/>
              </a:solidFill>
              <a:ln>
                <a:noFill/>
              </a:ln>
              <a:effectLst/>
              <a:scene3d>
                <a:camera prst="orthographicFront"/>
                <a:lightRig rig="threePt" dir="t"/>
              </a:scene3d>
              <a:sp3d>
                <a:bevelT/>
              </a:sp3d>
            </c:spPr>
            <c:extLst>
              <c:ext xmlns:c16="http://schemas.microsoft.com/office/drawing/2014/chart" uri="{C3380CC4-5D6E-409C-BE32-E72D297353CC}">
                <c16:uniqueId val="{00000001-7A8F-48E2-9D00-68A531099329}"/>
              </c:ext>
            </c:extLst>
          </c:dPt>
          <c:dPt>
            <c:idx val="1"/>
            <c:bubble3D val="0"/>
            <c:spPr>
              <a:solidFill>
                <a:schemeClr val="accent4"/>
              </a:solidFill>
              <a:ln>
                <a:noFill/>
              </a:ln>
              <a:effectLst/>
              <a:scene3d>
                <a:camera prst="orthographicFront"/>
                <a:lightRig rig="threePt" dir="t"/>
              </a:scene3d>
              <a:sp3d>
                <a:bevelT/>
              </a:sp3d>
            </c:spPr>
            <c:extLst>
              <c:ext xmlns:c16="http://schemas.microsoft.com/office/drawing/2014/chart" uri="{C3380CC4-5D6E-409C-BE32-E72D297353CC}">
                <c16:uniqueId val="{00000003-7A8F-48E2-9D00-68A531099329}"/>
              </c:ext>
            </c:extLst>
          </c:dPt>
          <c:dPt>
            <c:idx val="2"/>
            <c:bubble3D val="0"/>
            <c:spPr>
              <a:solidFill>
                <a:schemeClr val="accent6"/>
              </a:solidFill>
              <a:ln>
                <a:noFill/>
              </a:ln>
              <a:effectLst/>
              <a:scene3d>
                <a:camera prst="orthographicFront"/>
                <a:lightRig rig="threePt" dir="t"/>
              </a:scene3d>
              <a:sp3d>
                <a:bevelT/>
              </a:sp3d>
            </c:spPr>
            <c:extLst>
              <c:ext xmlns:c16="http://schemas.microsoft.com/office/drawing/2014/chart" uri="{C3380CC4-5D6E-409C-BE32-E72D297353CC}">
                <c16:uniqueId val="{00000005-7A8F-48E2-9D00-68A531099329}"/>
              </c:ext>
            </c:extLst>
          </c:dPt>
          <c:dLbls>
            <c:dLbl>
              <c:idx val="0"/>
              <c:layout>
                <c:manualLayout>
                  <c:x val="-3.8356429453879704E-3"/>
                  <c:y val="0"/>
                </c:manualLayout>
              </c:layout>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fld id="{C87B75E1-81A5-411A-A6DF-C1FB50729B39}" type="CATEGORYNAME">
                      <a:rPr lang="en-US">
                        <a:solidFill>
                          <a:srgbClr val="002060"/>
                        </a:solidFill>
                      </a:rPr>
                      <a:pPr>
                        <a:defRPr sz="2400" b="1"/>
                      </a:pPr>
                      <a:t>[CATEGORY NAME]</a:t>
                    </a:fld>
                    <a:r>
                      <a:rPr lang="en-US" baseline="0" dirty="0"/>
                      <a:t>
</a:t>
                    </a:r>
                    <a:fld id="{94718782-0510-44DB-85DB-F6F341F093FD}" type="PERCENTAGE">
                      <a:rPr lang="en-US" baseline="0"/>
                      <a:pPr>
                        <a:defRPr sz="2400" b="1"/>
                      </a:pPr>
                      <a:t>[PERCENTAGE]</a:t>
                    </a:fld>
                    <a:endParaRPr lang="en-US" baseline="0" dirty="0"/>
                  </a:p>
                </c:rich>
              </c:tx>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8F-48E2-9D00-68A531099329}"/>
                </c:ext>
              </c:extLst>
            </c:dLbl>
            <c:dLbl>
              <c:idx val="1"/>
              <c:delete val="1"/>
              <c:extLst>
                <c:ext xmlns:c15="http://schemas.microsoft.com/office/drawing/2012/chart" uri="{CE6537A1-D6FC-4f65-9D91-7224C49458BB}"/>
                <c:ext xmlns:c16="http://schemas.microsoft.com/office/drawing/2014/chart" uri="{C3380CC4-5D6E-409C-BE32-E72D297353CC}">
                  <c16:uniqueId val="{00000003-7A8F-48E2-9D00-68A531099329}"/>
                </c:ext>
              </c:extLst>
            </c:dLbl>
            <c:dLbl>
              <c:idx val="2"/>
              <c:layout>
                <c:manualLayout>
                  <c:x val="0.11550608040724586"/>
                  <c:y val="-0.12677378689732755"/>
                </c:manualLayout>
              </c:layout>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US" sz="2400" b="1" dirty="0">
                        <a:solidFill>
                          <a:schemeClr val="bg1"/>
                        </a:solidFill>
                      </a:rPr>
                      <a:t>Body Language
55%</a:t>
                    </a:r>
                  </a:p>
                </c:rich>
              </c:tx>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646502835538743"/>
                      <c:h val="0.28325123152709358"/>
                    </c:manualLayout>
                  </c15:layout>
                  <c15:showDataLabelsRange val="0"/>
                </c:ext>
                <c:ext xmlns:c16="http://schemas.microsoft.com/office/drawing/2014/chart" uri="{C3380CC4-5D6E-409C-BE32-E72D297353CC}">
                  <c16:uniqueId val="{00000005-7A8F-48E2-9D00-68A531099329}"/>
                </c:ext>
              </c:extLst>
            </c:dLbl>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Spoken Word</c:v>
                </c:pt>
                <c:pt idx="1">
                  <c:v>Expression &amp; Tone</c:v>
                </c:pt>
                <c:pt idx="2">
                  <c:v>Body Language</c:v>
                </c:pt>
              </c:strCache>
            </c:strRef>
          </c:cat>
          <c:val>
            <c:numRef>
              <c:f>Sheet1!$B$2:$B$4</c:f>
              <c:numCache>
                <c:formatCode>0%</c:formatCode>
                <c:ptCount val="3"/>
                <c:pt idx="0">
                  <c:v>7.0000000000000007E-2</c:v>
                </c:pt>
                <c:pt idx="1">
                  <c:v>0.38</c:v>
                </c:pt>
                <c:pt idx="2">
                  <c:v>0.55000000000000004</c:v>
                </c:pt>
              </c:numCache>
            </c:numRef>
          </c:val>
          <c:extLst>
            <c:ext xmlns:c16="http://schemas.microsoft.com/office/drawing/2014/chart" uri="{C3380CC4-5D6E-409C-BE32-E72D297353CC}">
              <c16:uniqueId val="{00000006-7A8F-48E2-9D00-68A531099329}"/>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39679-0FF7-496C-9F7C-86556C57350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3837C04F-FCDB-4163-8B0B-AC81FF4BFA29}">
      <dgm:prSet phldrT="[Text]"/>
      <dgm:spPr/>
      <dgm:t>
        <a:bodyPr/>
        <a:lstStyle/>
        <a:p>
          <a:r>
            <a:rPr lang="en-US" b="1" dirty="0"/>
            <a:t>Envisioning Our Future</a:t>
          </a:r>
        </a:p>
      </dgm:t>
    </dgm:pt>
    <dgm:pt modelId="{7476AEDC-F110-4FDE-9C1C-DD88753F354E}" type="parTrans" cxnId="{F7C70F50-0C6F-42F3-93B1-8C37A5D9539B}">
      <dgm:prSet/>
      <dgm:spPr/>
      <dgm:t>
        <a:bodyPr/>
        <a:lstStyle/>
        <a:p>
          <a:endParaRPr lang="en-US"/>
        </a:p>
      </dgm:t>
    </dgm:pt>
    <dgm:pt modelId="{69DB1ACB-BDB0-4341-A2C2-F502F7A67104}" type="sibTrans" cxnId="{F7C70F50-0C6F-42F3-93B1-8C37A5D9539B}">
      <dgm:prSet/>
      <dgm:spPr/>
      <dgm:t>
        <a:bodyPr/>
        <a:lstStyle/>
        <a:p>
          <a:endParaRPr lang="en-US"/>
        </a:p>
      </dgm:t>
    </dgm:pt>
    <dgm:pt modelId="{8AA388A8-2832-49C5-8607-FD640C1DC643}">
      <dgm:prSet phldrT="[Text]"/>
      <dgm:spPr/>
      <dgm:t>
        <a:bodyPr/>
        <a:lstStyle/>
        <a:p>
          <a:r>
            <a:rPr lang="en-US" b="1" dirty="0"/>
            <a:t>Fundamentals of Communication</a:t>
          </a:r>
        </a:p>
      </dgm:t>
    </dgm:pt>
    <dgm:pt modelId="{652AE478-9BDC-42B3-B9C3-508B36D75735}" type="parTrans" cxnId="{4423D152-7227-4E84-BD9F-B4905BB665CC}">
      <dgm:prSet/>
      <dgm:spPr/>
      <dgm:t>
        <a:bodyPr/>
        <a:lstStyle/>
        <a:p>
          <a:endParaRPr lang="en-US"/>
        </a:p>
      </dgm:t>
    </dgm:pt>
    <dgm:pt modelId="{BB554731-587B-4CA6-8FDE-F193892F3F04}" type="sibTrans" cxnId="{4423D152-7227-4E84-BD9F-B4905BB665CC}">
      <dgm:prSet/>
      <dgm:spPr/>
      <dgm:t>
        <a:bodyPr/>
        <a:lstStyle/>
        <a:p>
          <a:endParaRPr lang="en-US"/>
        </a:p>
      </dgm:t>
    </dgm:pt>
    <dgm:pt modelId="{52753038-61CC-4237-B37E-A44955E6E7E2}">
      <dgm:prSet phldrT="[Text]"/>
      <dgm:spPr/>
      <dgm:t>
        <a:bodyPr/>
        <a:lstStyle/>
        <a:p>
          <a:r>
            <a:rPr lang="en-US" b="1" dirty="0"/>
            <a:t>Emotional Intelligence</a:t>
          </a:r>
        </a:p>
      </dgm:t>
    </dgm:pt>
    <dgm:pt modelId="{B87BF593-C994-41BA-8E1D-E48F0A5973F4}" type="parTrans" cxnId="{3E5FBECF-BF4F-4960-961A-CE08F3231AD8}">
      <dgm:prSet/>
      <dgm:spPr/>
      <dgm:t>
        <a:bodyPr/>
        <a:lstStyle/>
        <a:p>
          <a:endParaRPr lang="en-US"/>
        </a:p>
      </dgm:t>
    </dgm:pt>
    <dgm:pt modelId="{0E0237B7-E2D9-4E86-B40D-4D2F10C9E102}" type="sibTrans" cxnId="{3E5FBECF-BF4F-4960-961A-CE08F3231AD8}">
      <dgm:prSet/>
      <dgm:spPr/>
      <dgm:t>
        <a:bodyPr/>
        <a:lstStyle/>
        <a:p>
          <a:endParaRPr lang="en-US"/>
        </a:p>
      </dgm:t>
    </dgm:pt>
    <dgm:pt modelId="{3CADD7B5-BD45-4808-A1AA-1E9CD4ECF8A3}" type="pres">
      <dgm:prSet presAssocID="{F0F39679-0FF7-496C-9F7C-86556C573509}" presName="Name0" presStyleCnt="0">
        <dgm:presLayoutVars>
          <dgm:chMax val="7"/>
          <dgm:chPref val="7"/>
          <dgm:dir/>
          <dgm:animLvl val="lvl"/>
        </dgm:presLayoutVars>
      </dgm:prSet>
      <dgm:spPr/>
    </dgm:pt>
    <dgm:pt modelId="{9A0508E3-2F01-49E0-B440-4F4A8ABBCD86}" type="pres">
      <dgm:prSet presAssocID="{3837C04F-FCDB-4163-8B0B-AC81FF4BFA29}" presName="Accent1" presStyleCnt="0"/>
      <dgm:spPr/>
    </dgm:pt>
    <dgm:pt modelId="{F8872CD3-A1E4-42F8-9EBB-654004BD4085}" type="pres">
      <dgm:prSet presAssocID="{3837C04F-FCDB-4163-8B0B-AC81FF4BFA29}" presName="Accent" presStyleLbl="node1" presStyleIdx="0" presStyleCnt="3"/>
      <dgm:spPr>
        <a:solidFill>
          <a:srgbClr val="16BBEE"/>
        </a:solidFill>
      </dgm:spPr>
    </dgm:pt>
    <dgm:pt modelId="{1FE82B54-63CA-46A9-9F45-355E2ED3A99D}" type="pres">
      <dgm:prSet presAssocID="{3837C04F-FCDB-4163-8B0B-AC81FF4BFA29}" presName="Parent1" presStyleLbl="revTx" presStyleIdx="0" presStyleCnt="3">
        <dgm:presLayoutVars>
          <dgm:chMax val="1"/>
          <dgm:chPref val="1"/>
          <dgm:bulletEnabled val="1"/>
        </dgm:presLayoutVars>
      </dgm:prSet>
      <dgm:spPr/>
    </dgm:pt>
    <dgm:pt modelId="{98AB614B-2F21-477C-85FB-928DF59EE409}" type="pres">
      <dgm:prSet presAssocID="{8AA388A8-2832-49C5-8607-FD640C1DC643}" presName="Accent2" presStyleCnt="0"/>
      <dgm:spPr/>
    </dgm:pt>
    <dgm:pt modelId="{E5B6BF35-F013-449A-BB53-4FA038AF2AB8}" type="pres">
      <dgm:prSet presAssocID="{8AA388A8-2832-49C5-8607-FD640C1DC643}" presName="Accent" presStyleLbl="node1" presStyleIdx="1" presStyleCnt="3"/>
      <dgm:spPr>
        <a:solidFill>
          <a:schemeClr val="tx2">
            <a:lumMod val="75000"/>
          </a:schemeClr>
        </a:solidFill>
      </dgm:spPr>
    </dgm:pt>
    <dgm:pt modelId="{ED346FC2-9E19-4519-B819-B3700810695F}" type="pres">
      <dgm:prSet presAssocID="{8AA388A8-2832-49C5-8607-FD640C1DC643}" presName="Parent2" presStyleLbl="revTx" presStyleIdx="1" presStyleCnt="3">
        <dgm:presLayoutVars>
          <dgm:chMax val="1"/>
          <dgm:chPref val="1"/>
          <dgm:bulletEnabled val="1"/>
        </dgm:presLayoutVars>
      </dgm:prSet>
      <dgm:spPr/>
    </dgm:pt>
    <dgm:pt modelId="{9EDE49E0-3819-45A5-A38A-749D77F70794}" type="pres">
      <dgm:prSet presAssocID="{52753038-61CC-4237-B37E-A44955E6E7E2}" presName="Accent3" presStyleCnt="0"/>
      <dgm:spPr/>
    </dgm:pt>
    <dgm:pt modelId="{FCF1EB7B-6D01-44C0-8A39-F9C0E17F0DC6}" type="pres">
      <dgm:prSet presAssocID="{52753038-61CC-4237-B37E-A44955E6E7E2}" presName="Accent" presStyleLbl="node1" presStyleIdx="2" presStyleCnt="3"/>
      <dgm:spPr>
        <a:solidFill>
          <a:srgbClr val="C00000"/>
        </a:solidFill>
      </dgm:spPr>
    </dgm:pt>
    <dgm:pt modelId="{58D7948D-86A3-4CD8-A16F-422535103DF6}" type="pres">
      <dgm:prSet presAssocID="{52753038-61CC-4237-B37E-A44955E6E7E2}" presName="Parent3" presStyleLbl="revTx" presStyleIdx="2" presStyleCnt="3">
        <dgm:presLayoutVars>
          <dgm:chMax val="1"/>
          <dgm:chPref val="1"/>
          <dgm:bulletEnabled val="1"/>
        </dgm:presLayoutVars>
      </dgm:prSet>
      <dgm:spPr/>
    </dgm:pt>
  </dgm:ptLst>
  <dgm:cxnLst>
    <dgm:cxn modelId="{93A34009-216D-4E0D-8609-AC4B415DCE72}" type="presOf" srcId="{8AA388A8-2832-49C5-8607-FD640C1DC643}" destId="{ED346FC2-9E19-4519-B819-B3700810695F}" srcOrd="0" destOrd="0" presId="urn:microsoft.com/office/officeart/2009/layout/CircleArrowProcess"/>
    <dgm:cxn modelId="{A4CCCA2E-0F76-476F-AE24-5C328D0C86AC}" type="presOf" srcId="{F0F39679-0FF7-496C-9F7C-86556C573509}" destId="{3CADD7B5-BD45-4808-A1AA-1E9CD4ECF8A3}" srcOrd="0" destOrd="0" presId="urn:microsoft.com/office/officeart/2009/layout/CircleArrowProcess"/>
    <dgm:cxn modelId="{107D435E-5FB6-4BCD-8BC9-ADDA9F6CBDAA}" type="presOf" srcId="{52753038-61CC-4237-B37E-A44955E6E7E2}" destId="{58D7948D-86A3-4CD8-A16F-422535103DF6}" srcOrd="0" destOrd="0" presId="urn:microsoft.com/office/officeart/2009/layout/CircleArrowProcess"/>
    <dgm:cxn modelId="{F7C70F50-0C6F-42F3-93B1-8C37A5D9539B}" srcId="{F0F39679-0FF7-496C-9F7C-86556C573509}" destId="{3837C04F-FCDB-4163-8B0B-AC81FF4BFA29}" srcOrd="0" destOrd="0" parTransId="{7476AEDC-F110-4FDE-9C1C-DD88753F354E}" sibTransId="{69DB1ACB-BDB0-4341-A2C2-F502F7A67104}"/>
    <dgm:cxn modelId="{4423D152-7227-4E84-BD9F-B4905BB665CC}" srcId="{F0F39679-0FF7-496C-9F7C-86556C573509}" destId="{8AA388A8-2832-49C5-8607-FD640C1DC643}" srcOrd="1" destOrd="0" parTransId="{652AE478-9BDC-42B3-B9C3-508B36D75735}" sibTransId="{BB554731-587B-4CA6-8FDE-F193892F3F04}"/>
    <dgm:cxn modelId="{3E5FBECF-BF4F-4960-961A-CE08F3231AD8}" srcId="{F0F39679-0FF7-496C-9F7C-86556C573509}" destId="{52753038-61CC-4237-B37E-A44955E6E7E2}" srcOrd="2" destOrd="0" parTransId="{B87BF593-C994-41BA-8E1D-E48F0A5973F4}" sibTransId="{0E0237B7-E2D9-4E86-B40D-4D2F10C9E102}"/>
    <dgm:cxn modelId="{9A9EBFFC-846C-4FA0-AD38-4B04D49BCF06}" type="presOf" srcId="{3837C04F-FCDB-4163-8B0B-AC81FF4BFA29}" destId="{1FE82B54-63CA-46A9-9F45-355E2ED3A99D}" srcOrd="0" destOrd="0" presId="urn:microsoft.com/office/officeart/2009/layout/CircleArrowProcess"/>
    <dgm:cxn modelId="{AD1BFBB2-C655-4CB3-82A4-B8440D935B1A}" type="presParOf" srcId="{3CADD7B5-BD45-4808-A1AA-1E9CD4ECF8A3}" destId="{9A0508E3-2F01-49E0-B440-4F4A8ABBCD86}" srcOrd="0" destOrd="0" presId="urn:microsoft.com/office/officeart/2009/layout/CircleArrowProcess"/>
    <dgm:cxn modelId="{F95696C3-004B-43F9-90CC-2B2BCAF23EC1}" type="presParOf" srcId="{9A0508E3-2F01-49E0-B440-4F4A8ABBCD86}" destId="{F8872CD3-A1E4-42F8-9EBB-654004BD4085}" srcOrd="0" destOrd="0" presId="urn:microsoft.com/office/officeart/2009/layout/CircleArrowProcess"/>
    <dgm:cxn modelId="{4F112EF3-F6D0-4B90-9C0A-5021DB36C18B}" type="presParOf" srcId="{3CADD7B5-BD45-4808-A1AA-1E9CD4ECF8A3}" destId="{1FE82B54-63CA-46A9-9F45-355E2ED3A99D}" srcOrd="1" destOrd="0" presId="urn:microsoft.com/office/officeart/2009/layout/CircleArrowProcess"/>
    <dgm:cxn modelId="{D2225ADB-9450-4FC3-A761-A81D45219285}" type="presParOf" srcId="{3CADD7B5-BD45-4808-A1AA-1E9CD4ECF8A3}" destId="{98AB614B-2F21-477C-85FB-928DF59EE409}" srcOrd="2" destOrd="0" presId="urn:microsoft.com/office/officeart/2009/layout/CircleArrowProcess"/>
    <dgm:cxn modelId="{D45D1D32-9768-45CC-BFC9-9C8955561D68}" type="presParOf" srcId="{98AB614B-2F21-477C-85FB-928DF59EE409}" destId="{E5B6BF35-F013-449A-BB53-4FA038AF2AB8}" srcOrd="0" destOrd="0" presId="urn:microsoft.com/office/officeart/2009/layout/CircleArrowProcess"/>
    <dgm:cxn modelId="{8CC9180C-F256-418F-8284-39ADB19A70FD}" type="presParOf" srcId="{3CADD7B5-BD45-4808-A1AA-1E9CD4ECF8A3}" destId="{ED346FC2-9E19-4519-B819-B3700810695F}" srcOrd="3" destOrd="0" presId="urn:microsoft.com/office/officeart/2009/layout/CircleArrowProcess"/>
    <dgm:cxn modelId="{CACDC6EA-7F75-4C4B-AA67-0EDF336B7009}" type="presParOf" srcId="{3CADD7B5-BD45-4808-A1AA-1E9CD4ECF8A3}" destId="{9EDE49E0-3819-45A5-A38A-749D77F70794}" srcOrd="4" destOrd="0" presId="urn:microsoft.com/office/officeart/2009/layout/CircleArrowProcess"/>
    <dgm:cxn modelId="{9222B7CB-63E2-4E26-800D-6EB256DBF3B1}" type="presParOf" srcId="{9EDE49E0-3819-45A5-A38A-749D77F70794}" destId="{FCF1EB7B-6D01-44C0-8A39-F9C0E17F0DC6}" srcOrd="0" destOrd="0" presId="urn:microsoft.com/office/officeart/2009/layout/CircleArrowProcess"/>
    <dgm:cxn modelId="{77294230-1A67-4516-BADE-E570E68DD661}" type="presParOf" srcId="{3CADD7B5-BD45-4808-A1AA-1E9CD4ECF8A3}" destId="{58D7948D-86A3-4CD8-A16F-422535103DF6}"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EA0B1C-C504-4739-869C-5C13CF3AB4D4}"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en-US"/>
        </a:p>
      </dgm:t>
    </dgm:pt>
    <dgm:pt modelId="{8760D3AD-D1E0-42EC-AE99-017CA392C6D6}">
      <dgm:prSet phldrT="[Text]" custT="1"/>
      <dgm:spPr>
        <a:gradFill rotWithShape="0">
          <a:gsLst>
            <a:gs pos="99000">
              <a:schemeClr val="tx2">
                <a:lumMod val="60000"/>
                <a:lumOff val="40000"/>
              </a:schemeClr>
            </a:gs>
            <a:gs pos="8000">
              <a:srgbClr val="002060"/>
            </a:gs>
          </a:gsLst>
          <a:lin ang="5400000" scaled="1"/>
        </a:gradFill>
      </dgm:spPr>
      <dgm:t>
        <a:bodyPr/>
        <a:lstStyle/>
        <a:p>
          <a:r>
            <a:rPr lang="en-US" sz="2000" dirty="0">
              <a:solidFill>
                <a:schemeClr val="bg1"/>
              </a:solidFill>
              <a:latin typeface="Metropolis Light" panose="00000500000000000000" pitchFamily="50" charset="0"/>
            </a:rPr>
            <a:t>Identify the </a:t>
          </a:r>
          <a:r>
            <a:rPr lang="en-US" sz="2000" dirty="0">
              <a:solidFill>
                <a:srgbClr val="FFFF00"/>
              </a:solidFill>
              <a:latin typeface="Metropolis Light" panose="00000500000000000000" pitchFamily="50" charset="0"/>
            </a:rPr>
            <a:t>communication styles </a:t>
          </a:r>
          <a:r>
            <a:rPr lang="en-US" sz="2000" dirty="0">
              <a:solidFill>
                <a:schemeClr val="bg1"/>
              </a:solidFill>
              <a:latin typeface="Metropolis Light" panose="00000500000000000000" pitchFamily="50" charset="0"/>
            </a:rPr>
            <a:t>that are consistent with the Respect for People Behaviors</a:t>
          </a:r>
        </a:p>
      </dgm:t>
    </dgm:pt>
    <dgm:pt modelId="{C4F03E2D-01AF-4150-89D8-C0C44C9532E5}" type="parTrans" cxnId="{974834E0-B03F-4992-AFD9-F30F3C05856C}">
      <dgm:prSet/>
      <dgm:spPr/>
      <dgm:t>
        <a:bodyPr/>
        <a:lstStyle/>
        <a:p>
          <a:endParaRPr lang="en-US" sz="2000">
            <a:latin typeface="Metropolis Light" panose="00000500000000000000" pitchFamily="50" charset="0"/>
          </a:endParaRPr>
        </a:p>
      </dgm:t>
    </dgm:pt>
    <dgm:pt modelId="{D7B1D9C5-C36E-44E3-B23B-314486637A78}" type="sibTrans" cxnId="{974834E0-B03F-4992-AFD9-F30F3C05856C}">
      <dgm:prSet/>
      <dgm:spPr>
        <a:ln>
          <a:solidFill>
            <a:srgbClr val="002060"/>
          </a:solidFill>
        </a:ln>
      </dgm:spPr>
      <dgm:t>
        <a:bodyPr/>
        <a:lstStyle/>
        <a:p>
          <a:endParaRPr lang="en-US" sz="2000">
            <a:latin typeface="Metropolis Light" panose="00000500000000000000" pitchFamily="50" charset="0"/>
          </a:endParaRPr>
        </a:p>
      </dgm:t>
    </dgm:pt>
    <dgm:pt modelId="{999D206F-A6E4-4178-8F29-B14EA394FBDB}">
      <dgm:prSet custT="1"/>
      <dgm:spPr>
        <a:gradFill rotWithShape="0">
          <a:gsLst>
            <a:gs pos="99000">
              <a:schemeClr val="tx2">
                <a:lumMod val="60000"/>
                <a:lumOff val="40000"/>
              </a:schemeClr>
            </a:gs>
            <a:gs pos="8000">
              <a:srgbClr val="002060"/>
            </a:gs>
          </a:gsLst>
          <a:lin ang="5400000" scaled="1"/>
        </a:gradFill>
      </dgm:spPr>
      <dgm:t>
        <a:bodyPr/>
        <a:lstStyle/>
        <a:p>
          <a:r>
            <a:rPr lang="en-US" sz="2000" dirty="0">
              <a:solidFill>
                <a:schemeClr val="bg1"/>
              </a:solidFill>
              <a:latin typeface="Metropolis Light" panose="00000500000000000000" pitchFamily="50" charset="0"/>
            </a:rPr>
            <a:t>Apply </a:t>
          </a:r>
          <a:r>
            <a:rPr lang="en-US" sz="2000" dirty="0">
              <a:solidFill>
                <a:srgbClr val="FFFF00"/>
              </a:solidFill>
              <a:latin typeface="Metropolis Light" panose="00000500000000000000" pitchFamily="50" charset="0"/>
            </a:rPr>
            <a:t>Emotional Intelligence </a:t>
          </a:r>
          <a:r>
            <a:rPr lang="en-US" sz="2000" dirty="0">
              <a:solidFill>
                <a:schemeClr val="bg1"/>
              </a:solidFill>
              <a:latin typeface="Metropolis Light" panose="00000500000000000000" pitchFamily="50" charset="0"/>
            </a:rPr>
            <a:t>strategies to </a:t>
          </a:r>
          <a:r>
            <a:rPr lang="en-US" sz="2000" dirty="0">
              <a:solidFill>
                <a:srgbClr val="FFFF00"/>
              </a:solidFill>
              <a:latin typeface="Metropolis Light" panose="00000500000000000000" pitchFamily="50" charset="0"/>
            </a:rPr>
            <a:t>positively impact</a:t>
          </a:r>
          <a:r>
            <a:rPr lang="en-US" sz="2000" dirty="0">
              <a:solidFill>
                <a:schemeClr val="bg1"/>
              </a:solidFill>
              <a:latin typeface="Metropolis Light" panose="00000500000000000000" pitchFamily="50" charset="0"/>
            </a:rPr>
            <a:t> the </a:t>
          </a:r>
          <a:r>
            <a:rPr lang="en-US" sz="2000" dirty="0">
              <a:solidFill>
                <a:srgbClr val="FFFF00"/>
              </a:solidFill>
              <a:latin typeface="Metropolis Light" panose="00000500000000000000" pitchFamily="50" charset="0"/>
            </a:rPr>
            <a:t>Respect for People commitments </a:t>
          </a:r>
          <a:r>
            <a:rPr lang="en-US" sz="2000" dirty="0">
              <a:solidFill>
                <a:schemeClr val="bg1"/>
              </a:solidFill>
              <a:latin typeface="Metropolis Light" panose="00000500000000000000" pitchFamily="50" charset="0"/>
            </a:rPr>
            <a:t>and their associated behaviors</a:t>
          </a:r>
        </a:p>
      </dgm:t>
    </dgm:pt>
    <dgm:pt modelId="{C176D6A2-00B7-4591-96BB-0BD253E46927}" type="parTrans" cxnId="{AE406352-7A4F-41DF-B2CA-8D6BA3847ED7}">
      <dgm:prSet/>
      <dgm:spPr/>
      <dgm:t>
        <a:bodyPr/>
        <a:lstStyle/>
        <a:p>
          <a:endParaRPr lang="en-US" sz="2000">
            <a:latin typeface="Metropolis Light" panose="00000500000000000000" pitchFamily="50" charset="0"/>
          </a:endParaRPr>
        </a:p>
      </dgm:t>
    </dgm:pt>
    <dgm:pt modelId="{6451FFBD-5795-4F28-8600-CCD7AC860B6B}" type="sibTrans" cxnId="{AE406352-7A4F-41DF-B2CA-8D6BA3847ED7}">
      <dgm:prSet/>
      <dgm:spPr/>
      <dgm:t>
        <a:bodyPr/>
        <a:lstStyle/>
        <a:p>
          <a:endParaRPr lang="en-US" sz="2000">
            <a:latin typeface="Metropolis Light" panose="00000500000000000000" pitchFamily="50" charset="0"/>
          </a:endParaRPr>
        </a:p>
      </dgm:t>
    </dgm:pt>
    <dgm:pt modelId="{99194272-0BD9-4BF2-8C50-654BAE6F9154}">
      <dgm:prSet custT="1"/>
      <dgm:spPr>
        <a:gradFill rotWithShape="0">
          <a:gsLst>
            <a:gs pos="99000">
              <a:schemeClr val="tx2">
                <a:lumMod val="60000"/>
                <a:lumOff val="40000"/>
              </a:schemeClr>
            </a:gs>
            <a:gs pos="8000">
              <a:srgbClr val="002060"/>
            </a:gs>
          </a:gsLst>
          <a:lin ang="5400000" scaled="1"/>
        </a:gradFill>
      </dgm:spPr>
      <dgm:t>
        <a:bodyPr/>
        <a:lstStyle/>
        <a:p>
          <a:r>
            <a:rPr lang="en-US" sz="2000" dirty="0">
              <a:solidFill>
                <a:schemeClr val="bg1"/>
              </a:solidFill>
              <a:latin typeface="Metropolis Light" panose="00000500000000000000" pitchFamily="50" charset="0"/>
            </a:rPr>
            <a:t>Using the </a:t>
          </a:r>
          <a:r>
            <a:rPr lang="en-US" sz="2000" dirty="0">
              <a:solidFill>
                <a:srgbClr val="FFFF00"/>
              </a:solidFill>
              <a:latin typeface="Metropolis Light" panose="00000500000000000000" pitchFamily="50" charset="0"/>
            </a:rPr>
            <a:t>Respect for People Commitments</a:t>
          </a:r>
          <a:r>
            <a:rPr lang="en-US" sz="2000" dirty="0">
              <a:solidFill>
                <a:schemeClr val="bg1"/>
              </a:solidFill>
              <a:latin typeface="Metropolis Light" panose="00000500000000000000" pitchFamily="50" charset="0"/>
            </a:rPr>
            <a:t>, and the </a:t>
          </a:r>
          <a:r>
            <a:rPr lang="en-US" sz="2000" dirty="0">
              <a:solidFill>
                <a:srgbClr val="FFFF00"/>
              </a:solidFill>
              <a:latin typeface="Metropolis Light" panose="00000500000000000000" pitchFamily="50" charset="0"/>
            </a:rPr>
            <a:t>Fundamentals of Communication</a:t>
          </a:r>
          <a:r>
            <a:rPr lang="en-US" sz="2000" dirty="0">
              <a:solidFill>
                <a:schemeClr val="bg1"/>
              </a:solidFill>
              <a:latin typeface="Metropolis Light" panose="00000500000000000000" pitchFamily="50" charset="0"/>
            </a:rPr>
            <a:t>, apply </a:t>
          </a:r>
          <a:r>
            <a:rPr lang="en-US" sz="2000" dirty="0">
              <a:solidFill>
                <a:srgbClr val="FFFF00"/>
              </a:solidFill>
              <a:latin typeface="Metropolis Light" panose="00000500000000000000" pitchFamily="50" charset="0"/>
            </a:rPr>
            <a:t>assertive</a:t>
          </a:r>
          <a:r>
            <a:rPr lang="en-US" sz="2000" dirty="0">
              <a:solidFill>
                <a:schemeClr val="bg1"/>
              </a:solidFill>
              <a:latin typeface="Metropolis Light" panose="00000500000000000000" pitchFamily="50" charset="0"/>
            </a:rPr>
            <a:t> communication skills and behaviors in specific scenarios</a:t>
          </a:r>
        </a:p>
      </dgm:t>
    </dgm:pt>
    <dgm:pt modelId="{75F4E849-FDFC-4A1F-B879-8D43519F00D7}" type="sibTrans" cxnId="{D4C79C60-B62B-41B0-82FD-FAEA4036DA75}">
      <dgm:prSet/>
      <dgm:spPr/>
      <dgm:t>
        <a:bodyPr/>
        <a:lstStyle/>
        <a:p>
          <a:endParaRPr lang="en-US" sz="2000">
            <a:latin typeface="Metropolis Light" panose="00000500000000000000" pitchFamily="50" charset="0"/>
          </a:endParaRPr>
        </a:p>
      </dgm:t>
    </dgm:pt>
    <dgm:pt modelId="{F9640023-E1EB-4324-B11C-3BE6FABAA23A}" type="parTrans" cxnId="{D4C79C60-B62B-41B0-82FD-FAEA4036DA75}">
      <dgm:prSet/>
      <dgm:spPr/>
      <dgm:t>
        <a:bodyPr/>
        <a:lstStyle/>
        <a:p>
          <a:endParaRPr lang="en-US" sz="2000">
            <a:latin typeface="Metropolis Light" panose="00000500000000000000" pitchFamily="50" charset="0"/>
          </a:endParaRPr>
        </a:p>
      </dgm:t>
    </dgm:pt>
    <dgm:pt modelId="{E424A04C-961E-477A-A7A0-E708141C4EDC}" type="pres">
      <dgm:prSet presAssocID="{AEEA0B1C-C504-4739-869C-5C13CF3AB4D4}" presName="Name0" presStyleCnt="0">
        <dgm:presLayoutVars>
          <dgm:chMax val="7"/>
          <dgm:chPref val="7"/>
          <dgm:dir/>
        </dgm:presLayoutVars>
      </dgm:prSet>
      <dgm:spPr/>
    </dgm:pt>
    <dgm:pt modelId="{A5EFC866-5E47-411D-89B8-197FC953BC52}" type="pres">
      <dgm:prSet presAssocID="{AEEA0B1C-C504-4739-869C-5C13CF3AB4D4}" presName="Name1" presStyleCnt="0"/>
      <dgm:spPr/>
    </dgm:pt>
    <dgm:pt modelId="{37C9ECFE-6153-4EDF-AD0C-78C97F213E60}" type="pres">
      <dgm:prSet presAssocID="{AEEA0B1C-C504-4739-869C-5C13CF3AB4D4}" presName="cycle" presStyleCnt="0"/>
      <dgm:spPr/>
    </dgm:pt>
    <dgm:pt modelId="{734F043B-41EA-4877-B3E8-99B59D42B6FD}" type="pres">
      <dgm:prSet presAssocID="{AEEA0B1C-C504-4739-869C-5C13CF3AB4D4}" presName="srcNode" presStyleLbl="node1" presStyleIdx="0" presStyleCnt="3"/>
      <dgm:spPr/>
    </dgm:pt>
    <dgm:pt modelId="{BC215CD3-B9A8-409E-8039-FD4070A11627}" type="pres">
      <dgm:prSet presAssocID="{AEEA0B1C-C504-4739-869C-5C13CF3AB4D4}" presName="conn" presStyleLbl="parChTrans1D2" presStyleIdx="0" presStyleCnt="1"/>
      <dgm:spPr/>
    </dgm:pt>
    <dgm:pt modelId="{BC866F4E-40EA-438A-9372-69D921C0AA11}" type="pres">
      <dgm:prSet presAssocID="{AEEA0B1C-C504-4739-869C-5C13CF3AB4D4}" presName="extraNode" presStyleLbl="node1" presStyleIdx="0" presStyleCnt="3"/>
      <dgm:spPr/>
    </dgm:pt>
    <dgm:pt modelId="{27C7E282-2DD9-4003-8ACA-0595C4C83BBB}" type="pres">
      <dgm:prSet presAssocID="{AEEA0B1C-C504-4739-869C-5C13CF3AB4D4}" presName="dstNode" presStyleLbl="node1" presStyleIdx="0" presStyleCnt="3"/>
      <dgm:spPr/>
    </dgm:pt>
    <dgm:pt modelId="{7462DD3C-8348-4297-B8C2-943592D34EB0}" type="pres">
      <dgm:prSet presAssocID="{8760D3AD-D1E0-42EC-AE99-017CA392C6D6}" presName="text_1" presStyleLbl="node1" presStyleIdx="0" presStyleCnt="3">
        <dgm:presLayoutVars>
          <dgm:bulletEnabled val="1"/>
        </dgm:presLayoutVars>
      </dgm:prSet>
      <dgm:spPr/>
    </dgm:pt>
    <dgm:pt modelId="{27A3211D-ED47-4530-8482-F7887DAD8C58}" type="pres">
      <dgm:prSet presAssocID="{8760D3AD-D1E0-42EC-AE99-017CA392C6D6}" presName="accent_1" presStyleCnt="0"/>
      <dgm:spPr/>
    </dgm:pt>
    <dgm:pt modelId="{B00D01EB-43F2-4AEC-9925-6E0F43CAD348}" type="pres">
      <dgm:prSet presAssocID="{8760D3AD-D1E0-42EC-AE99-017CA392C6D6}" presName="accentRepeatNode" presStyleLbl="solidFgAcc1" presStyleIdx="0" presStyleCnt="3"/>
      <dgm:spPr/>
    </dgm:pt>
    <dgm:pt modelId="{9BEE7562-3B2E-4E99-87B1-2A0BECE0C639}" type="pres">
      <dgm:prSet presAssocID="{99194272-0BD9-4BF2-8C50-654BAE6F9154}" presName="text_2" presStyleLbl="node1" presStyleIdx="1" presStyleCnt="3">
        <dgm:presLayoutVars>
          <dgm:bulletEnabled val="1"/>
        </dgm:presLayoutVars>
      </dgm:prSet>
      <dgm:spPr/>
    </dgm:pt>
    <dgm:pt modelId="{CB42845D-5B71-4DDE-8074-561B672AAFA8}" type="pres">
      <dgm:prSet presAssocID="{99194272-0BD9-4BF2-8C50-654BAE6F9154}" presName="accent_2" presStyleCnt="0"/>
      <dgm:spPr/>
    </dgm:pt>
    <dgm:pt modelId="{5944BA16-6CD8-4EE4-871A-643ECD808B74}" type="pres">
      <dgm:prSet presAssocID="{99194272-0BD9-4BF2-8C50-654BAE6F9154}" presName="accentRepeatNode" presStyleLbl="solidFgAcc1" presStyleIdx="1" presStyleCnt="3"/>
      <dgm:spPr/>
    </dgm:pt>
    <dgm:pt modelId="{AA272DCC-3105-4F43-BF92-1D7D1C1DE186}" type="pres">
      <dgm:prSet presAssocID="{999D206F-A6E4-4178-8F29-B14EA394FBDB}" presName="text_3" presStyleLbl="node1" presStyleIdx="2" presStyleCnt="3">
        <dgm:presLayoutVars>
          <dgm:bulletEnabled val="1"/>
        </dgm:presLayoutVars>
      </dgm:prSet>
      <dgm:spPr/>
    </dgm:pt>
    <dgm:pt modelId="{8127C65E-C99C-4F4B-AD57-0964374F2184}" type="pres">
      <dgm:prSet presAssocID="{999D206F-A6E4-4178-8F29-B14EA394FBDB}" presName="accent_3" presStyleCnt="0"/>
      <dgm:spPr/>
    </dgm:pt>
    <dgm:pt modelId="{37E3C0AA-2FF5-442A-9AC0-63FFA3C1A9F3}" type="pres">
      <dgm:prSet presAssocID="{999D206F-A6E4-4178-8F29-B14EA394FBDB}" presName="accentRepeatNode" presStyleLbl="solidFgAcc1" presStyleIdx="2" presStyleCnt="3"/>
      <dgm:spPr/>
    </dgm:pt>
  </dgm:ptLst>
  <dgm:cxnLst>
    <dgm:cxn modelId="{6D4A8C12-F2A5-44F6-B398-B94CB5C897E6}" type="presOf" srcId="{99194272-0BD9-4BF2-8C50-654BAE6F9154}" destId="{9BEE7562-3B2E-4E99-87B1-2A0BECE0C639}" srcOrd="0" destOrd="0" presId="urn:microsoft.com/office/officeart/2008/layout/VerticalCurvedList"/>
    <dgm:cxn modelId="{DC4AEC40-BF80-4434-BEFC-AD6D1B4442A3}" type="presOf" srcId="{999D206F-A6E4-4178-8F29-B14EA394FBDB}" destId="{AA272DCC-3105-4F43-BF92-1D7D1C1DE186}" srcOrd="0" destOrd="0" presId="urn:microsoft.com/office/officeart/2008/layout/VerticalCurvedList"/>
    <dgm:cxn modelId="{D4C79C60-B62B-41B0-82FD-FAEA4036DA75}" srcId="{AEEA0B1C-C504-4739-869C-5C13CF3AB4D4}" destId="{99194272-0BD9-4BF2-8C50-654BAE6F9154}" srcOrd="1" destOrd="0" parTransId="{F9640023-E1EB-4324-B11C-3BE6FABAA23A}" sibTransId="{75F4E849-FDFC-4A1F-B879-8D43519F00D7}"/>
    <dgm:cxn modelId="{AE406352-7A4F-41DF-B2CA-8D6BA3847ED7}" srcId="{AEEA0B1C-C504-4739-869C-5C13CF3AB4D4}" destId="{999D206F-A6E4-4178-8F29-B14EA394FBDB}" srcOrd="2" destOrd="0" parTransId="{C176D6A2-00B7-4591-96BB-0BD253E46927}" sibTransId="{6451FFBD-5795-4F28-8600-CCD7AC860B6B}"/>
    <dgm:cxn modelId="{C2EC8D58-98F9-4486-A766-6568ED6D62F2}" type="presOf" srcId="{D7B1D9C5-C36E-44E3-B23B-314486637A78}" destId="{BC215CD3-B9A8-409E-8039-FD4070A11627}" srcOrd="0" destOrd="0" presId="urn:microsoft.com/office/officeart/2008/layout/VerticalCurvedList"/>
    <dgm:cxn modelId="{855631D5-F291-47B6-BAD5-1A2C2537D07C}" type="presOf" srcId="{8760D3AD-D1E0-42EC-AE99-017CA392C6D6}" destId="{7462DD3C-8348-4297-B8C2-943592D34EB0}" srcOrd="0" destOrd="0" presId="urn:microsoft.com/office/officeart/2008/layout/VerticalCurvedList"/>
    <dgm:cxn modelId="{974834E0-B03F-4992-AFD9-F30F3C05856C}" srcId="{AEEA0B1C-C504-4739-869C-5C13CF3AB4D4}" destId="{8760D3AD-D1E0-42EC-AE99-017CA392C6D6}" srcOrd="0" destOrd="0" parTransId="{C4F03E2D-01AF-4150-89D8-C0C44C9532E5}" sibTransId="{D7B1D9C5-C36E-44E3-B23B-314486637A78}"/>
    <dgm:cxn modelId="{78EEADEA-4E43-4C70-9E67-A2F40F143718}" type="presOf" srcId="{AEEA0B1C-C504-4739-869C-5C13CF3AB4D4}" destId="{E424A04C-961E-477A-A7A0-E708141C4EDC}" srcOrd="0" destOrd="0" presId="urn:microsoft.com/office/officeart/2008/layout/VerticalCurvedList"/>
    <dgm:cxn modelId="{E5D92678-8D84-413B-97C1-192FDA9AC1F1}" type="presParOf" srcId="{E424A04C-961E-477A-A7A0-E708141C4EDC}" destId="{A5EFC866-5E47-411D-89B8-197FC953BC52}" srcOrd="0" destOrd="0" presId="urn:microsoft.com/office/officeart/2008/layout/VerticalCurvedList"/>
    <dgm:cxn modelId="{E67BC604-9206-4CB8-BE08-90343DBA1F67}" type="presParOf" srcId="{A5EFC866-5E47-411D-89B8-197FC953BC52}" destId="{37C9ECFE-6153-4EDF-AD0C-78C97F213E60}" srcOrd="0" destOrd="0" presId="urn:microsoft.com/office/officeart/2008/layout/VerticalCurvedList"/>
    <dgm:cxn modelId="{0959EFA0-5A6E-429D-8F72-44FD629217EA}" type="presParOf" srcId="{37C9ECFE-6153-4EDF-AD0C-78C97F213E60}" destId="{734F043B-41EA-4877-B3E8-99B59D42B6FD}" srcOrd="0" destOrd="0" presId="urn:microsoft.com/office/officeart/2008/layout/VerticalCurvedList"/>
    <dgm:cxn modelId="{A2F03F52-11C9-494D-9AC2-28156CA525F4}" type="presParOf" srcId="{37C9ECFE-6153-4EDF-AD0C-78C97F213E60}" destId="{BC215CD3-B9A8-409E-8039-FD4070A11627}" srcOrd="1" destOrd="0" presId="urn:microsoft.com/office/officeart/2008/layout/VerticalCurvedList"/>
    <dgm:cxn modelId="{8B7FCA75-27FE-47DC-9957-6D49CD675FBC}" type="presParOf" srcId="{37C9ECFE-6153-4EDF-AD0C-78C97F213E60}" destId="{BC866F4E-40EA-438A-9372-69D921C0AA11}" srcOrd="2" destOrd="0" presId="urn:microsoft.com/office/officeart/2008/layout/VerticalCurvedList"/>
    <dgm:cxn modelId="{8B02E2A8-F002-4DD0-8FD6-6E6749ECBD9A}" type="presParOf" srcId="{37C9ECFE-6153-4EDF-AD0C-78C97F213E60}" destId="{27C7E282-2DD9-4003-8ACA-0595C4C83BBB}" srcOrd="3" destOrd="0" presId="urn:microsoft.com/office/officeart/2008/layout/VerticalCurvedList"/>
    <dgm:cxn modelId="{456161C7-1CCD-4069-8B35-DAFF3177BBC1}" type="presParOf" srcId="{A5EFC866-5E47-411D-89B8-197FC953BC52}" destId="{7462DD3C-8348-4297-B8C2-943592D34EB0}" srcOrd="1" destOrd="0" presId="urn:microsoft.com/office/officeart/2008/layout/VerticalCurvedList"/>
    <dgm:cxn modelId="{2ED08C4E-737A-4C37-BF97-5FCDE704B6BB}" type="presParOf" srcId="{A5EFC866-5E47-411D-89B8-197FC953BC52}" destId="{27A3211D-ED47-4530-8482-F7887DAD8C58}" srcOrd="2" destOrd="0" presId="urn:microsoft.com/office/officeart/2008/layout/VerticalCurvedList"/>
    <dgm:cxn modelId="{9A418B05-DDAF-45F9-ACFE-8BD1D1E757C2}" type="presParOf" srcId="{27A3211D-ED47-4530-8482-F7887DAD8C58}" destId="{B00D01EB-43F2-4AEC-9925-6E0F43CAD348}" srcOrd="0" destOrd="0" presId="urn:microsoft.com/office/officeart/2008/layout/VerticalCurvedList"/>
    <dgm:cxn modelId="{E58ECCF7-4590-4E24-B5E1-F5E1FB4DF424}" type="presParOf" srcId="{A5EFC866-5E47-411D-89B8-197FC953BC52}" destId="{9BEE7562-3B2E-4E99-87B1-2A0BECE0C639}" srcOrd="3" destOrd="0" presId="urn:microsoft.com/office/officeart/2008/layout/VerticalCurvedList"/>
    <dgm:cxn modelId="{02C5FBD6-C6B9-4F70-BA60-D734767EADC6}" type="presParOf" srcId="{A5EFC866-5E47-411D-89B8-197FC953BC52}" destId="{CB42845D-5B71-4DDE-8074-561B672AAFA8}" srcOrd="4" destOrd="0" presId="urn:microsoft.com/office/officeart/2008/layout/VerticalCurvedList"/>
    <dgm:cxn modelId="{90E2F399-FA2B-4C87-A123-F2B50DEF1785}" type="presParOf" srcId="{CB42845D-5B71-4DDE-8074-561B672AAFA8}" destId="{5944BA16-6CD8-4EE4-871A-643ECD808B74}" srcOrd="0" destOrd="0" presId="urn:microsoft.com/office/officeart/2008/layout/VerticalCurvedList"/>
    <dgm:cxn modelId="{6F1DE943-3C8B-4AE9-937E-124A9DFC56ED}" type="presParOf" srcId="{A5EFC866-5E47-411D-89B8-197FC953BC52}" destId="{AA272DCC-3105-4F43-BF92-1D7D1C1DE186}" srcOrd="5" destOrd="0" presId="urn:microsoft.com/office/officeart/2008/layout/VerticalCurvedList"/>
    <dgm:cxn modelId="{D85474E5-648A-453E-B084-C02272DF9BC3}" type="presParOf" srcId="{A5EFC866-5E47-411D-89B8-197FC953BC52}" destId="{8127C65E-C99C-4F4B-AD57-0964374F2184}" srcOrd="6" destOrd="0" presId="urn:microsoft.com/office/officeart/2008/layout/VerticalCurvedList"/>
    <dgm:cxn modelId="{FB35580D-4C21-4AE6-81D4-0502DDCB2303}" type="presParOf" srcId="{8127C65E-C99C-4F4B-AD57-0964374F2184}" destId="{37E3C0AA-2FF5-442A-9AC0-63FFA3C1A9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D7730-552D-4B95-9355-FB2ECAA8E39A}" type="doc">
      <dgm:prSet loTypeId="urn:microsoft.com/office/officeart/2005/8/layout/pList2" loCatId="list" qsTypeId="urn:microsoft.com/office/officeart/2005/8/quickstyle/3d3" qsCatId="3D" csTypeId="urn:microsoft.com/office/officeart/2005/8/colors/accent0_3" csCatId="mainScheme" phldr="1"/>
      <dgm:spPr/>
      <dgm:t>
        <a:bodyPr/>
        <a:lstStyle/>
        <a:p>
          <a:endParaRPr lang="en-US"/>
        </a:p>
      </dgm:t>
    </dgm:pt>
    <dgm:pt modelId="{B8E2E885-D5F3-400D-84EE-685A49158AAD}">
      <dgm:prSet phldrT="[Text]"/>
      <dgm:spPr>
        <a:gradFill rotWithShape="0">
          <a:gsLst>
            <a:gs pos="0">
              <a:schemeClr val="tx2">
                <a:lumMod val="50000"/>
              </a:schemeClr>
            </a:gs>
            <a:gs pos="100000">
              <a:schemeClr val="tx2">
                <a:lumMod val="20000"/>
                <a:lumOff val="80000"/>
              </a:schemeClr>
            </a:gs>
          </a:gsLst>
          <a:lin ang="5400000" scaled="1"/>
        </a:gradFill>
      </dgm:spPr>
      <dgm:t>
        <a:bodyPr anchor="t" anchorCtr="0"/>
        <a:lstStyle/>
        <a:p>
          <a:endParaRPr lang="en-US" b="1" dirty="0">
            <a:latin typeface="Metropolis" panose="00000500000000000000" pitchFamily="50" charset="0"/>
          </a:endParaRPr>
        </a:p>
        <a:p>
          <a:r>
            <a:rPr lang="en-US" b="1" dirty="0">
              <a:latin typeface="Metropolis" panose="00000500000000000000" pitchFamily="50" charset="0"/>
            </a:rPr>
            <a:t>Aggressive</a:t>
          </a:r>
        </a:p>
      </dgm:t>
    </dgm:pt>
    <dgm:pt modelId="{7EE5041B-8057-47B5-9804-A213E3615501}" type="parTrans" cxnId="{B87CB70A-9C54-4BC8-A9D0-D0AE010871B5}">
      <dgm:prSet/>
      <dgm:spPr/>
      <dgm:t>
        <a:bodyPr/>
        <a:lstStyle/>
        <a:p>
          <a:endParaRPr lang="en-US" b="1">
            <a:latin typeface="Metropolis" panose="00000500000000000000" pitchFamily="50" charset="0"/>
          </a:endParaRPr>
        </a:p>
      </dgm:t>
    </dgm:pt>
    <dgm:pt modelId="{EF24C798-8473-43DD-9E81-553349E7BDE5}" type="sibTrans" cxnId="{B87CB70A-9C54-4BC8-A9D0-D0AE010871B5}">
      <dgm:prSet/>
      <dgm:spPr/>
      <dgm:t>
        <a:bodyPr/>
        <a:lstStyle/>
        <a:p>
          <a:endParaRPr lang="en-US" b="1">
            <a:latin typeface="Metropolis" panose="00000500000000000000" pitchFamily="50" charset="0"/>
          </a:endParaRPr>
        </a:p>
      </dgm:t>
    </dgm:pt>
    <dgm:pt modelId="{465FB968-0D2D-44E7-982A-016E4DE1A94F}">
      <dgm:prSet phldrT="[Text]"/>
      <dgm:spPr>
        <a:gradFill rotWithShape="0">
          <a:gsLst>
            <a:gs pos="0">
              <a:schemeClr val="tx2">
                <a:lumMod val="50000"/>
              </a:schemeClr>
            </a:gs>
            <a:gs pos="100000">
              <a:schemeClr val="tx2">
                <a:lumMod val="20000"/>
                <a:lumOff val="80000"/>
              </a:schemeClr>
            </a:gs>
          </a:gsLst>
          <a:lin ang="5400000" scaled="1"/>
        </a:gradFill>
      </dgm:spPr>
      <dgm:t>
        <a:bodyPr anchor="t" anchorCtr="0"/>
        <a:lstStyle/>
        <a:p>
          <a:endParaRPr lang="en-US" b="1" dirty="0">
            <a:latin typeface="Metropolis" panose="00000500000000000000" pitchFamily="50" charset="0"/>
          </a:endParaRPr>
        </a:p>
        <a:p>
          <a:r>
            <a:rPr lang="en-US" b="1" dirty="0">
              <a:latin typeface="Metropolis" panose="00000500000000000000" pitchFamily="50" charset="0"/>
            </a:rPr>
            <a:t>Passive</a:t>
          </a:r>
        </a:p>
      </dgm:t>
    </dgm:pt>
    <dgm:pt modelId="{DAA56C93-0E10-4EE9-8293-F147C390EFCD}" type="parTrans" cxnId="{BAE4D063-BE28-439F-A459-8628F5AE3DC0}">
      <dgm:prSet/>
      <dgm:spPr/>
      <dgm:t>
        <a:bodyPr/>
        <a:lstStyle/>
        <a:p>
          <a:endParaRPr lang="en-US" b="1">
            <a:latin typeface="Metropolis" panose="00000500000000000000" pitchFamily="50" charset="0"/>
          </a:endParaRPr>
        </a:p>
      </dgm:t>
    </dgm:pt>
    <dgm:pt modelId="{428CFA9F-17CA-4863-A764-B4EF61D3DF98}" type="sibTrans" cxnId="{BAE4D063-BE28-439F-A459-8628F5AE3DC0}">
      <dgm:prSet/>
      <dgm:spPr/>
      <dgm:t>
        <a:bodyPr/>
        <a:lstStyle/>
        <a:p>
          <a:endParaRPr lang="en-US" b="1">
            <a:latin typeface="Metropolis" panose="00000500000000000000" pitchFamily="50" charset="0"/>
          </a:endParaRPr>
        </a:p>
      </dgm:t>
    </dgm:pt>
    <dgm:pt modelId="{51B743DA-1706-40A8-ABA5-EDE8B9268735}">
      <dgm:prSet phldrT="[Text]"/>
      <dgm:spPr>
        <a:gradFill rotWithShape="0">
          <a:gsLst>
            <a:gs pos="0">
              <a:schemeClr val="tx2">
                <a:lumMod val="50000"/>
              </a:schemeClr>
            </a:gs>
            <a:gs pos="100000">
              <a:schemeClr val="tx2">
                <a:lumMod val="20000"/>
                <a:lumOff val="80000"/>
              </a:schemeClr>
            </a:gs>
          </a:gsLst>
          <a:lin ang="5400000" scaled="1"/>
        </a:gradFill>
      </dgm:spPr>
      <dgm:t>
        <a:bodyPr anchor="t" anchorCtr="0"/>
        <a:lstStyle/>
        <a:p>
          <a:endParaRPr lang="en-US" b="1" dirty="0">
            <a:latin typeface="Metropolis" panose="00000500000000000000" pitchFamily="50" charset="0"/>
          </a:endParaRPr>
        </a:p>
        <a:p>
          <a:r>
            <a:rPr lang="en-US" b="1" dirty="0">
              <a:latin typeface="Metropolis" panose="00000500000000000000" pitchFamily="50" charset="0"/>
            </a:rPr>
            <a:t>Assertive</a:t>
          </a:r>
        </a:p>
      </dgm:t>
    </dgm:pt>
    <dgm:pt modelId="{538121FE-FEBC-4712-B2C5-9C30821AC687}" type="parTrans" cxnId="{8447C8AC-0B00-4949-9007-483A614545C6}">
      <dgm:prSet/>
      <dgm:spPr/>
      <dgm:t>
        <a:bodyPr/>
        <a:lstStyle/>
        <a:p>
          <a:endParaRPr lang="en-US" b="1">
            <a:latin typeface="Metropolis" panose="00000500000000000000" pitchFamily="50" charset="0"/>
          </a:endParaRPr>
        </a:p>
      </dgm:t>
    </dgm:pt>
    <dgm:pt modelId="{C2CB3E9C-0A38-4212-817B-6D9578317254}" type="sibTrans" cxnId="{8447C8AC-0B00-4949-9007-483A614545C6}">
      <dgm:prSet/>
      <dgm:spPr/>
      <dgm:t>
        <a:bodyPr/>
        <a:lstStyle/>
        <a:p>
          <a:endParaRPr lang="en-US" b="1">
            <a:latin typeface="Metropolis" panose="00000500000000000000" pitchFamily="50" charset="0"/>
          </a:endParaRPr>
        </a:p>
      </dgm:t>
    </dgm:pt>
    <dgm:pt modelId="{9474D1FA-B540-4709-8C8B-F88CAB2C0D26}">
      <dgm:prSet phldrT="[Text]"/>
      <dgm:spPr>
        <a:gradFill rotWithShape="0">
          <a:gsLst>
            <a:gs pos="0">
              <a:schemeClr val="tx2">
                <a:lumMod val="50000"/>
              </a:schemeClr>
            </a:gs>
            <a:gs pos="100000">
              <a:schemeClr val="tx2">
                <a:lumMod val="20000"/>
                <a:lumOff val="80000"/>
              </a:schemeClr>
            </a:gs>
          </a:gsLst>
          <a:lin ang="5400000" scaled="1"/>
        </a:gradFill>
      </dgm:spPr>
      <dgm:t>
        <a:bodyPr anchor="t" anchorCtr="0"/>
        <a:lstStyle/>
        <a:p>
          <a:endParaRPr lang="en-US" b="1" dirty="0">
            <a:latin typeface="Metropolis" panose="00000500000000000000" pitchFamily="50" charset="0"/>
          </a:endParaRPr>
        </a:p>
        <a:p>
          <a:r>
            <a:rPr lang="en-US" b="1" dirty="0">
              <a:latin typeface="Metropolis" panose="00000500000000000000" pitchFamily="50" charset="0"/>
            </a:rPr>
            <a:t>Passive-Aggressive</a:t>
          </a:r>
        </a:p>
      </dgm:t>
    </dgm:pt>
    <dgm:pt modelId="{F4D1224A-B3BB-448B-81C8-2E167697F4F3}" type="sibTrans" cxnId="{F38D3934-C311-4CAF-8391-E770A1B230D7}">
      <dgm:prSet/>
      <dgm:spPr/>
      <dgm:t>
        <a:bodyPr/>
        <a:lstStyle/>
        <a:p>
          <a:endParaRPr lang="en-US" b="1">
            <a:latin typeface="Metropolis" panose="00000500000000000000" pitchFamily="50" charset="0"/>
          </a:endParaRPr>
        </a:p>
      </dgm:t>
    </dgm:pt>
    <dgm:pt modelId="{8D93B0AC-E4B6-4C6B-8304-DC54F3F37135}" type="parTrans" cxnId="{F38D3934-C311-4CAF-8391-E770A1B230D7}">
      <dgm:prSet/>
      <dgm:spPr/>
      <dgm:t>
        <a:bodyPr/>
        <a:lstStyle/>
        <a:p>
          <a:endParaRPr lang="en-US" b="1">
            <a:latin typeface="Metropolis" panose="00000500000000000000" pitchFamily="50" charset="0"/>
          </a:endParaRPr>
        </a:p>
      </dgm:t>
    </dgm:pt>
    <dgm:pt modelId="{A465FD88-10A6-4F54-9F4F-41FBE51BB303}" type="pres">
      <dgm:prSet presAssocID="{2DBD7730-552D-4B95-9355-FB2ECAA8E39A}" presName="Name0" presStyleCnt="0">
        <dgm:presLayoutVars>
          <dgm:dir/>
          <dgm:resizeHandles val="exact"/>
        </dgm:presLayoutVars>
      </dgm:prSet>
      <dgm:spPr/>
    </dgm:pt>
    <dgm:pt modelId="{F363ACF2-2132-4ED3-B8B3-B8CEF81685B9}" type="pres">
      <dgm:prSet presAssocID="{2DBD7730-552D-4B95-9355-FB2ECAA8E39A}" presName="bkgdShp" presStyleLbl="alignAccFollowNode1" presStyleIdx="0" presStyleCnt="1"/>
      <dgm:spPr>
        <a:solidFill>
          <a:schemeClr val="bg2">
            <a:alpha val="90000"/>
          </a:schemeClr>
        </a:solidFill>
      </dgm:spPr>
    </dgm:pt>
    <dgm:pt modelId="{8B05E5F8-46C5-44AD-81E6-9B68EDB617E6}" type="pres">
      <dgm:prSet presAssocID="{2DBD7730-552D-4B95-9355-FB2ECAA8E39A}" presName="linComp" presStyleCnt="0"/>
      <dgm:spPr/>
    </dgm:pt>
    <dgm:pt modelId="{A77D33B9-36FA-4839-AE48-F4A50C6E04C1}" type="pres">
      <dgm:prSet presAssocID="{B8E2E885-D5F3-400D-84EE-685A49158AAD}" presName="compNode" presStyleCnt="0"/>
      <dgm:spPr/>
    </dgm:pt>
    <dgm:pt modelId="{C45E2AE9-6CEE-4B93-961B-3F78A5B0CEF2}" type="pres">
      <dgm:prSet presAssocID="{B8E2E885-D5F3-400D-84EE-685A49158AAD}" presName="node" presStyleLbl="node1" presStyleIdx="0" presStyleCnt="4">
        <dgm:presLayoutVars>
          <dgm:bulletEnabled val="1"/>
        </dgm:presLayoutVars>
      </dgm:prSet>
      <dgm:spPr/>
    </dgm:pt>
    <dgm:pt modelId="{201797D3-9590-481C-8BF9-3AD201717CEE}" type="pres">
      <dgm:prSet presAssocID="{B8E2E885-D5F3-400D-84EE-685A49158AAD}" presName="invisiNode" presStyleLbl="node1" presStyleIdx="0" presStyleCnt="4"/>
      <dgm:spPr/>
    </dgm:pt>
    <dgm:pt modelId="{81DFDC2E-CA2D-4655-AB83-DB377D7B603F}" type="pres">
      <dgm:prSet presAssocID="{B8E2E885-D5F3-400D-84EE-685A49158AAD}" presName="imagNode" presStyleLbl="fgImgPlace1" presStyleIdx="0" presStyleCnt="4"/>
      <dgm:spPr>
        <a:solidFill>
          <a:schemeClr val="bg2"/>
        </a:solidFill>
        <a:ln>
          <a:noFill/>
        </a:ln>
      </dgm:spPr>
    </dgm:pt>
    <dgm:pt modelId="{521E1B3D-8BFC-4542-BB57-223D7C50733E}" type="pres">
      <dgm:prSet presAssocID="{EF24C798-8473-43DD-9E81-553349E7BDE5}" presName="sibTrans" presStyleLbl="sibTrans2D1" presStyleIdx="0" presStyleCnt="0"/>
      <dgm:spPr/>
    </dgm:pt>
    <dgm:pt modelId="{3E06E938-8471-439B-A53C-ED602570D81D}" type="pres">
      <dgm:prSet presAssocID="{9474D1FA-B540-4709-8C8B-F88CAB2C0D26}" presName="compNode" presStyleCnt="0"/>
      <dgm:spPr/>
    </dgm:pt>
    <dgm:pt modelId="{60F97B11-F803-41EE-A474-0D3974277A8A}" type="pres">
      <dgm:prSet presAssocID="{9474D1FA-B540-4709-8C8B-F88CAB2C0D26}" presName="node" presStyleLbl="node1" presStyleIdx="1" presStyleCnt="4">
        <dgm:presLayoutVars>
          <dgm:bulletEnabled val="1"/>
        </dgm:presLayoutVars>
      </dgm:prSet>
      <dgm:spPr/>
    </dgm:pt>
    <dgm:pt modelId="{3BF308F5-C0BC-4072-B94D-3675E82269FF}" type="pres">
      <dgm:prSet presAssocID="{9474D1FA-B540-4709-8C8B-F88CAB2C0D26}" presName="invisiNode" presStyleLbl="node1" presStyleIdx="1" presStyleCnt="4"/>
      <dgm:spPr/>
    </dgm:pt>
    <dgm:pt modelId="{F3AA82E9-00B9-492F-9A4A-B884D526842B}" type="pres">
      <dgm:prSet presAssocID="{9474D1FA-B540-4709-8C8B-F88CAB2C0D26}" presName="imagNode" presStyleLbl="fgImgPlace1" presStyleIdx="1" presStyleCnt="4"/>
      <dgm:spPr>
        <a:solidFill>
          <a:schemeClr val="bg2"/>
        </a:solidFill>
        <a:ln>
          <a:noFill/>
        </a:ln>
      </dgm:spPr>
    </dgm:pt>
    <dgm:pt modelId="{157E282A-7082-4E85-BAAD-9C4755696050}" type="pres">
      <dgm:prSet presAssocID="{F4D1224A-B3BB-448B-81C8-2E167697F4F3}" presName="sibTrans" presStyleLbl="sibTrans2D1" presStyleIdx="0" presStyleCnt="0"/>
      <dgm:spPr/>
    </dgm:pt>
    <dgm:pt modelId="{8D9259E8-272E-43D2-AE6B-F5424651C2DA}" type="pres">
      <dgm:prSet presAssocID="{465FB968-0D2D-44E7-982A-016E4DE1A94F}" presName="compNode" presStyleCnt="0"/>
      <dgm:spPr/>
    </dgm:pt>
    <dgm:pt modelId="{983A95A6-3A6B-4456-B645-2E5E10B22379}" type="pres">
      <dgm:prSet presAssocID="{465FB968-0D2D-44E7-982A-016E4DE1A94F}" presName="node" presStyleLbl="node1" presStyleIdx="2" presStyleCnt="4">
        <dgm:presLayoutVars>
          <dgm:bulletEnabled val="1"/>
        </dgm:presLayoutVars>
      </dgm:prSet>
      <dgm:spPr/>
    </dgm:pt>
    <dgm:pt modelId="{E9392CB5-4D34-452F-A141-EB90755B30F7}" type="pres">
      <dgm:prSet presAssocID="{465FB968-0D2D-44E7-982A-016E4DE1A94F}" presName="invisiNode" presStyleLbl="node1" presStyleIdx="2" presStyleCnt="4"/>
      <dgm:spPr/>
    </dgm:pt>
    <dgm:pt modelId="{49FA01E8-AC53-4BE0-896D-A96E4AD4B7E1}" type="pres">
      <dgm:prSet presAssocID="{465FB968-0D2D-44E7-982A-016E4DE1A94F}" presName="imagNode" presStyleLbl="fgImgPlace1" presStyleIdx="2" presStyleCnt="4"/>
      <dgm:spPr>
        <a:solidFill>
          <a:schemeClr val="bg2"/>
        </a:solidFill>
      </dgm:spPr>
    </dgm:pt>
    <dgm:pt modelId="{7F34BF71-F691-4F86-A9A8-04163DC9BEC9}" type="pres">
      <dgm:prSet presAssocID="{428CFA9F-17CA-4863-A764-B4EF61D3DF98}" presName="sibTrans" presStyleLbl="sibTrans2D1" presStyleIdx="0" presStyleCnt="0"/>
      <dgm:spPr/>
    </dgm:pt>
    <dgm:pt modelId="{2B98C9CE-8B6D-44BF-95A1-5D8E77E2EFA3}" type="pres">
      <dgm:prSet presAssocID="{51B743DA-1706-40A8-ABA5-EDE8B9268735}" presName="compNode" presStyleCnt="0"/>
      <dgm:spPr/>
    </dgm:pt>
    <dgm:pt modelId="{F421FB5F-8A4C-4F40-949B-AB3F90E0B27E}" type="pres">
      <dgm:prSet presAssocID="{51B743DA-1706-40A8-ABA5-EDE8B9268735}" presName="node" presStyleLbl="node1" presStyleIdx="3" presStyleCnt="4">
        <dgm:presLayoutVars>
          <dgm:bulletEnabled val="1"/>
        </dgm:presLayoutVars>
      </dgm:prSet>
      <dgm:spPr/>
    </dgm:pt>
    <dgm:pt modelId="{2811C226-F624-4B75-A8C0-B764431CC31F}" type="pres">
      <dgm:prSet presAssocID="{51B743DA-1706-40A8-ABA5-EDE8B9268735}" presName="invisiNode" presStyleLbl="node1" presStyleIdx="3" presStyleCnt="4"/>
      <dgm:spPr/>
    </dgm:pt>
    <dgm:pt modelId="{70EB76BD-0805-4F42-BFCF-6E30D68C5098}" type="pres">
      <dgm:prSet presAssocID="{51B743DA-1706-40A8-ABA5-EDE8B9268735}" presName="imagNode" presStyleLbl="fgImgPlace1" presStyleIdx="3" presStyleCnt="4"/>
      <dgm:spPr>
        <a:solidFill>
          <a:schemeClr val="bg2"/>
        </a:solidFill>
        <a:ln>
          <a:noFill/>
        </a:ln>
      </dgm:spPr>
    </dgm:pt>
  </dgm:ptLst>
  <dgm:cxnLst>
    <dgm:cxn modelId="{B87CB70A-9C54-4BC8-A9D0-D0AE010871B5}" srcId="{2DBD7730-552D-4B95-9355-FB2ECAA8E39A}" destId="{B8E2E885-D5F3-400D-84EE-685A49158AAD}" srcOrd="0" destOrd="0" parTransId="{7EE5041B-8057-47B5-9804-A213E3615501}" sibTransId="{EF24C798-8473-43DD-9E81-553349E7BDE5}"/>
    <dgm:cxn modelId="{D68D9E0B-C8E6-4A0C-8919-0C7740C9BF8E}" type="presOf" srcId="{2DBD7730-552D-4B95-9355-FB2ECAA8E39A}" destId="{A465FD88-10A6-4F54-9F4F-41FBE51BB303}" srcOrd="0" destOrd="0" presId="urn:microsoft.com/office/officeart/2005/8/layout/pList2"/>
    <dgm:cxn modelId="{5A49EE0B-725F-409F-B30C-48D685B1F039}" type="presOf" srcId="{B8E2E885-D5F3-400D-84EE-685A49158AAD}" destId="{C45E2AE9-6CEE-4B93-961B-3F78A5B0CEF2}" srcOrd="0" destOrd="0" presId="urn:microsoft.com/office/officeart/2005/8/layout/pList2"/>
    <dgm:cxn modelId="{D9562315-A611-43B3-8D3D-59AC6F860F81}" type="presOf" srcId="{51B743DA-1706-40A8-ABA5-EDE8B9268735}" destId="{F421FB5F-8A4C-4F40-949B-AB3F90E0B27E}" srcOrd="0" destOrd="0" presId="urn:microsoft.com/office/officeart/2005/8/layout/pList2"/>
    <dgm:cxn modelId="{F38D3934-C311-4CAF-8391-E770A1B230D7}" srcId="{2DBD7730-552D-4B95-9355-FB2ECAA8E39A}" destId="{9474D1FA-B540-4709-8C8B-F88CAB2C0D26}" srcOrd="1" destOrd="0" parTransId="{8D93B0AC-E4B6-4C6B-8304-DC54F3F37135}" sibTransId="{F4D1224A-B3BB-448B-81C8-2E167697F4F3}"/>
    <dgm:cxn modelId="{75E2A23B-1054-4361-9059-B0C3308DE5AF}" type="presOf" srcId="{F4D1224A-B3BB-448B-81C8-2E167697F4F3}" destId="{157E282A-7082-4E85-BAAD-9C4755696050}" srcOrd="0" destOrd="0" presId="urn:microsoft.com/office/officeart/2005/8/layout/pList2"/>
    <dgm:cxn modelId="{BAE4D063-BE28-439F-A459-8628F5AE3DC0}" srcId="{2DBD7730-552D-4B95-9355-FB2ECAA8E39A}" destId="{465FB968-0D2D-44E7-982A-016E4DE1A94F}" srcOrd="2" destOrd="0" parTransId="{DAA56C93-0E10-4EE9-8293-F147C390EFCD}" sibTransId="{428CFA9F-17CA-4863-A764-B4EF61D3DF98}"/>
    <dgm:cxn modelId="{0925C169-725F-4121-9B9F-2988157EA046}" type="presOf" srcId="{9474D1FA-B540-4709-8C8B-F88CAB2C0D26}" destId="{60F97B11-F803-41EE-A474-0D3974277A8A}" srcOrd="0" destOrd="0" presId="urn:microsoft.com/office/officeart/2005/8/layout/pList2"/>
    <dgm:cxn modelId="{BA9EC951-6BA5-4C22-A14E-420DCB98AEA7}" type="presOf" srcId="{EF24C798-8473-43DD-9E81-553349E7BDE5}" destId="{521E1B3D-8BFC-4542-BB57-223D7C50733E}" srcOrd="0" destOrd="0" presId="urn:microsoft.com/office/officeart/2005/8/layout/pList2"/>
    <dgm:cxn modelId="{C015958F-864A-40F9-B23B-0BB0F3FC8415}" type="presOf" srcId="{465FB968-0D2D-44E7-982A-016E4DE1A94F}" destId="{983A95A6-3A6B-4456-B645-2E5E10B22379}" srcOrd="0" destOrd="0" presId="urn:microsoft.com/office/officeart/2005/8/layout/pList2"/>
    <dgm:cxn modelId="{8447C8AC-0B00-4949-9007-483A614545C6}" srcId="{2DBD7730-552D-4B95-9355-FB2ECAA8E39A}" destId="{51B743DA-1706-40A8-ABA5-EDE8B9268735}" srcOrd="3" destOrd="0" parTransId="{538121FE-FEBC-4712-B2C5-9C30821AC687}" sibTransId="{C2CB3E9C-0A38-4212-817B-6D9578317254}"/>
    <dgm:cxn modelId="{FFFC97FD-FAE7-458B-94CF-2742579833A0}" type="presOf" srcId="{428CFA9F-17CA-4863-A764-B4EF61D3DF98}" destId="{7F34BF71-F691-4F86-A9A8-04163DC9BEC9}" srcOrd="0" destOrd="0" presId="urn:microsoft.com/office/officeart/2005/8/layout/pList2"/>
    <dgm:cxn modelId="{8047BFF8-CEEE-45FC-ACAD-58D1D87D49E6}" type="presParOf" srcId="{A465FD88-10A6-4F54-9F4F-41FBE51BB303}" destId="{F363ACF2-2132-4ED3-B8B3-B8CEF81685B9}" srcOrd="0" destOrd="0" presId="urn:microsoft.com/office/officeart/2005/8/layout/pList2"/>
    <dgm:cxn modelId="{EE5079D4-0475-49E4-9BD8-B7D5F40F48B9}" type="presParOf" srcId="{A465FD88-10A6-4F54-9F4F-41FBE51BB303}" destId="{8B05E5F8-46C5-44AD-81E6-9B68EDB617E6}" srcOrd="1" destOrd="0" presId="urn:microsoft.com/office/officeart/2005/8/layout/pList2"/>
    <dgm:cxn modelId="{8EEFCE73-94BF-425C-8A0D-43732E3CD1C1}" type="presParOf" srcId="{8B05E5F8-46C5-44AD-81E6-9B68EDB617E6}" destId="{A77D33B9-36FA-4839-AE48-F4A50C6E04C1}" srcOrd="0" destOrd="0" presId="urn:microsoft.com/office/officeart/2005/8/layout/pList2"/>
    <dgm:cxn modelId="{F0106622-992D-4A5F-A5F7-D65B22F2C900}" type="presParOf" srcId="{A77D33B9-36FA-4839-AE48-F4A50C6E04C1}" destId="{C45E2AE9-6CEE-4B93-961B-3F78A5B0CEF2}" srcOrd="0" destOrd="0" presId="urn:microsoft.com/office/officeart/2005/8/layout/pList2"/>
    <dgm:cxn modelId="{9D05FDC6-4AFF-42F5-B269-144425AFBFB8}" type="presParOf" srcId="{A77D33B9-36FA-4839-AE48-F4A50C6E04C1}" destId="{201797D3-9590-481C-8BF9-3AD201717CEE}" srcOrd="1" destOrd="0" presId="urn:microsoft.com/office/officeart/2005/8/layout/pList2"/>
    <dgm:cxn modelId="{654C2F65-02DC-4FCD-81A6-94EB18010F66}" type="presParOf" srcId="{A77D33B9-36FA-4839-AE48-F4A50C6E04C1}" destId="{81DFDC2E-CA2D-4655-AB83-DB377D7B603F}" srcOrd="2" destOrd="0" presId="urn:microsoft.com/office/officeart/2005/8/layout/pList2"/>
    <dgm:cxn modelId="{B3F830BE-EBE2-443D-AC71-515A19D9E921}" type="presParOf" srcId="{8B05E5F8-46C5-44AD-81E6-9B68EDB617E6}" destId="{521E1B3D-8BFC-4542-BB57-223D7C50733E}" srcOrd="1" destOrd="0" presId="urn:microsoft.com/office/officeart/2005/8/layout/pList2"/>
    <dgm:cxn modelId="{4A4700F0-7C75-4BE3-8CC6-A8630D050998}" type="presParOf" srcId="{8B05E5F8-46C5-44AD-81E6-9B68EDB617E6}" destId="{3E06E938-8471-439B-A53C-ED602570D81D}" srcOrd="2" destOrd="0" presId="urn:microsoft.com/office/officeart/2005/8/layout/pList2"/>
    <dgm:cxn modelId="{590A155A-2145-4A03-8C91-309783A8C2F3}" type="presParOf" srcId="{3E06E938-8471-439B-A53C-ED602570D81D}" destId="{60F97B11-F803-41EE-A474-0D3974277A8A}" srcOrd="0" destOrd="0" presId="urn:microsoft.com/office/officeart/2005/8/layout/pList2"/>
    <dgm:cxn modelId="{D5708726-D7CB-4AE8-AB0A-45866D245961}" type="presParOf" srcId="{3E06E938-8471-439B-A53C-ED602570D81D}" destId="{3BF308F5-C0BC-4072-B94D-3675E82269FF}" srcOrd="1" destOrd="0" presId="urn:microsoft.com/office/officeart/2005/8/layout/pList2"/>
    <dgm:cxn modelId="{B6FA00BF-AEC0-46AE-B669-CDD76B848313}" type="presParOf" srcId="{3E06E938-8471-439B-A53C-ED602570D81D}" destId="{F3AA82E9-00B9-492F-9A4A-B884D526842B}" srcOrd="2" destOrd="0" presId="urn:microsoft.com/office/officeart/2005/8/layout/pList2"/>
    <dgm:cxn modelId="{67328734-5D5A-4041-BBEC-2EA0595FED7D}" type="presParOf" srcId="{8B05E5F8-46C5-44AD-81E6-9B68EDB617E6}" destId="{157E282A-7082-4E85-BAAD-9C4755696050}" srcOrd="3" destOrd="0" presId="urn:microsoft.com/office/officeart/2005/8/layout/pList2"/>
    <dgm:cxn modelId="{379B66F9-68DC-466F-9B41-CC53EE3DDF5A}" type="presParOf" srcId="{8B05E5F8-46C5-44AD-81E6-9B68EDB617E6}" destId="{8D9259E8-272E-43D2-AE6B-F5424651C2DA}" srcOrd="4" destOrd="0" presId="urn:microsoft.com/office/officeart/2005/8/layout/pList2"/>
    <dgm:cxn modelId="{A6FC1500-DA5C-498B-AE59-9C200DBED110}" type="presParOf" srcId="{8D9259E8-272E-43D2-AE6B-F5424651C2DA}" destId="{983A95A6-3A6B-4456-B645-2E5E10B22379}" srcOrd="0" destOrd="0" presId="urn:microsoft.com/office/officeart/2005/8/layout/pList2"/>
    <dgm:cxn modelId="{36DA9068-FD24-4059-9ABC-BDB6C5B68211}" type="presParOf" srcId="{8D9259E8-272E-43D2-AE6B-F5424651C2DA}" destId="{E9392CB5-4D34-452F-A141-EB90755B30F7}" srcOrd="1" destOrd="0" presId="urn:microsoft.com/office/officeart/2005/8/layout/pList2"/>
    <dgm:cxn modelId="{59E1BAB3-889B-479D-A142-4E456FD2AB36}" type="presParOf" srcId="{8D9259E8-272E-43D2-AE6B-F5424651C2DA}" destId="{49FA01E8-AC53-4BE0-896D-A96E4AD4B7E1}" srcOrd="2" destOrd="0" presId="urn:microsoft.com/office/officeart/2005/8/layout/pList2"/>
    <dgm:cxn modelId="{72B3E75D-C7D4-4259-8CE4-2C8FE8787C67}" type="presParOf" srcId="{8B05E5F8-46C5-44AD-81E6-9B68EDB617E6}" destId="{7F34BF71-F691-4F86-A9A8-04163DC9BEC9}" srcOrd="5" destOrd="0" presId="urn:microsoft.com/office/officeart/2005/8/layout/pList2"/>
    <dgm:cxn modelId="{583672B1-B574-44E8-9A3C-5200E915D059}" type="presParOf" srcId="{8B05E5F8-46C5-44AD-81E6-9B68EDB617E6}" destId="{2B98C9CE-8B6D-44BF-95A1-5D8E77E2EFA3}" srcOrd="6" destOrd="0" presId="urn:microsoft.com/office/officeart/2005/8/layout/pList2"/>
    <dgm:cxn modelId="{58B9C86F-F791-4D71-BB7E-CA1B4806D2BA}" type="presParOf" srcId="{2B98C9CE-8B6D-44BF-95A1-5D8E77E2EFA3}" destId="{F421FB5F-8A4C-4F40-949B-AB3F90E0B27E}" srcOrd="0" destOrd="0" presId="urn:microsoft.com/office/officeart/2005/8/layout/pList2"/>
    <dgm:cxn modelId="{EE10DD8F-9895-4C2F-88C0-9CE04930172D}" type="presParOf" srcId="{2B98C9CE-8B6D-44BF-95A1-5D8E77E2EFA3}" destId="{2811C226-F624-4B75-A8C0-B764431CC31F}" srcOrd="1" destOrd="0" presId="urn:microsoft.com/office/officeart/2005/8/layout/pList2"/>
    <dgm:cxn modelId="{3482CC80-2782-4B09-BE0B-9301B7CB0A7A}" type="presParOf" srcId="{2B98C9CE-8B6D-44BF-95A1-5D8E77E2EFA3}" destId="{70EB76BD-0805-4F42-BFCF-6E30D68C5098}" srcOrd="2" destOrd="0" presId="urn:microsoft.com/office/officeart/2005/8/layout/p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39679-0FF7-496C-9F7C-86556C57350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3837C04F-FCDB-4163-8B0B-AC81FF4BFA29}">
      <dgm:prSet phldrT="[Text]"/>
      <dgm:spPr/>
      <dgm:t>
        <a:bodyPr/>
        <a:lstStyle/>
        <a:p>
          <a:r>
            <a:rPr lang="en-US" b="1" dirty="0"/>
            <a:t>Envisioning Our Future</a:t>
          </a:r>
        </a:p>
      </dgm:t>
    </dgm:pt>
    <dgm:pt modelId="{7476AEDC-F110-4FDE-9C1C-DD88753F354E}" type="parTrans" cxnId="{F7C70F50-0C6F-42F3-93B1-8C37A5D9539B}">
      <dgm:prSet/>
      <dgm:spPr/>
      <dgm:t>
        <a:bodyPr/>
        <a:lstStyle/>
        <a:p>
          <a:endParaRPr lang="en-US"/>
        </a:p>
      </dgm:t>
    </dgm:pt>
    <dgm:pt modelId="{69DB1ACB-BDB0-4341-A2C2-F502F7A67104}" type="sibTrans" cxnId="{F7C70F50-0C6F-42F3-93B1-8C37A5D9539B}">
      <dgm:prSet/>
      <dgm:spPr/>
      <dgm:t>
        <a:bodyPr/>
        <a:lstStyle/>
        <a:p>
          <a:endParaRPr lang="en-US"/>
        </a:p>
      </dgm:t>
    </dgm:pt>
    <dgm:pt modelId="{8AA388A8-2832-49C5-8607-FD640C1DC643}">
      <dgm:prSet phldrT="[Text]"/>
      <dgm:spPr/>
      <dgm:t>
        <a:bodyPr/>
        <a:lstStyle/>
        <a:p>
          <a:r>
            <a:rPr lang="en-US" b="1" dirty="0"/>
            <a:t>Fundamentals of Communication</a:t>
          </a:r>
        </a:p>
      </dgm:t>
    </dgm:pt>
    <dgm:pt modelId="{652AE478-9BDC-42B3-B9C3-508B36D75735}" type="parTrans" cxnId="{4423D152-7227-4E84-BD9F-B4905BB665CC}">
      <dgm:prSet/>
      <dgm:spPr/>
      <dgm:t>
        <a:bodyPr/>
        <a:lstStyle/>
        <a:p>
          <a:endParaRPr lang="en-US"/>
        </a:p>
      </dgm:t>
    </dgm:pt>
    <dgm:pt modelId="{BB554731-587B-4CA6-8FDE-F193892F3F04}" type="sibTrans" cxnId="{4423D152-7227-4E84-BD9F-B4905BB665CC}">
      <dgm:prSet/>
      <dgm:spPr/>
      <dgm:t>
        <a:bodyPr/>
        <a:lstStyle/>
        <a:p>
          <a:endParaRPr lang="en-US"/>
        </a:p>
      </dgm:t>
    </dgm:pt>
    <dgm:pt modelId="{52753038-61CC-4237-B37E-A44955E6E7E2}">
      <dgm:prSet phldrT="[Text]"/>
      <dgm:spPr/>
      <dgm:t>
        <a:bodyPr/>
        <a:lstStyle/>
        <a:p>
          <a:r>
            <a:rPr lang="en-US" b="1" dirty="0"/>
            <a:t>Emotional Intelligence</a:t>
          </a:r>
        </a:p>
      </dgm:t>
    </dgm:pt>
    <dgm:pt modelId="{B87BF593-C994-41BA-8E1D-E48F0A5973F4}" type="parTrans" cxnId="{3E5FBECF-BF4F-4960-961A-CE08F3231AD8}">
      <dgm:prSet/>
      <dgm:spPr/>
      <dgm:t>
        <a:bodyPr/>
        <a:lstStyle/>
        <a:p>
          <a:endParaRPr lang="en-US"/>
        </a:p>
      </dgm:t>
    </dgm:pt>
    <dgm:pt modelId="{0E0237B7-E2D9-4E86-B40D-4D2F10C9E102}" type="sibTrans" cxnId="{3E5FBECF-BF4F-4960-961A-CE08F3231AD8}">
      <dgm:prSet/>
      <dgm:spPr/>
      <dgm:t>
        <a:bodyPr/>
        <a:lstStyle/>
        <a:p>
          <a:endParaRPr lang="en-US"/>
        </a:p>
      </dgm:t>
    </dgm:pt>
    <dgm:pt modelId="{3CADD7B5-BD45-4808-A1AA-1E9CD4ECF8A3}" type="pres">
      <dgm:prSet presAssocID="{F0F39679-0FF7-496C-9F7C-86556C573509}" presName="Name0" presStyleCnt="0">
        <dgm:presLayoutVars>
          <dgm:chMax val="7"/>
          <dgm:chPref val="7"/>
          <dgm:dir/>
          <dgm:animLvl val="lvl"/>
        </dgm:presLayoutVars>
      </dgm:prSet>
      <dgm:spPr/>
    </dgm:pt>
    <dgm:pt modelId="{9A0508E3-2F01-49E0-B440-4F4A8ABBCD86}" type="pres">
      <dgm:prSet presAssocID="{3837C04F-FCDB-4163-8B0B-AC81FF4BFA29}" presName="Accent1" presStyleCnt="0"/>
      <dgm:spPr/>
    </dgm:pt>
    <dgm:pt modelId="{F8872CD3-A1E4-42F8-9EBB-654004BD4085}" type="pres">
      <dgm:prSet presAssocID="{3837C04F-FCDB-4163-8B0B-AC81FF4BFA29}" presName="Accent" presStyleLbl="node1" presStyleIdx="0" presStyleCnt="3"/>
      <dgm:spPr>
        <a:solidFill>
          <a:srgbClr val="16BBEE"/>
        </a:solidFill>
      </dgm:spPr>
    </dgm:pt>
    <dgm:pt modelId="{1FE82B54-63CA-46A9-9F45-355E2ED3A99D}" type="pres">
      <dgm:prSet presAssocID="{3837C04F-FCDB-4163-8B0B-AC81FF4BFA29}" presName="Parent1" presStyleLbl="revTx" presStyleIdx="0" presStyleCnt="3">
        <dgm:presLayoutVars>
          <dgm:chMax val="1"/>
          <dgm:chPref val="1"/>
          <dgm:bulletEnabled val="1"/>
        </dgm:presLayoutVars>
      </dgm:prSet>
      <dgm:spPr/>
    </dgm:pt>
    <dgm:pt modelId="{98AB614B-2F21-477C-85FB-928DF59EE409}" type="pres">
      <dgm:prSet presAssocID="{8AA388A8-2832-49C5-8607-FD640C1DC643}" presName="Accent2" presStyleCnt="0"/>
      <dgm:spPr/>
    </dgm:pt>
    <dgm:pt modelId="{E5B6BF35-F013-449A-BB53-4FA038AF2AB8}" type="pres">
      <dgm:prSet presAssocID="{8AA388A8-2832-49C5-8607-FD640C1DC643}" presName="Accent" presStyleLbl="node1" presStyleIdx="1" presStyleCnt="3"/>
      <dgm:spPr>
        <a:solidFill>
          <a:schemeClr val="tx2">
            <a:lumMod val="75000"/>
          </a:schemeClr>
        </a:solidFill>
      </dgm:spPr>
    </dgm:pt>
    <dgm:pt modelId="{ED346FC2-9E19-4519-B819-B3700810695F}" type="pres">
      <dgm:prSet presAssocID="{8AA388A8-2832-49C5-8607-FD640C1DC643}" presName="Parent2" presStyleLbl="revTx" presStyleIdx="1" presStyleCnt="3">
        <dgm:presLayoutVars>
          <dgm:chMax val="1"/>
          <dgm:chPref val="1"/>
          <dgm:bulletEnabled val="1"/>
        </dgm:presLayoutVars>
      </dgm:prSet>
      <dgm:spPr/>
    </dgm:pt>
    <dgm:pt modelId="{9EDE49E0-3819-45A5-A38A-749D77F70794}" type="pres">
      <dgm:prSet presAssocID="{52753038-61CC-4237-B37E-A44955E6E7E2}" presName="Accent3" presStyleCnt="0"/>
      <dgm:spPr/>
    </dgm:pt>
    <dgm:pt modelId="{FCF1EB7B-6D01-44C0-8A39-F9C0E17F0DC6}" type="pres">
      <dgm:prSet presAssocID="{52753038-61CC-4237-B37E-A44955E6E7E2}" presName="Accent" presStyleLbl="node1" presStyleIdx="2" presStyleCnt="3"/>
      <dgm:spPr>
        <a:solidFill>
          <a:srgbClr val="C00000"/>
        </a:solidFill>
      </dgm:spPr>
    </dgm:pt>
    <dgm:pt modelId="{58D7948D-86A3-4CD8-A16F-422535103DF6}" type="pres">
      <dgm:prSet presAssocID="{52753038-61CC-4237-B37E-A44955E6E7E2}" presName="Parent3" presStyleLbl="revTx" presStyleIdx="2" presStyleCnt="3">
        <dgm:presLayoutVars>
          <dgm:chMax val="1"/>
          <dgm:chPref val="1"/>
          <dgm:bulletEnabled val="1"/>
        </dgm:presLayoutVars>
      </dgm:prSet>
      <dgm:spPr/>
    </dgm:pt>
  </dgm:ptLst>
  <dgm:cxnLst>
    <dgm:cxn modelId="{93A34009-216D-4E0D-8609-AC4B415DCE72}" type="presOf" srcId="{8AA388A8-2832-49C5-8607-FD640C1DC643}" destId="{ED346FC2-9E19-4519-B819-B3700810695F}" srcOrd="0" destOrd="0" presId="urn:microsoft.com/office/officeart/2009/layout/CircleArrowProcess"/>
    <dgm:cxn modelId="{A4CCCA2E-0F76-476F-AE24-5C328D0C86AC}" type="presOf" srcId="{F0F39679-0FF7-496C-9F7C-86556C573509}" destId="{3CADD7B5-BD45-4808-A1AA-1E9CD4ECF8A3}" srcOrd="0" destOrd="0" presId="urn:microsoft.com/office/officeart/2009/layout/CircleArrowProcess"/>
    <dgm:cxn modelId="{107D435E-5FB6-4BCD-8BC9-ADDA9F6CBDAA}" type="presOf" srcId="{52753038-61CC-4237-B37E-A44955E6E7E2}" destId="{58D7948D-86A3-4CD8-A16F-422535103DF6}" srcOrd="0" destOrd="0" presId="urn:microsoft.com/office/officeart/2009/layout/CircleArrowProcess"/>
    <dgm:cxn modelId="{F7C70F50-0C6F-42F3-93B1-8C37A5D9539B}" srcId="{F0F39679-0FF7-496C-9F7C-86556C573509}" destId="{3837C04F-FCDB-4163-8B0B-AC81FF4BFA29}" srcOrd="0" destOrd="0" parTransId="{7476AEDC-F110-4FDE-9C1C-DD88753F354E}" sibTransId="{69DB1ACB-BDB0-4341-A2C2-F502F7A67104}"/>
    <dgm:cxn modelId="{4423D152-7227-4E84-BD9F-B4905BB665CC}" srcId="{F0F39679-0FF7-496C-9F7C-86556C573509}" destId="{8AA388A8-2832-49C5-8607-FD640C1DC643}" srcOrd="1" destOrd="0" parTransId="{652AE478-9BDC-42B3-B9C3-508B36D75735}" sibTransId="{BB554731-587B-4CA6-8FDE-F193892F3F04}"/>
    <dgm:cxn modelId="{3E5FBECF-BF4F-4960-961A-CE08F3231AD8}" srcId="{F0F39679-0FF7-496C-9F7C-86556C573509}" destId="{52753038-61CC-4237-B37E-A44955E6E7E2}" srcOrd="2" destOrd="0" parTransId="{B87BF593-C994-41BA-8E1D-E48F0A5973F4}" sibTransId="{0E0237B7-E2D9-4E86-B40D-4D2F10C9E102}"/>
    <dgm:cxn modelId="{9A9EBFFC-846C-4FA0-AD38-4B04D49BCF06}" type="presOf" srcId="{3837C04F-FCDB-4163-8B0B-AC81FF4BFA29}" destId="{1FE82B54-63CA-46A9-9F45-355E2ED3A99D}" srcOrd="0" destOrd="0" presId="urn:microsoft.com/office/officeart/2009/layout/CircleArrowProcess"/>
    <dgm:cxn modelId="{AD1BFBB2-C655-4CB3-82A4-B8440D935B1A}" type="presParOf" srcId="{3CADD7B5-BD45-4808-A1AA-1E9CD4ECF8A3}" destId="{9A0508E3-2F01-49E0-B440-4F4A8ABBCD86}" srcOrd="0" destOrd="0" presId="urn:microsoft.com/office/officeart/2009/layout/CircleArrowProcess"/>
    <dgm:cxn modelId="{F95696C3-004B-43F9-90CC-2B2BCAF23EC1}" type="presParOf" srcId="{9A0508E3-2F01-49E0-B440-4F4A8ABBCD86}" destId="{F8872CD3-A1E4-42F8-9EBB-654004BD4085}" srcOrd="0" destOrd="0" presId="urn:microsoft.com/office/officeart/2009/layout/CircleArrowProcess"/>
    <dgm:cxn modelId="{4F112EF3-F6D0-4B90-9C0A-5021DB36C18B}" type="presParOf" srcId="{3CADD7B5-BD45-4808-A1AA-1E9CD4ECF8A3}" destId="{1FE82B54-63CA-46A9-9F45-355E2ED3A99D}" srcOrd="1" destOrd="0" presId="urn:microsoft.com/office/officeart/2009/layout/CircleArrowProcess"/>
    <dgm:cxn modelId="{D2225ADB-9450-4FC3-A761-A81D45219285}" type="presParOf" srcId="{3CADD7B5-BD45-4808-A1AA-1E9CD4ECF8A3}" destId="{98AB614B-2F21-477C-85FB-928DF59EE409}" srcOrd="2" destOrd="0" presId="urn:microsoft.com/office/officeart/2009/layout/CircleArrowProcess"/>
    <dgm:cxn modelId="{D45D1D32-9768-45CC-BFC9-9C8955561D68}" type="presParOf" srcId="{98AB614B-2F21-477C-85FB-928DF59EE409}" destId="{E5B6BF35-F013-449A-BB53-4FA038AF2AB8}" srcOrd="0" destOrd="0" presId="urn:microsoft.com/office/officeart/2009/layout/CircleArrowProcess"/>
    <dgm:cxn modelId="{8CC9180C-F256-418F-8284-39ADB19A70FD}" type="presParOf" srcId="{3CADD7B5-BD45-4808-A1AA-1E9CD4ECF8A3}" destId="{ED346FC2-9E19-4519-B819-B3700810695F}" srcOrd="3" destOrd="0" presId="urn:microsoft.com/office/officeart/2009/layout/CircleArrowProcess"/>
    <dgm:cxn modelId="{CACDC6EA-7F75-4C4B-AA67-0EDF336B7009}" type="presParOf" srcId="{3CADD7B5-BD45-4808-A1AA-1E9CD4ECF8A3}" destId="{9EDE49E0-3819-45A5-A38A-749D77F70794}" srcOrd="4" destOrd="0" presId="urn:microsoft.com/office/officeart/2009/layout/CircleArrowProcess"/>
    <dgm:cxn modelId="{9222B7CB-63E2-4E26-800D-6EB256DBF3B1}" type="presParOf" srcId="{9EDE49E0-3819-45A5-A38A-749D77F70794}" destId="{FCF1EB7B-6D01-44C0-8A39-F9C0E17F0DC6}" srcOrd="0" destOrd="0" presId="urn:microsoft.com/office/officeart/2009/layout/CircleArrowProcess"/>
    <dgm:cxn modelId="{77294230-1A67-4516-BADE-E570E68DD661}" type="presParOf" srcId="{3CADD7B5-BD45-4808-A1AA-1E9CD4ECF8A3}" destId="{58D7948D-86A3-4CD8-A16F-422535103DF6}"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2CD3-A1E4-42F8-9EBB-654004BD4085}">
      <dsp:nvSpPr>
        <dsp:cNvPr id="0" name=""/>
        <dsp:cNvSpPr/>
      </dsp:nvSpPr>
      <dsp:spPr>
        <a:xfrm>
          <a:off x="1113058" y="0"/>
          <a:ext cx="1579782" cy="1580023"/>
        </a:xfrm>
        <a:prstGeom prst="circularArrow">
          <a:avLst>
            <a:gd name="adj1" fmla="val 10980"/>
            <a:gd name="adj2" fmla="val 1142322"/>
            <a:gd name="adj3" fmla="val 4500000"/>
            <a:gd name="adj4" fmla="val 10800000"/>
            <a:gd name="adj5" fmla="val 12500"/>
          </a:avLst>
        </a:prstGeom>
        <a:solidFill>
          <a:srgbClr val="16BB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82B54-63CA-46A9-9F45-355E2ED3A99D}">
      <dsp:nvSpPr>
        <dsp:cNvPr id="0" name=""/>
        <dsp:cNvSpPr/>
      </dsp:nvSpPr>
      <dsp:spPr>
        <a:xfrm>
          <a:off x="1462242" y="570436"/>
          <a:ext cx="877854" cy="4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Envisioning Our Future</a:t>
          </a:r>
        </a:p>
      </dsp:txBody>
      <dsp:txXfrm>
        <a:off x="1462242" y="570436"/>
        <a:ext cx="877854" cy="438822"/>
      </dsp:txXfrm>
    </dsp:sp>
    <dsp:sp modelId="{E5B6BF35-F013-449A-BB53-4FA038AF2AB8}">
      <dsp:nvSpPr>
        <dsp:cNvPr id="0" name=""/>
        <dsp:cNvSpPr/>
      </dsp:nvSpPr>
      <dsp:spPr>
        <a:xfrm>
          <a:off x="674279" y="907840"/>
          <a:ext cx="1579782" cy="1580023"/>
        </a:xfrm>
        <a:prstGeom prst="leftCircularArrow">
          <a:avLst>
            <a:gd name="adj1" fmla="val 10980"/>
            <a:gd name="adj2" fmla="val 1142322"/>
            <a:gd name="adj3" fmla="val 6300000"/>
            <a:gd name="adj4" fmla="val 18900000"/>
            <a:gd name="adj5" fmla="val 125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46FC2-9E19-4519-B819-B3700810695F}">
      <dsp:nvSpPr>
        <dsp:cNvPr id="0" name=""/>
        <dsp:cNvSpPr/>
      </dsp:nvSpPr>
      <dsp:spPr>
        <a:xfrm>
          <a:off x="1025243" y="1483528"/>
          <a:ext cx="877854" cy="4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Fundamentals of Communication</a:t>
          </a:r>
        </a:p>
      </dsp:txBody>
      <dsp:txXfrm>
        <a:off x="1025243" y="1483528"/>
        <a:ext cx="877854" cy="438822"/>
      </dsp:txXfrm>
    </dsp:sp>
    <dsp:sp modelId="{FCF1EB7B-6D01-44C0-8A39-F9C0E17F0DC6}">
      <dsp:nvSpPr>
        <dsp:cNvPr id="0" name=""/>
        <dsp:cNvSpPr/>
      </dsp:nvSpPr>
      <dsp:spPr>
        <a:xfrm>
          <a:off x="1225497" y="1924319"/>
          <a:ext cx="1357278" cy="1357822"/>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7948D-86A3-4CD8-A16F-422535103DF6}">
      <dsp:nvSpPr>
        <dsp:cNvPr id="0" name=""/>
        <dsp:cNvSpPr/>
      </dsp:nvSpPr>
      <dsp:spPr>
        <a:xfrm>
          <a:off x="1464319" y="2397932"/>
          <a:ext cx="877854" cy="4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Emotional Intelligence</a:t>
          </a:r>
        </a:p>
      </dsp:txBody>
      <dsp:txXfrm>
        <a:off x="1464319" y="2397932"/>
        <a:ext cx="877854" cy="438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15CD3-B9A8-409E-8039-FD4070A11627}">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rgbClr val="002060"/>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62DD3C-8348-4297-B8C2-943592D34EB0}">
      <dsp:nvSpPr>
        <dsp:cNvPr id="0" name=""/>
        <dsp:cNvSpPr/>
      </dsp:nvSpPr>
      <dsp:spPr>
        <a:xfrm>
          <a:off x="752110" y="541866"/>
          <a:ext cx="7970748" cy="1083733"/>
        </a:xfrm>
        <a:prstGeom prst="rect">
          <a:avLst/>
        </a:prstGeom>
        <a:gradFill rotWithShape="0">
          <a:gsLst>
            <a:gs pos="99000">
              <a:schemeClr val="tx2">
                <a:lumMod val="60000"/>
                <a:lumOff val="40000"/>
              </a:schemeClr>
            </a:gs>
            <a:gs pos="8000">
              <a:srgbClr val="002060"/>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etropolis Light" panose="00000500000000000000" pitchFamily="50" charset="0"/>
            </a:rPr>
            <a:t>Identify the </a:t>
          </a:r>
          <a:r>
            <a:rPr lang="en-US" sz="2000" kern="1200" dirty="0">
              <a:solidFill>
                <a:srgbClr val="FFFF00"/>
              </a:solidFill>
              <a:latin typeface="Metropolis Light" panose="00000500000000000000" pitchFamily="50" charset="0"/>
            </a:rPr>
            <a:t>communication styles </a:t>
          </a:r>
          <a:r>
            <a:rPr lang="en-US" sz="2000" kern="1200" dirty="0">
              <a:solidFill>
                <a:schemeClr val="bg1"/>
              </a:solidFill>
              <a:latin typeface="Metropolis Light" panose="00000500000000000000" pitchFamily="50" charset="0"/>
            </a:rPr>
            <a:t>that are consistent with the Respect for People Behaviors</a:t>
          </a:r>
        </a:p>
      </dsp:txBody>
      <dsp:txXfrm>
        <a:off x="752110" y="541866"/>
        <a:ext cx="7970748" cy="1083733"/>
      </dsp:txXfrm>
    </dsp:sp>
    <dsp:sp modelId="{B00D01EB-43F2-4AEC-9925-6E0F43CAD348}">
      <dsp:nvSpPr>
        <dsp:cNvPr id="0" name=""/>
        <dsp:cNvSpPr/>
      </dsp:nvSpPr>
      <dsp:spPr>
        <a:xfrm>
          <a:off x="74777" y="406400"/>
          <a:ext cx="1354666" cy="13546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BEE7562-3B2E-4E99-87B1-2A0BECE0C639}">
      <dsp:nvSpPr>
        <dsp:cNvPr id="0" name=""/>
        <dsp:cNvSpPr/>
      </dsp:nvSpPr>
      <dsp:spPr>
        <a:xfrm>
          <a:off x="1146048" y="2167466"/>
          <a:ext cx="7576811" cy="1083733"/>
        </a:xfrm>
        <a:prstGeom prst="rect">
          <a:avLst/>
        </a:prstGeom>
        <a:gradFill rotWithShape="0">
          <a:gsLst>
            <a:gs pos="99000">
              <a:schemeClr val="tx2">
                <a:lumMod val="60000"/>
                <a:lumOff val="40000"/>
              </a:schemeClr>
            </a:gs>
            <a:gs pos="8000">
              <a:srgbClr val="002060"/>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etropolis Light" panose="00000500000000000000" pitchFamily="50" charset="0"/>
            </a:rPr>
            <a:t>Using the </a:t>
          </a:r>
          <a:r>
            <a:rPr lang="en-US" sz="2000" kern="1200" dirty="0">
              <a:solidFill>
                <a:srgbClr val="FFFF00"/>
              </a:solidFill>
              <a:latin typeface="Metropolis Light" panose="00000500000000000000" pitchFamily="50" charset="0"/>
            </a:rPr>
            <a:t>Respect for People Commitments</a:t>
          </a:r>
          <a:r>
            <a:rPr lang="en-US" sz="2000" kern="1200" dirty="0">
              <a:solidFill>
                <a:schemeClr val="bg1"/>
              </a:solidFill>
              <a:latin typeface="Metropolis Light" panose="00000500000000000000" pitchFamily="50" charset="0"/>
            </a:rPr>
            <a:t>, and the </a:t>
          </a:r>
          <a:r>
            <a:rPr lang="en-US" sz="2000" kern="1200" dirty="0">
              <a:solidFill>
                <a:srgbClr val="FFFF00"/>
              </a:solidFill>
              <a:latin typeface="Metropolis Light" panose="00000500000000000000" pitchFamily="50" charset="0"/>
            </a:rPr>
            <a:t>Fundamentals of Communication</a:t>
          </a:r>
          <a:r>
            <a:rPr lang="en-US" sz="2000" kern="1200" dirty="0">
              <a:solidFill>
                <a:schemeClr val="bg1"/>
              </a:solidFill>
              <a:latin typeface="Metropolis Light" panose="00000500000000000000" pitchFamily="50" charset="0"/>
            </a:rPr>
            <a:t>, apply </a:t>
          </a:r>
          <a:r>
            <a:rPr lang="en-US" sz="2000" kern="1200" dirty="0">
              <a:solidFill>
                <a:srgbClr val="FFFF00"/>
              </a:solidFill>
              <a:latin typeface="Metropolis Light" panose="00000500000000000000" pitchFamily="50" charset="0"/>
            </a:rPr>
            <a:t>assertive</a:t>
          </a:r>
          <a:r>
            <a:rPr lang="en-US" sz="2000" kern="1200" dirty="0">
              <a:solidFill>
                <a:schemeClr val="bg1"/>
              </a:solidFill>
              <a:latin typeface="Metropolis Light" panose="00000500000000000000" pitchFamily="50" charset="0"/>
            </a:rPr>
            <a:t> communication skills and behaviors in specific scenarios</a:t>
          </a:r>
        </a:p>
      </dsp:txBody>
      <dsp:txXfrm>
        <a:off x="1146048" y="2167466"/>
        <a:ext cx="7576811" cy="1083733"/>
      </dsp:txXfrm>
    </dsp:sp>
    <dsp:sp modelId="{5944BA16-6CD8-4EE4-871A-643ECD808B74}">
      <dsp:nvSpPr>
        <dsp:cNvPr id="0" name=""/>
        <dsp:cNvSpPr/>
      </dsp:nvSpPr>
      <dsp:spPr>
        <a:xfrm>
          <a:off x="468714" y="2032000"/>
          <a:ext cx="1354666" cy="13546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A272DCC-3105-4F43-BF92-1D7D1C1DE186}">
      <dsp:nvSpPr>
        <dsp:cNvPr id="0" name=""/>
        <dsp:cNvSpPr/>
      </dsp:nvSpPr>
      <dsp:spPr>
        <a:xfrm>
          <a:off x="752110" y="3793066"/>
          <a:ext cx="7970748" cy="1083733"/>
        </a:xfrm>
        <a:prstGeom prst="rect">
          <a:avLst/>
        </a:prstGeom>
        <a:gradFill rotWithShape="0">
          <a:gsLst>
            <a:gs pos="99000">
              <a:schemeClr val="tx2">
                <a:lumMod val="60000"/>
                <a:lumOff val="40000"/>
              </a:schemeClr>
            </a:gs>
            <a:gs pos="8000">
              <a:srgbClr val="002060"/>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021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latin typeface="Metropolis Light" panose="00000500000000000000" pitchFamily="50" charset="0"/>
            </a:rPr>
            <a:t>Apply </a:t>
          </a:r>
          <a:r>
            <a:rPr lang="en-US" sz="2000" kern="1200" dirty="0">
              <a:solidFill>
                <a:srgbClr val="FFFF00"/>
              </a:solidFill>
              <a:latin typeface="Metropolis Light" panose="00000500000000000000" pitchFamily="50" charset="0"/>
            </a:rPr>
            <a:t>Emotional Intelligence </a:t>
          </a:r>
          <a:r>
            <a:rPr lang="en-US" sz="2000" kern="1200" dirty="0">
              <a:solidFill>
                <a:schemeClr val="bg1"/>
              </a:solidFill>
              <a:latin typeface="Metropolis Light" panose="00000500000000000000" pitchFamily="50" charset="0"/>
            </a:rPr>
            <a:t>strategies to </a:t>
          </a:r>
          <a:r>
            <a:rPr lang="en-US" sz="2000" kern="1200" dirty="0">
              <a:solidFill>
                <a:srgbClr val="FFFF00"/>
              </a:solidFill>
              <a:latin typeface="Metropolis Light" panose="00000500000000000000" pitchFamily="50" charset="0"/>
            </a:rPr>
            <a:t>positively impact</a:t>
          </a:r>
          <a:r>
            <a:rPr lang="en-US" sz="2000" kern="1200" dirty="0">
              <a:solidFill>
                <a:schemeClr val="bg1"/>
              </a:solidFill>
              <a:latin typeface="Metropolis Light" panose="00000500000000000000" pitchFamily="50" charset="0"/>
            </a:rPr>
            <a:t> the </a:t>
          </a:r>
          <a:r>
            <a:rPr lang="en-US" sz="2000" kern="1200" dirty="0">
              <a:solidFill>
                <a:srgbClr val="FFFF00"/>
              </a:solidFill>
              <a:latin typeface="Metropolis Light" panose="00000500000000000000" pitchFamily="50" charset="0"/>
            </a:rPr>
            <a:t>Respect for People commitments </a:t>
          </a:r>
          <a:r>
            <a:rPr lang="en-US" sz="2000" kern="1200" dirty="0">
              <a:solidFill>
                <a:schemeClr val="bg1"/>
              </a:solidFill>
              <a:latin typeface="Metropolis Light" panose="00000500000000000000" pitchFamily="50" charset="0"/>
            </a:rPr>
            <a:t>and their associated behaviors</a:t>
          </a:r>
        </a:p>
      </dsp:txBody>
      <dsp:txXfrm>
        <a:off x="752110" y="3793066"/>
        <a:ext cx="7970748" cy="1083733"/>
      </dsp:txXfrm>
    </dsp:sp>
    <dsp:sp modelId="{37E3C0AA-2FF5-442A-9AC0-63FFA3C1A9F3}">
      <dsp:nvSpPr>
        <dsp:cNvPr id="0" name=""/>
        <dsp:cNvSpPr/>
      </dsp:nvSpPr>
      <dsp:spPr>
        <a:xfrm>
          <a:off x="74777" y="3657600"/>
          <a:ext cx="1354666" cy="135466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3ACF2-2132-4ED3-B8B3-B8CEF81685B9}">
      <dsp:nvSpPr>
        <dsp:cNvPr id="0" name=""/>
        <dsp:cNvSpPr/>
      </dsp:nvSpPr>
      <dsp:spPr>
        <a:xfrm>
          <a:off x="0" y="0"/>
          <a:ext cx="8853082" cy="2085975"/>
        </a:xfrm>
        <a:prstGeom prst="roundRect">
          <a:avLst>
            <a:gd name="adj" fmla="val 10000"/>
          </a:avLst>
        </a:prstGeom>
        <a:solidFill>
          <a:schemeClr val="bg2">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81DFDC2E-CA2D-4655-AB83-DB377D7B603F}">
      <dsp:nvSpPr>
        <dsp:cNvPr id="0" name=""/>
        <dsp:cNvSpPr/>
      </dsp:nvSpPr>
      <dsp:spPr>
        <a:xfrm>
          <a:off x="268030" y="278130"/>
          <a:ext cx="1934190" cy="1529715"/>
        </a:xfrm>
        <a:prstGeom prst="roundRect">
          <a:avLst>
            <a:gd name="adj" fmla="val 10000"/>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45E2AE9-6CEE-4B93-961B-3F78A5B0CEF2}">
      <dsp:nvSpPr>
        <dsp:cNvPr id="0" name=""/>
        <dsp:cNvSpPr/>
      </dsp:nvSpPr>
      <dsp:spPr>
        <a:xfrm rot="10800000">
          <a:off x="268030" y="2085974"/>
          <a:ext cx="1934190" cy="2549525"/>
        </a:xfrm>
        <a:prstGeom prst="round2SameRect">
          <a:avLst>
            <a:gd name="adj1" fmla="val 10500"/>
            <a:gd name="adj2" fmla="val 0"/>
          </a:avLst>
        </a:prstGeom>
        <a:gradFill rotWithShape="0">
          <a:gsLst>
            <a:gs pos="0">
              <a:schemeClr val="tx2">
                <a:lumMod val="50000"/>
              </a:schemeClr>
            </a:gs>
            <a:gs pos="100000">
              <a:schemeClr val="tx2">
                <a:lumMod val="20000"/>
                <a:lumOff val="80000"/>
              </a:schemeClr>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endParaRPr lang="en-US" sz="2100" b="1" kern="1200" dirty="0">
            <a:latin typeface="Metropolis" panose="00000500000000000000" pitchFamily="50" charset="0"/>
          </a:endParaRPr>
        </a:p>
        <a:p>
          <a:pPr marL="0" lvl="0" indent="0" algn="ctr" defTabSz="933450">
            <a:lnSpc>
              <a:spcPct val="90000"/>
            </a:lnSpc>
            <a:spcBef>
              <a:spcPct val="0"/>
            </a:spcBef>
            <a:spcAft>
              <a:spcPct val="35000"/>
            </a:spcAft>
            <a:buNone/>
          </a:pPr>
          <a:r>
            <a:rPr lang="en-US" sz="2100" b="1" kern="1200" dirty="0">
              <a:latin typeface="Metropolis" panose="00000500000000000000" pitchFamily="50" charset="0"/>
            </a:rPr>
            <a:t>Aggressive</a:t>
          </a:r>
        </a:p>
      </dsp:txBody>
      <dsp:txXfrm rot="10800000">
        <a:off x="327513" y="2085974"/>
        <a:ext cx="1815224" cy="2490042"/>
      </dsp:txXfrm>
    </dsp:sp>
    <dsp:sp modelId="{F3AA82E9-00B9-492F-9A4A-B884D526842B}">
      <dsp:nvSpPr>
        <dsp:cNvPr id="0" name=""/>
        <dsp:cNvSpPr/>
      </dsp:nvSpPr>
      <dsp:spPr>
        <a:xfrm>
          <a:off x="2395640" y="278130"/>
          <a:ext cx="1934190" cy="1529715"/>
        </a:xfrm>
        <a:prstGeom prst="roundRect">
          <a:avLst>
            <a:gd name="adj" fmla="val 10000"/>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0F97B11-F803-41EE-A474-0D3974277A8A}">
      <dsp:nvSpPr>
        <dsp:cNvPr id="0" name=""/>
        <dsp:cNvSpPr/>
      </dsp:nvSpPr>
      <dsp:spPr>
        <a:xfrm rot="10800000">
          <a:off x="2395640" y="2085974"/>
          <a:ext cx="1934190" cy="2549525"/>
        </a:xfrm>
        <a:prstGeom prst="round2SameRect">
          <a:avLst>
            <a:gd name="adj1" fmla="val 10500"/>
            <a:gd name="adj2" fmla="val 0"/>
          </a:avLst>
        </a:prstGeom>
        <a:gradFill rotWithShape="0">
          <a:gsLst>
            <a:gs pos="0">
              <a:schemeClr val="tx2">
                <a:lumMod val="50000"/>
              </a:schemeClr>
            </a:gs>
            <a:gs pos="100000">
              <a:schemeClr val="tx2">
                <a:lumMod val="20000"/>
                <a:lumOff val="80000"/>
              </a:schemeClr>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endParaRPr lang="en-US" sz="2100" b="1" kern="1200" dirty="0">
            <a:latin typeface="Metropolis" panose="00000500000000000000" pitchFamily="50" charset="0"/>
          </a:endParaRPr>
        </a:p>
        <a:p>
          <a:pPr marL="0" lvl="0" indent="0" algn="ctr" defTabSz="933450">
            <a:lnSpc>
              <a:spcPct val="90000"/>
            </a:lnSpc>
            <a:spcBef>
              <a:spcPct val="0"/>
            </a:spcBef>
            <a:spcAft>
              <a:spcPct val="35000"/>
            </a:spcAft>
            <a:buNone/>
          </a:pPr>
          <a:r>
            <a:rPr lang="en-US" sz="2100" b="1" kern="1200" dirty="0">
              <a:latin typeface="Metropolis" panose="00000500000000000000" pitchFamily="50" charset="0"/>
            </a:rPr>
            <a:t>Passive-Aggressive</a:t>
          </a:r>
        </a:p>
      </dsp:txBody>
      <dsp:txXfrm rot="10800000">
        <a:off x="2455123" y="2085974"/>
        <a:ext cx="1815224" cy="2490042"/>
      </dsp:txXfrm>
    </dsp:sp>
    <dsp:sp modelId="{49FA01E8-AC53-4BE0-896D-A96E4AD4B7E1}">
      <dsp:nvSpPr>
        <dsp:cNvPr id="0" name=""/>
        <dsp:cNvSpPr/>
      </dsp:nvSpPr>
      <dsp:spPr>
        <a:xfrm>
          <a:off x="4523250" y="278130"/>
          <a:ext cx="1934190" cy="1529715"/>
        </a:xfrm>
        <a:prstGeom prst="roundRect">
          <a:avLst>
            <a:gd name="adj" fmla="val 10000"/>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83A95A6-3A6B-4456-B645-2E5E10B22379}">
      <dsp:nvSpPr>
        <dsp:cNvPr id="0" name=""/>
        <dsp:cNvSpPr/>
      </dsp:nvSpPr>
      <dsp:spPr>
        <a:xfrm rot="10800000">
          <a:off x="4523250" y="2085974"/>
          <a:ext cx="1934190" cy="2549525"/>
        </a:xfrm>
        <a:prstGeom prst="round2SameRect">
          <a:avLst>
            <a:gd name="adj1" fmla="val 10500"/>
            <a:gd name="adj2" fmla="val 0"/>
          </a:avLst>
        </a:prstGeom>
        <a:gradFill rotWithShape="0">
          <a:gsLst>
            <a:gs pos="0">
              <a:schemeClr val="tx2">
                <a:lumMod val="50000"/>
              </a:schemeClr>
            </a:gs>
            <a:gs pos="100000">
              <a:schemeClr val="tx2">
                <a:lumMod val="20000"/>
                <a:lumOff val="80000"/>
              </a:schemeClr>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endParaRPr lang="en-US" sz="2100" b="1" kern="1200" dirty="0">
            <a:latin typeface="Metropolis" panose="00000500000000000000" pitchFamily="50" charset="0"/>
          </a:endParaRPr>
        </a:p>
        <a:p>
          <a:pPr marL="0" lvl="0" indent="0" algn="ctr" defTabSz="933450">
            <a:lnSpc>
              <a:spcPct val="90000"/>
            </a:lnSpc>
            <a:spcBef>
              <a:spcPct val="0"/>
            </a:spcBef>
            <a:spcAft>
              <a:spcPct val="35000"/>
            </a:spcAft>
            <a:buNone/>
          </a:pPr>
          <a:r>
            <a:rPr lang="en-US" sz="2100" b="1" kern="1200" dirty="0">
              <a:latin typeface="Metropolis" panose="00000500000000000000" pitchFamily="50" charset="0"/>
            </a:rPr>
            <a:t>Passive</a:t>
          </a:r>
        </a:p>
      </dsp:txBody>
      <dsp:txXfrm rot="10800000">
        <a:off x="4582733" y="2085974"/>
        <a:ext cx="1815224" cy="2490042"/>
      </dsp:txXfrm>
    </dsp:sp>
    <dsp:sp modelId="{70EB76BD-0805-4F42-BFCF-6E30D68C5098}">
      <dsp:nvSpPr>
        <dsp:cNvPr id="0" name=""/>
        <dsp:cNvSpPr/>
      </dsp:nvSpPr>
      <dsp:spPr>
        <a:xfrm>
          <a:off x="6650860" y="278130"/>
          <a:ext cx="1934190" cy="1529715"/>
        </a:xfrm>
        <a:prstGeom prst="roundRect">
          <a:avLst>
            <a:gd name="adj" fmla="val 10000"/>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21FB5F-8A4C-4F40-949B-AB3F90E0B27E}">
      <dsp:nvSpPr>
        <dsp:cNvPr id="0" name=""/>
        <dsp:cNvSpPr/>
      </dsp:nvSpPr>
      <dsp:spPr>
        <a:xfrm rot="10800000">
          <a:off x="6650860" y="2085974"/>
          <a:ext cx="1934190" cy="2549525"/>
        </a:xfrm>
        <a:prstGeom prst="round2SameRect">
          <a:avLst>
            <a:gd name="adj1" fmla="val 10500"/>
            <a:gd name="adj2" fmla="val 0"/>
          </a:avLst>
        </a:prstGeom>
        <a:gradFill rotWithShape="0">
          <a:gsLst>
            <a:gs pos="0">
              <a:schemeClr val="tx2">
                <a:lumMod val="50000"/>
              </a:schemeClr>
            </a:gs>
            <a:gs pos="100000">
              <a:schemeClr val="tx2">
                <a:lumMod val="20000"/>
                <a:lumOff val="80000"/>
              </a:schemeClr>
            </a:gs>
          </a:gsLst>
          <a:lin ang="5400000" scaled="1"/>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endParaRPr lang="en-US" sz="2100" b="1" kern="1200" dirty="0">
            <a:latin typeface="Metropolis" panose="00000500000000000000" pitchFamily="50" charset="0"/>
          </a:endParaRPr>
        </a:p>
        <a:p>
          <a:pPr marL="0" lvl="0" indent="0" algn="ctr" defTabSz="933450">
            <a:lnSpc>
              <a:spcPct val="90000"/>
            </a:lnSpc>
            <a:spcBef>
              <a:spcPct val="0"/>
            </a:spcBef>
            <a:spcAft>
              <a:spcPct val="35000"/>
            </a:spcAft>
            <a:buNone/>
          </a:pPr>
          <a:r>
            <a:rPr lang="en-US" sz="2100" b="1" kern="1200" dirty="0">
              <a:latin typeface="Metropolis" panose="00000500000000000000" pitchFamily="50" charset="0"/>
            </a:rPr>
            <a:t>Assertive</a:t>
          </a:r>
        </a:p>
      </dsp:txBody>
      <dsp:txXfrm rot="10800000">
        <a:off x="6710343" y="2085974"/>
        <a:ext cx="1815224" cy="24900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72CD3-A1E4-42F8-9EBB-654004BD4085}">
      <dsp:nvSpPr>
        <dsp:cNvPr id="0" name=""/>
        <dsp:cNvSpPr/>
      </dsp:nvSpPr>
      <dsp:spPr>
        <a:xfrm>
          <a:off x="1113058" y="0"/>
          <a:ext cx="1579782" cy="1580023"/>
        </a:xfrm>
        <a:prstGeom prst="circularArrow">
          <a:avLst>
            <a:gd name="adj1" fmla="val 10980"/>
            <a:gd name="adj2" fmla="val 1142322"/>
            <a:gd name="adj3" fmla="val 4500000"/>
            <a:gd name="adj4" fmla="val 10800000"/>
            <a:gd name="adj5" fmla="val 12500"/>
          </a:avLst>
        </a:prstGeom>
        <a:solidFill>
          <a:srgbClr val="16BB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E82B54-63CA-46A9-9F45-355E2ED3A99D}">
      <dsp:nvSpPr>
        <dsp:cNvPr id="0" name=""/>
        <dsp:cNvSpPr/>
      </dsp:nvSpPr>
      <dsp:spPr>
        <a:xfrm>
          <a:off x="1462242" y="570436"/>
          <a:ext cx="877854" cy="4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Envisioning Our Future</a:t>
          </a:r>
        </a:p>
      </dsp:txBody>
      <dsp:txXfrm>
        <a:off x="1462242" y="570436"/>
        <a:ext cx="877854" cy="438822"/>
      </dsp:txXfrm>
    </dsp:sp>
    <dsp:sp modelId="{E5B6BF35-F013-449A-BB53-4FA038AF2AB8}">
      <dsp:nvSpPr>
        <dsp:cNvPr id="0" name=""/>
        <dsp:cNvSpPr/>
      </dsp:nvSpPr>
      <dsp:spPr>
        <a:xfrm>
          <a:off x="674279" y="907840"/>
          <a:ext cx="1579782" cy="1580023"/>
        </a:xfrm>
        <a:prstGeom prst="leftCircularArrow">
          <a:avLst>
            <a:gd name="adj1" fmla="val 10980"/>
            <a:gd name="adj2" fmla="val 1142322"/>
            <a:gd name="adj3" fmla="val 6300000"/>
            <a:gd name="adj4" fmla="val 18900000"/>
            <a:gd name="adj5" fmla="val 12500"/>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46FC2-9E19-4519-B819-B3700810695F}">
      <dsp:nvSpPr>
        <dsp:cNvPr id="0" name=""/>
        <dsp:cNvSpPr/>
      </dsp:nvSpPr>
      <dsp:spPr>
        <a:xfrm>
          <a:off x="1025243" y="1483528"/>
          <a:ext cx="877854" cy="4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Fundamentals of Communication</a:t>
          </a:r>
        </a:p>
      </dsp:txBody>
      <dsp:txXfrm>
        <a:off x="1025243" y="1483528"/>
        <a:ext cx="877854" cy="438822"/>
      </dsp:txXfrm>
    </dsp:sp>
    <dsp:sp modelId="{FCF1EB7B-6D01-44C0-8A39-F9C0E17F0DC6}">
      <dsp:nvSpPr>
        <dsp:cNvPr id="0" name=""/>
        <dsp:cNvSpPr/>
      </dsp:nvSpPr>
      <dsp:spPr>
        <a:xfrm>
          <a:off x="1225497" y="1924319"/>
          <a:ext cx="1357278" cy="1357822"/>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D7948D-86A3-4CD8-A16F-422535103DF6}">
      <dsp:nvSpPr>
        <dsp:cNvPr id="0" name=""/>
        <dsp:cNvSpPr/>
      </dsp:nvSpPr>
      <dsp:spPr>
        <a:xfrm>
          <a:off x="1464319" y="2397932"/>
          <a:ext cx="877854" cy="43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Emotional Intelligence</a:t>
          </a:r>
        </a:p>
      </dsp:txBody>
      <dsp:txXfrm>
        <a:off x="1464319" y="2397932"/>
        <a:ext cx="877854" cy="43882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57846-EFB2-4791-B3AB-FAD87F5412B6}" type="datetimeFigureOut">
              <a:rPr lang="en-US" smtClean="0"/>
              <a:t>4/3/2024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84423-3AE5-4DFE-90CA-DD88CDFA0327}" type="slidenum">
              <a:rPr lang="en-US" smtClean="0"/>
              <a:t>‹#›</a:t>
            </a:fld>
            <a:endParaRPr lang="en-US"/>
          </a:p>
        </p:txBody>
      </p:sp>
    </p:spTree>
    <p:extLst>
      <p:ext uri="{BB962C8B-B14F-4D97-AF65-F5344CB8AC3E}">
        <p14:creationId xmlns:p14="http://schemas.microsoft.com/office/powerpoint/2010/main" val="1993173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uconnect.wisc.edu/inside-uw-health/mission-watch/respect-for-people/suit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uconnect.wisc.edu/inside-uw-health/mission-watch/respect-for-people/in-action/"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0-7Ucg5GKn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Content for NLO/UWHW Hybrid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Total Time: 110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1 min used / 119 min remaining</a:t>
            </a:r>
          </a:p>
          <a:p>
            <a:pPr>
              <a:defRPr/>
            </a:pPr>
            <a:endParaRPr lang="en-US" altLang="en-US" i="1" u="sng" dirty="0"/>
          </a:p>
          <a:p>
            <a:pPr>
              <a:defRPr/>
            </a:pPr>
            <a:r>
              <a:rPr lang="en-US" altLang="en-US" i="1" u="sng" dirty="0"/>
              <a:t>Welcome everyone</a:t>
            </a:r>
          </a:p>
          <a:p>
            <a:pPr>
              <a:defRPr/>
            </a:pPr>
            <a:r>
              <a:rPr lang="en-US" altLang="en-US" b="1" dirty="0">
                <a:solidFill>
                  <a:prstClr val="black"/>
                </a:solidFill>
              </a:rPr>
              <a:t>(</a:t>
            </a:r>
            <a:r>
              <a:rPr lang="en-US" altLang="en-US" b="0" i="1" dirty="0">
                <a:solidFill>
                  <a:srgbClr val="FF0000"/>
                </a:solidFill>
              </a:rPr>
              <a:t>1</a:t>
            </a:r>
            <a:r>
              <a:rPr lang="en-US" altLang="en-US" i="1" dirty="0">
                <a:solidFill>
                  <a:srgbClr val="FF0000"/>
                </a:solidFill>
              </a:rPr>
              <a:t> minutes</a:t>
            </a:r>
            <a:r>
              <a:rPr lang="en-US" altLang="en-US" b="1" dirty="0">
                <a:solidFill>
                  <a:prstClr val="black"/>
                </a:solidFill>
              </a:rPr>
              <a:t>)</a:t>
            </a:r>
            <a:endParaRPr lang="en-US" altLang="en-US" dirty="0"/>
          </a:p>
          <a:p>
            <a:pPr>
              <a:defRPr/>
            </a:pPr>
            <a:endParaRPr lang="en-US" altLang="en-US" dirty="0"/>
          </a:p>
          <a:p>
            <a:pPr marL="0" marR="0" lvl="0" indent="0" algn="l" defTabSz="919290" rtl="0" eaLnBrk="1" fontAlgn="auto" latinLnBrk="0" hangingPunct="1">
              <a:lnSpc>
                <a:spcPct val="100000"/>
              </a:lnSpc>
              <a:spcBef>
                <a:spcPct val="0"/>
              </a:spcBef>
              <a:spcAft>
                <a:spcPts val="0"/>
              </a:spcAft>
              <a:buClrTx/>
              <a:buSzTx/>
              <a:buFontTx/>
              <a:buNone/>
              <a:tabLst/>
              <a:defRPr/>
            </a:pPr>
            <a:r>
              <a:rPr lang="en-US" altLang="en-US" b="1" dirty="0"/>
              <a:t>SAY: </a:t>
            </a:r>
            <a:r>
              <a:rPr lang="en-US" b="0" dirty="0"/>
              <a:t>We started with the R4P commitments, and now we are focusing on Fundamentals of Communication</a:t>
            </a:r>
            <a:r>
              <a:rPr lang="en-US" b="1" dirty="0"/>
              <a:t> </a:t>
            </a:r>
            <a:r>
              <a:rPr lang="en-US" b="0" dirty="0"/>
              <a:t>to help support the commitments and behaviors.  We will round out our foundation with Emotional Intelligence.  For now let’s take a look at Fundamentals of Communication.</a:t>
            </a:r>
          </a:p>
          <a:p>
            <a:pPr defTabSz="919290">
              <a:spcBef>
                <a:spcPct val="0"/>
              </a:spcBef>
              <a:defRPr/>
            </a:pPr>
            <a:endParaRPr lang="en-US" altLang="en-US" b="1" dirty="0"/>
          </a:p>
          <a:p>
            <a:pPr defTabSz="919290">
              <a:spcBef>
                <a:spcPct val="0"/>
              </a:spcBef>
              <a:defRPr/>
            </a:pPr>
            <a:r>
              <a:rPr lang="en-US" altLang="en-US" b="1" dirty="0"/>
              <a:t>Please have the workbook on hand as we travel through Fundamentals of Communication and Emotional Intelligence</a:t>
            </a:r>
            <a:r>
              <a:rPr lang="en-US" altLang="en-US" b="0" dirty="0"/>
              <a:t>.</a:t>
            </a:r>
          </a:p>
          <a:p>
            <a:pPr defTabSz="919290">
              <a:spcBef>
                <a:spcPct val="0"/>
              </a:spcBef>
              <a:defRPr/>
            </a:pPr>
            <a:endParaRPr lang="en-US" altLang="en-US" b="0" dirty="0"/>
          </a:p>
          <a:p>
            <a:pPr defTabSz="919290">
              <a:spcBef>
                <a:spcPct val="0"/>
              </a:spcBef>
              <a:defRPr/>
            </a:pPr>
            <a:r>
              <a:rPr lang="en-US" altLang="en-US" b="1" i="1" dirty="0"/>
              <a:t>Facilitator Note:</a:t>
            </a:r>
          </a:p>
          <a:p>
            <a:pPr defTabSz="919290">
              <a:spcBef>
                <a:spcPct val="0"/>
              </a:spcBef>
              <a:defRPr/>
            </a:pPr>
            <a:endParaRPr lang="en-US" altLang="en-US" b="0" dirty="0"/>
          </a:p>
          <a:p>
            <a:pPr defTabSz="919290">
              <a:spcBef>
                <a:spcPct val="0"/>
              </a:spcBef>
              <a:defRPr/>
            </a:pPr>
            <a:r>
              <a:rPr lang="en-US" altLang="en-US" b="0" dirty="0"/>
              <a:t>When creating the Breakout Groups for the </a:t>
            </a:r>
            <a:r>
              <a:rPr lang="en-US" altLang="en-US" b="1" dirty="0"/>
              <a:t>Fundamentals of Communication </a:t>
            </a:r>
            <a:r>
              <a:rPr lang="en-US" altLang="en-US" b="0" dirty="0"/>
              <a:t>Scenarios and </a:t>
            </a:r>
            <a:r>
              <a:rPr lang="en-US" altLang="en-US" b="1" dirty="0"/>
              <a:t>Emotional Intelligence </a:t>
            </a:r>
            <a:r>
              <a:rPr lang="en-US" altLang="en-US" b="0" dirty="0"/>
              <a:t>Elements use the following naming convention for the groups:</a:t>
            </a:r>
          </a:p>
          <a:p>
            <a:pPr defTabSz="919290">
              <a:spcBef>
                <a:spcPct val="0"/>
              </a:spcBef>
              <a:defRPr/>
            </a:pPr>
            <a:endParaRPr lang="en-US" altLang="en-US" b="0" dirty="0"/>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1/Self-Awareness</a:t>
            </a:r>
            <a:endParaRPr lang="en-US" sz="1800"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2/Self-Management</a:t>
            </a:r>
            <a:endParaRPr lang="en-US" sz="1800"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3/Social Awareness</a:t>
            </a:r>
            <a:endParaRPr lang="en-US" sz="1800"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4/Relationship Management</a:t>
            </a:r>
          </a:p>
          <a:p>
            <a:pPr marL="342900" marR="0" lvl="0" indent="-342900">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rPr>
              <a:t>OR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1/Self-Awareness</a:t>
            </a:r>
            <a:endParaRPr lang="en-US" sz="1800"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1/Self-Management</a:t>
            </a:r>
            <a:endParaRPr lang="en-US" sz="1800"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3/Social Awareness</a:t>
            </a:r>
            <a:endParaRPr lang="en-US" sz="1800" dirty="0">
              <a:effectLst/>
              <a:latin typeface="Calibri" panose="020F0502020204030204" pitchFamily="34" charset="0"/>
              <a:ea typeface="Calibri" panose="020F0502020204030204" pitchFamily="34" charset="0"/>
            </a:endParaRPr>
          </a:p>
          <a:p>
            <a:pPr marL="800100" marR="0" lvl="1"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Scenario 3/Relationship Management</a:t>
            </a:r>
            <a:endParaRPr lang="en-US" altLang="en-US" b="0" dirty="0"/>
          </a:p>
          <a:p>
            <a:pPr>
              <a:defRPr/>
            </a:pPr>
            <a:endParaRPr lang="en-US" altLang="en-US" dirty="0"/>
          </a:p>
          <a:p>
            <a:pPr>
              <a:defRPr/>
            </a:pP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59551" indent="-290415" eaLnBrk="0" hangingPunct="0">
              <a:spcBef>
                <a:spcPct val="30000"/>
              </a:spcBef>
              <a:defRPr sz="1300">
                <a:solidFill>
                  <a:schemeClr val="tx1"/>
                </a:solidFill>
                <a:latin typeface="Calibri" pitchFamily="34" charset="0"/>
              </a:defRPr>
            </a:lvl2pPr>
            <a:lvl3pPr marL="1169645" indent="-232971" eaLnBrk="0" hangingPunct="0">
              <a:spcBef>
                <a:spcPct val="30000"/>
              </a:spcBef>
              <a:defRPr sz="1300">
                <a:solidFill>
                  <a:schemeClr val="tx1"/>
                </a:solidFill>
                <a:latin typeface="Calibri" pitchFamily="34" charset="0"/>
              </a:defRPr>
            </a:lvl3pPr>
            <a:lvl4pPr marL="1638780" indent="-232971" eaLnBrk="0" hangingPunct="0">
              <a:spcBef>
                <a:spcPct val="30000"/>
              </a:spcBef>
              <a:defRPr sz="1300">
                <a:solidFill>
                  <a:schemeClr val="tx1"/>
                </a:solidFill>
                <a:latin typeface="Calibri" pitchFamily="34" charset="0"/>
              </a:defRPr>
            </a:lvl4pPr>
            <a:lvl5pPr marL="2106318" indent="-232971" eaLnBrk="0" hangingPunct="0">
              <a:spcBef>
                <a:spcPct val="30000"/>
              </a:spcBef>
              <a:defRPr sz="1300">
                <a:solidFill>
                  <a:schemeClr val="tx1"/>
                </a:solidFill>
                <a:latin typeface="Calibri" pitchFamily="34" charset="0"/>
              </a:defRPr>
            </a:lvl5pPr>
            <a:lvl6pPr marL="2565879" indent="-232971" defTabSz="459561" eaLnBrk="0" fontAlgn="base" hangingPunct="0">
              <a:spcBef>
                <a:spcPct val="30000"/>
              </a:spcBef>
              <a:spcAft>
                <a:spcPct val="0"/>
              </a:spcAft>
              <a:defRPr sz="1300">
                <a:solidFill>
                  <a:schemeClr val="tx1"/>
                </a:solidFill>
                <a:latin typeface="Calibri" pitchFamily="34" charset="0"/>
              </a:defRPr>
            </a:lvl6pPr>
            <a:lvl7pPr marL="3025439" indent="-232971" defTabSz="459561" eaLnBrk="0" fontAlgn="base" hangingPunct="0">
              <a:spcBef>
                <a:spcPct val="30000"/>
              </a:spcBef>
              <a:spcAft>
                <a:spcPct val="0"/>
              </a:spcAft>
              <a:defRPr sz="1300">
                <a:solidFill>
                  <a:schemeClr val="tx1"/>
                </a:solidFill>
                <a:latin typeface="Calibri" pitchFamily="34" charset="0"/>
              </a:defRPr>
            </a:lvl7pPr>
            <a:lvl8pPr marL="3485000" indent="-232971" defTabSz="459561" eaLnBrk="0" fontAlgn="base" hangingPunct="0">
              <a:spcBef>
                <a:spcPct val="30000"/>
              </a:spcBef>
              <a:spcAft>
                <a:spcPct val="0"/>
              </a:spcAft>
              <a:defRPr sz="1300">
                <a:solidFill>
                  <a:schemeClr val="tx1"/>
                </a:solidFill>
                <a:latin typeface="Calibri" pitchFamily="34" charset="0"/>
              </a:defRPr>
            </a:lvl8pPr>
            <a:lvl9pPr marL="3944560" indent="-232971" defTabSz="45956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175AE8DB-64CA-4994-82A7-850DC88EF73C}" type="slidenum">
              <a:rPr lang="en-US" altLang="en-US">
                <a:solidFill>
                  <a:prstClr val="black"/>
                </a:solidFill>
                <a:latin typeface="Arial" pitchFamily="34" charset="0"/>
              </a:rPr>
              <a:pPr eaLnBrk="1" hangingPunct="1">
                <a:spcBef>
                  <a:spcPct val="0"/>
                </a:spcBef>
              </a:pPr>
              <a:t>1</a:t>
            </a:fld>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180368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5</a:t>
            </a:r>
            <a:r>
              <a:rPr lang="en-US" dirty="0"/>
              <a:t> min used / 103 min remaining</a:t>
            </a:r>
          </a:p>
          <a:p>
            <a:endParaRPr lang="en-US" b="1" dirty="0"/>
          </a:p>
          <a:p>
            <a:r>
              <a:rPr lang="en-US" b="1" kern="1200" dirty="0">
                <a:solidFill>
                  <a:schemeClr val="tx1"/>
                </a:solidFill>
                <a:latin typeface="+mn-lt"/>
              </a:rPr>
              <a:t>SAY: </a:t>
            </a:r>
            <a:r>
              <a:rPr lang="en-US" b="1" i="1" kern="1200" dirty="0">
                <a:solidFill>
                  <a:schemeClr val="tx1"/>
                </a:solidFill>
                <a:latin typeface="+mn-lt"/>
              </a:rPr>
              <a:t>These are 4 basic communication styles we may experience depending on the situation we are in. </a:t>
            </a:r>
            <a:r>
              <a:rPr lang="en-US" b="1" i="1" dirty="0">
                <a:latin typeface="+mn-lt"/>
              </a:rPr>
              <a:t>Using an assertive communication style is a learned behavior based on our abilities that we develop over time with practice.</a:t>
            </a:r>
            <a:r>
              <a:rPr lang="en-US" dirty="0">
                <a:latin typeface="+mn-lt"/>
              </a:rPr>
              <a:t> </a:t>
            </a:r>
            <a:r>
              <a:rPr lang="en-US" dirty="0"/>
              <a:t>We are going to use the weather as a metaphor to understand the 4 different styles.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CLICK</a:t>
            </a:r>
          </a:p>
          <a:p>
            <a:endParaRPr lang="en-US" dirty="0"/>
          </a:p>
          <a:p>
            <a:r>
              <a:rPr lang="en-US" i="1" dirty="0"/>
              <a:t>Aggressive:  </a:t>
            </a:r>
            <a:r>
              <a:rPr lang="en-US" dirty="0"/>
              <a:t>This style of communicating can be compared to a </a:t>
            </a:r>
            <a:r>
              <a:rPr lang="en-US" b="1" dirty="0"/>
              <a:t>loud, intimidating, and scary thunderstorm</a:t>
            </a:r>
            <a:r>
              <a:rPr lang="en-US" dirty="0"/>
              <a:t>.</a:t>
            </a:r>
          </a:p>
          <a:p>
            <a:endParaRPr lang="en-US" dirty="0"/>
          </a:p>
          <a:p>
            <a:r>
              <a:rPr lang="en-US" b="1" dirty="0"/>
              <a:t>CLICK</a:t>
            </a:r>
          </a:p>
          <a:p>
            <a:endParaRPr lang="en-US" dirty="0"/>
          </a:p>
          <a:p>
            <a:r>
              <a:rPr lang="en-US" i="1" dirty="0"/>
              <a:t>Passive-Aggressive: </a:t>
            </a:r>
            <a:r>
              <a:rPr lang="en-US" dirty="0"/>
              <a:t>This style of communicating, can be compared to a </a:t>
            </a:r>
            <a:r>
              <a:rPr lang="en-US" b="1" dirty="0"/>
              <a:t>quiet, but ominous and threatening sky before a storm</a:t>
            </a:r>
            <a:r>
              <a:rPr lang="en-US" dirty="0"/>
              <a:t>.</a:t>
            </a:r>
          </a:p>
          <a:p>
            <a:endParaRPr lang="en-US" dirty="0"/>
          </a:p>
          <a:p>
            <a:r>
              <a:rPr lang="en-US" b="1" dirty="0"/>
              <a:t>CLICK</a:t>
            </a:r>
          </a:p>
          <a:p>
            <a:endParaRPr lang="en-US" dirty="0"/>
          </a:p>
          <a:p>
            <a:r>
              <a:rPr lang="en-US" i="1" dirty="0"/>
              <a:t>Passive:  </a:t>
            </a:r>
            <a:r>
              <a:rPr lang="en-US" i="0" dirty="0"/>
              <a:t>T</a:t>
            </a:r>
            <a:r>
              <a:rPr lang="en-US" dirty="0"/>
              <a:t>his style of communicating can be compared to a </a:t>
            </a:r>
            <a:r>
              <a:rPr lang="en-US" b="1" dirty="0"/>
              <a:t>misty, foggy day, hanging low in the background</a:t>
            </a:r>
            <a:r>
              <a:rPr lang="en-US" dirty="0"/>
              <a:t>.</a:t>
            </a:r>
          </a:p>
          <a:p>
            <a:endParaRPr lang="en-US" dirty="0"/>
          </a:p>
          <a:p>
            <a:r>
              <a:rPr lang="en-US" b="1" dirty="0"/>
              <a:t>CLICK</a:t>
            </a:r>
          </a:p>
          <a:p>
            <a:endParaRPr lang="en-US" dirty="0"/>
          </a:p>
          <a:p>
            <a:r>
              <a:rPr lang="en-US" i="1" dirty="0"/>
              <a:t>Assertive:  </a:t>
            </a:r>
            <a:r>
              <a:rPr lang="en-US" i="0" dirty="0"/>
              <a:t>T</a:t>
            </a:r>
            <a:r>
              <a:rPr lang="en-US" dirty="0"/>
              <a:t>his style of communicating can be compared to a </a:t>
            </a:r>
            <a:r>
              <a:rPr lang="en-US" b="1" dirty="0"/>
              <a:t>steady rain, providing the moisture needed to support the growth of those around us</a:t>
            </a:r>
            <a:r>
              <a:rPr lang="en-US" dirty="0"/>
              <a:t>. </a:t>
            </a:r>
          </a:p>
          <a:p>
            <a:endParaRPr lang="en-US" dirty="0"/>
          </a:p>
          <a:p>
            <a:r>
              <a:rPr lang="en-US" dirty="0"/>
              <a:t>Let’s dive a little deeper into each of the styles, looking at the characteristics and body language associated with each style. </a:t>
            </a:r>
          </a:p>
        </p:txBody>
      </p:sp>
      <p:sp>
        <p:nvSpPr>
          <p:cNvPr id="4" name="Slide Number Placeholder 3"/>
          <p:cNvSpPr>
            <a:spLocks noGrp="1"/>
          </p:cNvSpPr>
          <p:nvPr>
            <p:ph type="sldNum" sz="quarter" idx="10"/>
          </p:nvPr>
        </p:nvSpPr>
        <p:spPr/>
        <p:txBody>
          <a:bodyPr/>
          <a:lstStyle/>
          <a:p>
            <a:fld id="{1BF8397F-217A-4BA9-A166-1A356C72E411}" type="slidenum">
              <a:rPr lang="en-US" smtClean="0"/>
              <a:t>10</a:t>
            </a:fld>
            <a:endParaRPr lang="en-US"/>
          </a:p>
        </p:txBody>
      </p:sp>
    </p:spTree>
    <p:extLst>
      <p:ext uri="{BB962C8B-B14F-4D97-AF65-F5344CB8AC3E}">
        <p14:creationId xmlns:p14="http://schemas.microsoft.com/office/powerpoint/2010/main" val="150111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1999" indent="-285631" eaLnBrk="0" hangingPunct="0">
              <a:spcBef>
                <a:spcPct val="30000"/>
              </a:spcBef>
              <a:defRPr sz="1300">
                <a:solidFill>
                  <a:schemeClr val="tx1"/>
                </a:solidFill>
                <a:latin typeface="Calibri" pitchFamily="34" charset="0"/>
              </a:defRPr>
            </a:lvl2pPr>
            <a:lvl3pPr marL="1142518" indent="-228185" eaLnBrk="0" hangingPunct="0">
              <a:spcBef>
                <a:spcPct val="30000"/>
              </a:spcBef>
              <a:defRPr sz="1300">
                <a:solidFill>
                  <a:schemeClr val="tx1"/>
                </a:solidFill>
                <a:latin typeface="Calibri" pitchFamily="34" charset="0"/>
              </a:defRPr>
            </a:lvl3pPr>
            <a:lvl4pPr marL="1598887" indent="-228185" eaLnBrk="0" hangingPunct="0">
              <a:spcBef>
                <a:spcPct val="30000"/>
              </a:spcBef>
              <a:defRPr sz="1300">
                <a:solidFill>
                  <a:schemeClr val="tx1"/>
                </a:solidFill>
                <a:latin typeface="Calibri" pitchFamily="34" charset="0"/>
              </a:defRPr>
            </a:lvl4pPr>
            <a:lvl5pPr marL="2055256" indent="-228185" eaLnBrk="0" hangingPunct="0">
              <a:spcBef>
                <a:spcPct val="30000"/>
              </a:spcBef>
              <a:defRPr sz="1300">
                <a:solidFill>
                  <a:schemeClr val="tx1"/>
                </a:solidFill>
                <a:latin typeface="Calibri" pitchFamily="34" charset="0"/>
              </a:defRPr>
            </a:lvl5pPr>
            <a:lvl6pPr marL="2514817" indent="-228185" defTabSz="459561" eaLnBrk="0" fontAlgn="base" hangingPunct="0">
              <a:spcBef>
                <a:spcPct val="30000"/>
              </a:spcBef>
              <a:spcAft>
                <a:spcPct val="0"/>
              </a:spcAft>
              <a:defRPr sz="1300">
                <a:solidFill>
                  <a:schemeClr val="tx1"/>
                </a:solidFill>
                <a:latin typeface="Calibri" pitchFamily="34" charset="0"/>
              </a:defRPr>
            </a:lvl6pPr>
            <a:lvl7pPr marL="2974378" indent="-228185" defTabSz="459561" eaLnBrk="0" fontAlgn="base" hangingPunct="0">
              <a:spcBef>
                <a:spcPct val="30000"/>
              </a:spcBef>
              <a:spcAft>
                <a:spcPct val="0"/>
              </a:spcAft>
              <a:defRPr sz="1300">
                <a:solidFill>
                  <a:schemeClr val="tx1"/>
                </a:solidFill>
                <a:latin typeface="Calibri" pitchFamily="34" charset="0"/>
              </a:defRPr>
            </a:lvl7pPr>
            <a:lvl8pPr marL="3433938" indent="-228185" defTabSz="459561" eaLnBrk="0" fontAlgn="base" hangingPunct="0">
              <a:spcBef>
                <a:spcPct val="30000"/>
              </a:spcBef>
              <a:spcAft>
                <a:spcPct val="0"/>
              </a:spcAft>
              <a:defRPr sz="1300">
                <a:solidFill>
                  <a:schemeClr val="tx1"/>
                </a:solidFill>
                <a:latin typeface="Calibri" pitchFamily="34" charset="0"/>
              </a:defRPr>
            </a:lvl8pPr>
            <a:lvl9pPr marL="3893498" indent="-228185" defTabSz="45956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2076949-05C1-424C-B122-AA7CD2409C43}" type="slidenum">
              <a:rPr lang="en-US" altLang="en-US">
                <a:solidFill>
                  <a:prstClr val="black"/>
                </a:solidFill>
                <a:latin typeface="Arial" pitchFamily="34" charset="0"/>
              </a:rPr>
              <a:pPr eaLnBrk="1" hangingPunct="1">
                <a:spcBef>
                  <a:spcPct val="0"/>
                </a:spcBef>
              </a:pPr>
              <a:t>11</a:t>
            </a:fld>
            <a:endParaRPr lang="en-US" altLang="en-US" dirty="0">
              <a:solidFill>
                <a:prstClr val="black"/>
              </a:solidFill>
              <a:latin typeface="Arial" pitchFamily="34" charset="0"/>
            </a:endParaRPr>
          </a:p>
        </p:txBody>
      </p:sp>
      <p:sp>
        <p:nvSpPr>
          <p:cNvPr id="59395" name="Rectangle 2"/>
          <p:cNvSpPr>
            <a:spLocks noGrp="1" noRot="1" noChangeAspect="1" noChangeArrowheads="1" noTextEdit="1"/>
          </p:cNvSpPr>
          <p:nvPr>
            <p:ph type="sldImg"/>
          </p:nvPr>
        </p:nvSpPr>
        <p:spPr bwMode="auto">
          <a:xfrm>
            <a:off x="873125" y="438150"/>
            <a:ext cx="5264150" cy="2962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406401" y="3434344"/>
            <a:ext cx="6197598" cy="5622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min used / 102 min remaining</a:t>
            </a:r>
          </a:p>
          <a:p>
            <a:pPr eaLnBrk="1" hangingPunct="1">
              <a:spcBef>
                <a:spcPct val="0"/>
              </a:spcBef>
            </a:pPr>
            <a:endParaRPr lang="en-US" altLang="en-US" b="1" dirty="0"/>
          </a:p>
          <a:p>
            <a:pPr eaLnBrk="1" hangingPunct="1">
              <a:spcBef>
                <a:spcPct val="0"/>
              </a:spcBef>
            </a:pPr>
            <a:r>
              <a:rPr lang="en-US" altLang="en-US" b="1" dirty="0"/>
              <a:t>SAY:</a:t>
            </a:r>
            <a:r>
              <a:rPr lang="en-US" altLang="en-US" b="0" dirty="0"/>
              <a:t> Aggressive is …”My rights and needs are more important.”  Knowing that, what are some</a:t>
            </a:r>
            <a:r>
              <a:rPr lang="en-US" altLang="en-US" b="0" baseline="0" dirty="0"/>
              <a:t> characteristics of a person with an aggressive communication style?</a:t>
            </a:r>
          </a:p>
          <a:p>
            <a:pPr eaLnBrk="1" hangingPunct="1">
              <a:spcBef>
                <a:spcPct val="0"/>
              </a:spcBef>
            </a:pPr>
            <a:endParaRPr lang="en-US" altLang="en-US" b="1" dirty="0"/>
          </a:p>
          <a:p>
            <a:pPr defTabSz="919290">
              <a:spcBef>
                <a:spcPct val="0"/>
              </a:spcBef>
              <a:defRPr/>
            </a:pPr>
            <a:r>
              <a:rPr lang="en-US" altLang="en-US" b="1" dirty="0"/>
              <a:t>&lt;click&gt;</a:t>
            </a:r>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aggressive communication style? </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Uses power, creating an impression of superiority</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Intimidates, blames, judges, which may impact the feelings of others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Controls the environment to suit their needs</a:t>
            </a:r>
          </a:p>
          <a:p>
            <a:pPr eaLnBrk="1" hangingPunct="1">
              <a:spcBef>
                <a:spcPct val="0"/>
              </a:spcBef>
            </a:pPr>
            <a:endParaRPr lang="en-US" altLang="en-US" b="1" dirty="0"/>
          </a:p>
          <a:p>
            <a:pPr defTabSz="919290">
              <a:spcBef>
                <a:spcPct val="0"/>
              </a:spcBef>
              <a:defRPr/>
            </a:pPr>
            <a:r>
              <a:rPr lang="en-US" altLang="en-US" b="1" dirty="0"/>
              <a:t>&lt;click&gt;</a:t>
            </a:r>
          </a:p>
          <a:p>
            <a:pPr defTabSz="919290">
              <a:spcBef>
                <a:spcPct val="0"/>
              </a:spcBef>
              <a:defRPr/>
            </a:pPr>
            <a:r>
              <a:rPr lang="en-US" altLang="en-US" b="1" dirty="0"/>
              <a:t>What does the body language look like for aggressive behavior? </a:t>
            </a:r>
          </a:p>
          <a:p>
            <a:pPr defTabSz="919290">
              <a:spcBef>
                <a:spcPct val="0"/>
              </a:spcBef>
              <a:defRPr/>
            </a:pPr>
            <a:endParaRPr lang="en-US" altLang="en-US" b="1" dirty="0"/>
          </a:p>
          <a:p>
            <a:pPr defTabSz="919290">
              <a:spcBef>
                <a:spcPct val="0"/>
              </a:spcBef>
              <a:defRPr/>
            </a:pPr>
            <a:r>
              <a:rPr lang="en-US" altLang="en-US" b="1" dirty="0"/>
              <a:t>&lt;click&gt;</a:t>
            </a:r>
          </a:p>
          <a:p>
            <a:pPr marL="171450" indent="-171450" eaLnBrk="1" hangingPunct="1">
              <a:spcBef>
                <a:spcPct val="0"/>
              </a:spcBef>
              <a:buFont typeface="Arial" panose="020B0604020202020204" pitchFamily="34" charset="0"/>
              <a:buChar char="•"/>
            </a:pPr>
            <a:r>
              <a:rPr lang="en-US" altLang="en-US" dirty="0"/>
              <a:t>Leaning forward with glaring eyes.</a:t>
            </a:r>
          </a:p>
          <a:p>
            <a:pPr marL="171450" indent="-171450" eaLnBrk="1" hangingPunct="1">
              <a:spcBef>
                <a:spcPct val="0"/>
              </a:spcBef>
              <a:buFont typeface="Arial" panose="020B0604020202020204" pitchFamily="34" charset="0"/>
              <a:buChar char="•"/>
            </a:pPr>
            <a:r>
              <a:rPr lang="en-US" altLang="en-US" dirty="0"/>
              <a:t>Pointing a finger at the person to whom you are speaking.</a:t>
            </a:r>
          </a:p>
          <a:p>
            <a:pPr marL="171450" indent="-171450" eaLnBrk="1" hangingPunct="1">
              <a:spcBef>
                <a:spcPct val="0"/>
              </a:spcBef>
              <a:buFont typeface="Arial" panose="020B0604020202020204" pitchFamily="34" charset="0"/>
              <a:buChar char="•"/>
            </a:pPr>
            <a:r>
              <a:rPr lang="en-US" altLang="en-US" dirty="0"/>
              <a:t>Crossing arms, combined with other verbal/non-verbal communication could be seen as aggressive</a:t>
            </a:r>
          </a:p>
          <a:p>
            <a:pPr marL="171450" indent="-171450" eaLnBrk="1" hangingPunct="1">
              <a:spcBef>
                <a:spcPct val="0"/>
              </a:spcBef>
              <a:buFont typeface="Arial" panose="020B0604020202020204" pitchFamily="34" charset="0"/>
              <a:buChar char="•"/>
            </a:pPr>
            <a:r>
              <a:rPr lang="en-US" altLang="en-US" dirty="0"/>
              <a:t>Shouting.</a:t>
            </a:r>
          </a:p>
          <a:p>
            <a:pPr defTabSz="919290">
              <a:spcBef>
                <a:spcPct val="0"/>
              </a:spcBef>
              <a:defRPr/>
            </a:pPr>
            <a:endParaRPr lang="en-US" altLang="en-US" b="1" dirty="0"/>
          </a:p>
          <a:p>
            <a:pPr defTabSz="919290">
              <a:spcBef>
                <a:spcPct val="0"/>
              </a:spcBef>
              <a:defRPr/>
            </a:pPr>
            <a:r>
              <a:rPr lang="en-US" altLang="en-US" b="1" dirty="0"/>
              <a:t>&lt;click&gt;</a:t>
            </a:r>
          </a:p>
          <a:p>
            <a:pPr defTabSz="919290">
              <a:spcBef>
                <a:spcPct val="0"/>
              </a:spcBef>
              <a:defRPr/>
            </a:pPr>
            <a:endParaRPr lang="en-US" altLang="en-US" sz="800"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1999" indent="-285631" eaLnBrk="0" hangingPunct="0">
              <a:spcBef>
                <a:spcPct val="30000"/>
              </a:spcBef>
              <a:defRPr sz="1300">
                <a:solidFill>
                  <a:schemeClr val="tx1"/>
                </a:solidFill>
                <a:latin typeface="Calibri" pitchFamily="34" charset="0"/>
              </a:defRPr>
            </a:lvl2pPr>
            <a:lvl3pPr marL="1142518" indent="-228185" eaLnBrk="0" hangingPunct="0">
              <a:spcBef>
                <a:spcPct val="30000"/>
              </a:spcBef>
              <a:defRPr sz="1300">
                <a:solidFill>
                  <a:schemeClr val="tx1"/>
                </a:solidFill>
                <a:latin typeface="Calibri" pitchFamily="34" charset="0"/>
              </a:defRPr>
            </a:lvl3pPr>
            <a:lvl4pPr marL="1598887" indent="-228185" eaLnBrk="0" hangingPunct="0">
              <a:spcBef>
                <a:spcPct val="30000"/>
              </a:spcBef>
              <a:defRPr sz="1300">
                <a:solidFill>
                  <a:schemeClr val="tx1"/>
                </a:solidFill>
                <a:latin typeface="Calibri" pitchFamily="34" charset="0"/>
              </a:defRPr>
            </a:lvl4pPr>
            <a:lvl5pPr marL="2055256" indent="-228185" eaLnBrk="0" hangingPunct="0">
              <a:spcBef>
                <a:spcPct val="30000"/>
              </a:spcBef>
              <a:defRPr sz="1300">
                <a:solidFill>
                  <a:schemeClr val="tx1"/>
                </a:solidFill>
                <a:latin typeface="Calibri" pitchFamily="34" charset="0"/>
              </a:defRPr>
            </a:lvl5pPr>
            <a:lvl6pPr marL="2514817" indent="-228185" defTabSz="459561" eaLnBrk="0" fontAlgn="base" hangingPunct="0">
              <a:spcBef>
                <a:spcPct val="30000"/>
              </a:spcBef>
              <a:spcAft>
                <a:spcPct val="0"/>
              </a:spcAft>
              <a:defRPr sz="1300">
                <a:solidFill>
                  <a:schemeClr val="tx1"/>
                </a:solidFill>
                <a:latin typeface="Calibri" pitchFamily="34" charset="0"/>
              </a:defRPr>
            </a:lvl6pPr>
            <a:lvl7pPr marL="2974378" indent="-228185" defTabSz="459561" eaLnBrk="0" fontAlgn="base" hangingPunct="0">
              <a:spcBef>
                <a:spcPct val="30000"/>
              </a:spcBef>
              <a:spcAft>
                <a:spcPct val="0"/>
              </a:spcAft>
              <a:defRPr sz="1300">
                <a:solidFill>
                  <a:schemeClr val="tx1"/>
                </a:solidFill>
                <a:latin typeface="Calibri" pitchFamily="34" charset="0"/>
              </a:defRPr>
            </a:lvl7pPr>
            <a:lvl8pPr marL="3433938" indent="-228185" defTabSz="459561" eaLnBrk="0" fontAlgn="base" hangingPunct="0">
              <a:spcBef>
                <a:spcPct val="30000"/>
              </a:spcBef>
              <a:spcAft>
                <a:spcPct val="0"/>
              </a:spcAft>
              <a:defRPr sz="1300">
                <a:solidFill>
                  <a:schemeClr val="tx1"/>
                </a:solidFill>
                <a:latin typeface="Calibri" pitchFamily="34" charset="0"/>
              </a:defRPr>
            </a:lvl8pPr>
            <a:lvl9pPr marL="3893498" indent="-228185" defTabSz="45956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C2076949-05C1-424C-B122-AA7CD2409C43}" type="slidenum">
              <a:rPr lang="en-US" altLang="en-US">
                <a:solidFill>
                  <a:prstClr val="black"/>
                </a:solidFill>
                <a:latin typeface="Arial" pitchFamily="34" charset="0"/>
              </a:rPr>
              <a:pPr eaLnBrk="1" hangingPunct="1">
                <a:spcBef>
                  <a:spcPct val="0"/>
                </a:spcBef>
              </a:pPr>
              <a:t>12</a:t>
            </a:fld>
            <a:endParaRPr lang="en-US" altLang="en-US" dirty="0">
              <a:solidFill>
                <a:prstClr val="black"/>
              </a:solidFill>
              <a:latin typeface="Arial" pitchFamily="34" charset="0"/>
            </a:endParaRPr>
          </a:p>
        </p:txBody>
      </p:sp>
      <p:sp>
        <p:nvSpPr>
          <p:cNvPr id="59395" name="Rectangle 2"/>
          <p:cNvSpPr>
            <a:spLocks noGrp="1" noRot="1" noChangeAspect="1" noChangeArrowheads="1" noTextEdit="1"/>
          </p:cNvSpPr>
          <p:nvPr>
            <p:ph type="sldImg"/>
          </p:nvPr>
        </p:nvSpPr>
        <p:spPr bwMode="auto">
          <a:xfrm>
            <a:off x="957263" y="233363"/>
            <a:ext cx="4959350" cy="2790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361246" y="3058479"/>
            <a:ext cx="6197598" cy="56226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Time: 1</a:t>
            </a:r>
            <a:r>
              <a:rPr lang="en-US" dirty="0"/>
              <a:t> min used / 101 min remaining</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b="1"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b="1" dirty="0"/>
              <a:t>SAY: </a:t>
            </a:r>
            <a:r>
              <a:rPr lang="en-US" altLang="en-US" b="0" dirty="0"/>
              <a:t>Passive-Aggressive is …”</a:t>
            </a:r>
            <a:r>
              <a:rPr lang="en-US" sz="1200" b="0" dirty="0">
                <a:solidFill>
                  <a:schemeClr val="tx1"/>
                </a:solidFill>
              </a:rPr>
              <a:t>I subtly make sure that my rights and needs win.”  </a:t>
            </a:r>
            <a:r>
              <a:rPr lang="en-US" altLang="en-US" b="0" dirty="0"/>
              <a:t>Knowing that, what are some</a:t>
            </a:r>
            <a:r>
              <a:rPr lang="en-US" altLang="en-US" b="0" baseline="0" dirty="0"/>
              <a:t> characteristics of a person with an aggressive behavior?</a:t>
            </a:r>
          </a:p>
          <a:p>
            <a:pPr eaLnBrk="1" hangingPunct="1">
              <a:spcBef>
                <a:spcPct val="0"/>
              </a:spcBef>
            </a:pPr>
            <a:endParaRPr lang="en-US" altLang="en-US" b="1" dirty="0"/>
          </a:p>
          <a:p>
            <a:pPr defTabSz="919290">
              <a:spcBef>
                <a:spcPct val="0"/>
              </a:spcBef>
              <a:defRPr/>
            </a:pPr>
            <a:r>
              <a:rPr lang="en-US" altLang="en-US" b="1" dirty="0"/>
              <a:t>&lt;click&gt;</a:t>
            </a:r>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passive-aggressive communication style? </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Tends to not tell others when something is bothering them</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Blames others; shows self-pity</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Uses sarcasm and put-downs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Avoids direct response or uses one-word answers</a:t>
            </a:r>
          </a:p>
          <a:p>
            <a:pPr eaLnBrk="1" hangingPunct="1">
              <a:spcBef>
                <a:spcPct val="0"/>
              </a:spcBef>
            </a:pPr>
            <a:endParaRPr lang="en-US" altLang="en-US" b="1" dirty="0"/>
          </a:p>
          <a:p>
            <a:pPr defTabSz="919290">
              <a:spcBef>
                <a:spcPct val="0"/>
              </a:spcBef>
              <a:defRPr/>
            </a:pPr>
            <a:r>
              <a:rPr lang="en-US" altLang="en-US" b="1" dirty="0"/>
              <a:t>&lt;click&gt;</a:t>
            </a:r>
          </a:p>
          <a:p>
            <a:pPr defTabSz="919290">
              <a:spcBef>
                <a:spcPct val="0"/>
              </a:spcBef>
              <a:defRPr/>
            </a:pPr>
            <a:r>
              <a:rPr lang="en-US" altLang="en-US" b="1" dirty="0"/>
              <a:t>What does the body language look like for passive aggressive style?</a:t>
            </a:r>
          </a:p>
          <a:p>
            <a:pPr defTabSz="919290">
              <a:spcBef>
                <a:spcPct val="0"/>
              </a:spcBef>
              <a:defRPr/>
            </a:pPr>
            <a:endParaRPr lang="en-US" altLang="en-US" b="1" dirty="0"/>
          </a:p>
          <a:p>
            <a:pPr defTabSz="919290">
              <a:spcBef>
                <a:spcPct val="0"/>
              </a:spcBef>
              <a:defRPr/>
            </a:pPr>
            <a:r>
              <a:rPr lang="en-US" altLang="en-US" b="1" dirty="0"/>
              <a:t>&lt;click&gt;</a:t>
            </a:r>
          </a:p>
          <a:p>
            <a:pPr lvl="1">
              <a:buFont typeface="Wingdings" panose="05000000000000000000" pitchFamily="2" charset="2"/>
              <a:buChar char="§"/>
            </a:pPr>
            <a:r>
              <a:rPr lang="en-US" sz="1200" dirty="0">
                <a:solidFill>
                  <a:schemeClr val="bg2">
                    <a:lumMod val="25000"/>
                  </a:schemeClr>
                </a:solidFill>
                <a:latin typeface="Metropolis Light" panose="00000500000000000000" pitchFamily="50" charset="0"/>
                <a:cs typeface="Arial" panose="020B0604020202020204" pitchFamily="34" charset="0"/>
              </a:rPr>
              <a:t>Smirks, false warmth</a:t>
            </a:r>
          </a:p>
          <a:p>
            <a:pPr lvl="1">
              <a:buFont typeface="Wingdings" panose="05000000000000000000" pitchFamily="2" charset="2"/>
              <a:buChar char="§"/>
            </a:pPr>
            <a:r>
              <a:rPr lang="en-US" sz="1200" dirty="0">
                <a:solidFill>
                  <a:schemeClr val="bg2">
                    <a:lumMod val="25000"/>
                  </a:schemeClr>
                </a:solidFill>
                <a:latin typeface="Metropolis Light" panose="00000500000000000000" pitchFamily="50" charset="0"/>
                <a:cs typeface="Arial" panose="020B0604020202020204" pitchFamily="34" charset="0"/>
              </a:rPr>
              <a:t>Mixed body language </a:t>
            </a:r>
          </a:p>
          <a:p>
            <a:pPr lvl="1">
              <a:buFont typeface="Wingdings" panose="05000000000000000000" pitchFamily="2" charset="2"/>
              <a:buChar char="§"/>
            </a:pPr>
            <a:r>
              <a:rPr lang="en-US" sz="1200" dirty="0">
                <a:solidFill>
                  <a:schemeClr val="bg2">
                    <a:lumMod val="25000"/>
                  </a:schemeClr>
                </a:solidFill>
                <a:latin typeface="Metropolis Light" panose="00000500000000000000" pitchFamily="50" charset="0"/>
                <a:cs typeface="Arial" panose="020B0604020202020204" pitchFamily="34" charset="0"/>
              </a:rPr>
              <a:t>Eye-rolling</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1999" indent="-285631" eaLnBrk="0" hangingPunct="0">
              <a:spcBef>
                <a:spcPct val="30000"/>
              </a:spcBef>
              <a:defRPr sz="1300">
                <a:solidFill>
                  <a:schemeClr val="tx1"/>
                </a:solidFill>
                <a:latin typeface="Calibri" pitchFamily="34" charset="0"/>
              </a:defRPr>
            </a:lvl2pPr>
            <a:lvl3pPr marL="1142518" indent="-228185" eaLnBrk="0" hangingPunct="0">
              <a:spcBef>
                <a:spcPct val="30000"/>
              </a:spcBef>
              <a:defRPr sz="1300">
                <a:solidFill>
                  <a:schemeClr val="tx1"/>
                </a:solidFill>
                <a:latin typeface="Calibri" pitchFamily="34" charset="0"/>
              </a:defRPr>
            </a:lvl3pPr>
            <a:lvl4pPr marL="1598887" indent="-228185" eaLnBrk="0" hangingPunct="0">
              <a:spcBef>
                <a:spcPct val="30000"/>
              </a:spcBef>
              <a:defRPr sz="1300">
                <a:solidFill>
                  <a:schemeClr val="tx1"/>
                </a:solidFill>
                <a:latin typeface="Calibri" pitchFamily="34" charset="0"/>
              </a:defRPr>
            </a:lvl4pPr>
            <a:lvl5pPr marL="2055256" indent="-228185" eaLnBrk="0" hangingPunct="0">
              <a:spcBef>
                <a:spcPct val="30000"/>
              </a:spcBef>
              <a:defRPr sz="1300">
                <a:solidFill>
                  <a:schemeClr val="tx1"/>
                </a:solidFill>
                <a:latin typeface="Calibri" pitchFamily="34" charset="0"/>
              </a:defRPr>
            </a:lvl5pPr>
            <a:lvl6pPr marL="2514817" indent="-228185" defTabSz="459561" eaLnBrk="0" fontAlgn="base" hangingPunct="0">
              <a:spcBef>
                <a:spcPct val="30000"/>
              </a:spcBef>
              <a:spcAft>
                <a:spcPct val="0"/>
              </a:spcAft>
              <a:defRPr sz="1300">
                <a:solidFill>
                  <a:schemeClr val="tx1"/>
                </a:solidFill>
                <a:latin typeface="Calibri" pitchFamily="34" charset="0"/>
              </a:defRPr>
            </a:lvl6pPr>
            <a:lvl7pPr marL="2974378" indent="-228185" defTabSz="459561" eaLnBrk="0" fontAlgn="base" hangingPunct="0">
              <a:spcBef>
                <a:spcPct val="30000"/>
              </a:spcBef>
              <a:spcAft>
                <a:spcPct val="0"/>
              </a:spcAft>
              <a:defRPr sz="1300">
                <a:solidFill>
                  <a:schemeClr val="tx1"/>
                </a:solidFill>
                <a:latin typeface="Calibri" pitchFamily="34" charset="0"/>
              </a:defRPr>
            </a:lvl7pPr>
            <a:lvl8pPr marL="3433938" indent="-228185" defTabSz="459561" eaLnBrk="0" fontAlgn="base" hangingPunct="0">
              <a:spcBef>
                <a:spcPct val="30000"/>
              </a:spcBef>
              <a:spcAft>
                <a:spcPct val="0"/>
              </a:spcAft>
              <a:defRPr sz="1300">
                <a:solidFill>
                  <a:schemeClr val="tx1"/>
                </a:solidFill>
                <a:latin typeface="Calibri" pitchFamily="34" charset="0"/>
              </a:defRPr>
            </a:lvl8pPr>
            <a:lvl9pPr marL="3893498" indent="-228185" defTabSz="45956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8166384-8C0F-42BB-B2C8-B4490FF1CDB7}" type="slidenum">
              <a:rPr lang="en-US" altLang="en-US">
                <a:solidFill>
                  <a:prstClr val="black"/>
                </a:solidFill>
                <a:latin typeface="Arial" pitchFamily="34" charset="0"/>
              </a:rPr>
              <a:pPr eaLnBrk="1" hangingPunct="1">
                <a:spcBef>
                  <a:spcPct val="0"/>
                </a:spcBef>
              </a:pPr>
              <a:t>13</a:t>
            </a:fld>
            <a:endParaRPr lang="en-US" altLang="en-US" dirty="0">
              <a:solidFill>
                <a:prstClr val="black"/>
              </a:solidFill>
              <a:latin typeface="Arial" pitchFamily="34" charset="0"/>
            </a:endParaRPr>
          </a:p>
        </p:txBody>
      </p:sp>
      <p:sp>
        <p:nvSpPr>
          <p:cNvPr id="58371" name="Rectangle 2"/>
          <p:cNvSpPr>
            <a:spLocks noGrp="1" noRot="1" noChangeAspect="1" noChangeArrowheads="1" noTextEdit="1"/>
          </p:cNvSpPr>
          <p:nvPr>
            <p:ph type="sldImg"/>
          </p:nvPr>
        </p:nvSpPr>
        <p:spPr bwMode="auto">
          <a:xfrm>
            <a:off x="671513" y="200025"/>
            <a:ext cx="5465762" cy="3074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317493" y="3467524"/>
            <a:ext cx="6207486" cy="5362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1</a:t>
            </a:r>
            <a:r>
              <a:rPr lang="en-US" dirty="0"/>
              <a:t> min used / 100 min remaining</a:t>
            </a:r>
          </a:p>
          <a:p>
            <a:endParaRPr lang="en-US" altLang="en-US" b="1" dirty="0"/>
          </a:p>
          <a:p>
            <a:r>
              <a:rPr lang="en-US" altLang="en-US" b="1" dirty="0"/>
              <a:t>SAY: </a:t>
            </a:r>
            <a:r>
              <a:rPr lang="en-US" altLang="en-US" b="0" dirty="0"/>
              <a:t>A definition of Passive is…”others</a:t>
            </a:r>
            <a:r>
              <a:rPr lang="en-US" altLang="en-US" b="0" baseline="0" dirty="0"/>
              <a:t> rights are more important than mine</a:t>
            </a:r>
            <a:r>
              <a:rPr lang="en-US" altLang="en-US" b="0" dirty="0"/>
              <a:t>.”  Keeping this definition in mind, what are some characteristics of passive behavior? </a:t>
            </a:r>
          </a:p>
          <a:p>
            <a:pPr defTabSz="919290">
              <a:defRPr/>
            </a:pPr>
            <a:endParaRPr lang="en-US" altLang="en-US" b="1" dirty="0"/>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passive communication style? </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Avoids conflict, indecisive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Afraid to upset the relationship</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Allows the wants and needs of others to be more important</a:t>
            </a:r>
          </a:p>
          <a:p>
            <a:pPr defTabSz="919290">
              <a:defRPr/>
            </a:pPr>
            <a:endParaRPr lang="en-US" altLang="en-US" b="1" dirty="0"/>
          </a:p>
          <a:p>
            <a:pPr defTabSz="919290">
              <a:spcBef>
                <a:spcPct val="0"/>
              </a:spcBef>
              <a:defRPr/>
            </a:pPr>
            <a:r>
              <a:rPr lang="en-US" altLang="en-US" b="1" dirty="0"/>
              <a:t>What body language represents this style? </a:t>
            </a:r>
          </a:p>
          <a:p>
            <a:pPr defTabSz="919290">
              <a:spcBef>
                <a:spcPct val="0"/>
              </a:spcBef>
              <a:defRPr/>
            </a:pPr>
            <a:r>
              <a:rPr lang="en-US" altLang="en-US" b="0" dirty="0"/>
              <a:t>[Ask before revealing]</a:t>
            </a:r>
          </a:p>
          <a:p>
            <a:pPr eaLnBrk="1" hangingPunct="1">
              <a:spcBef>
                <a:spcPct val="0"/>
              </a:spcBef>
            </a:pPr>
            <a:endParaRPr lang="en-US" altLang="en-US" b="0" dirty="0"/>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t>
            </a:r>
            <a:r>
              <a:rPr lang="en-US" sz="2200" b="1" dirty="0">
                <a:solidFill>
                  <a:srgbClr val="C00000"/>
                </a:solidFill>
                <a:latin typeface="Metropolis Light" panose="00000500000000000000" pitchFamily="50" charset="0"/>
                <a:cs typeface="Arial" panose="020B0604020202020204" pitchFamily="34" charset="0"/>
              </a:rPr>
              <a:t>body language</a:t>
            </a:r>
            <a:r>
              <a:rPr lang="en-US" sz="2200" b="1" dirty="0">
                <a:solidFill>
                  <a:schemeClr val="bg2">
                    <a:lumMod val="25000"/>
                  </a:schemeClr>
                </a:solidFill>
                <a:latin typeface="Metropolis Light" panose="00000500000000000000" pitchFamily="50" charset="0"/>
                <a:cs typeface="Arial" panose="020B0604020202020204" pitchFamily="34" charset="0"/>
              </a:rPr>
              <a:t> represents this style?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Lack of eye contact; looks down or away</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Speaks softly or apologetically or lack of response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Withdraws from an uncomfortable conversation</a:t>
            </a:r>
            <a:endParaRPr lang="en-US" altLang="en-US" b="1"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1999" indent="-285631" eaLnBrk="0" hangingPunct="0">
              <a:spcBef>
                <a:spcPct val="30000"/>
              </a:spcBef>
              <a:defRPr sz="1300">
                <a:solidFill>
                  <a:schemeClr val="tx1"/>
                </a:solidFill>
                <a:latin typeface="Calibri" pitchFamily="34" charset="0"/>
              </a:defRPr>
            </a:lvl2pPr>
            <a:lvl3pPr marL="1142518" indent="-228185" eaLnBrk="0" hangingPunct="0">
              <a:spcBef>
                <a:spcPct val="30000"/>
              </a:spcBef>
              <a:defRPr sz="1300">
                <a:solidFill>
                  <a:schemeClr val="tx1"/>
                </a:solidFill>
                <a:latin typeface="Calibri" pitchFamily="34" charset="0"/>
              </a:defRPr>
            </a:lvl3pPr>
            <a:lvl4pPr marL="1598887" indent="-228185" eaLnBrk="0" hangingPunct="0">
              <a:spcBef>
                <a:spcPct val="30000"/>
              </a:spcBef>
              <a:defRPr sz="1300">
                <a:solidFill>
                  <a:schemeClr val="tx1"/>
                </a:solidFill>
                <a:latin typeface="Calibri" pitchFamily="34" charset="0"/>
              </a:defRPr>
            </a:lvl4pPr>
            <a:lvl5pPr marL="2055256" indent="-228185" eaLnBrk="0" hangingPunct="0">
              <a:spcBef>
                <a:spcPct val="30000"/>
              </a:spcBef>
              <a:defRPr sz="1300">
                <a:solidFill>
                  <a:schemeClr val="tx1"/>
                </a:solidFill>
                <a:latin typeface="Calibri" pitchFamily="34" charset="0"/>
              </a:defRPr>
            </a:lvl5pPr>
            <a:lvl6pPr marL="2514817" indent="-228185" defTabSz="459561" eaLnBrk="0" fontAlgn="base" hangingPunct="0">
              <a:spcBef>
                <a:spcPct val="30000"/>
              </a:spcBef>
              <a:spcAft>
                <a:spcPct val="0"/>
              </a:spcAft>
              <a:defRPr sz="1300">
                <a:solidFill>
                  <a:schemeClr val="tx1"/>
                </a:solidFill>
                <a:latin typeface="Calibri" pitchFamily="34" charset="0"/>
              </a:defRPr>
            </a:lvl6pPr>
            <a:lvl7pPr marL="2974378" indent="-228185" defTabSz="459561" eaLnBrk="0" fontAlgn="base" hangingPunct="0">
              <a:spcBef>
                <a:spcPct val="30000"/>
              </a:spcBef>
              <a:spcAft>
                <a:spcPct val="0"/>
              </a:spcAft>
              <a:defRPr sz="1300">
                <a:solidFill>
                  <a:schemeClr val="tx1"/>
                </a:solidFill>
                <a:latin typeface="Calibri" pitchFamily="34" charset="0"/>
              </a:defRPr>
            </a:lvl7pPr>
            <a:lvl8pPr marL="3433938" indent="-228185" defTabSz="459561" eaLnBrk="0" fontAlgn="base" hangingPunct="0">
              <a:spcBef>
                <a:spcPct val="30000"/>
              </a:spcBef>
              <a:spcAft>
                <a:spcPct val="0"/>
              </a:spcAft>
              <a:defRPr sz="1300">
                <a:solidFill>
                  <a:schemeClr val="tx1"/>
                </a:solidFill>
                <a:latin typeface="Calibri" pitchFamily="34" charset="0"/>
              </a:defRPr>
            </a:lvl8pPr>
            <a:lvl9pPr marL="3893498" indent="-228185" defTabSz="459561"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54EFC830-2E49-4676-B035-A59ECC16B792}" type="slidenum">
              <a:rPr lang="en-US" altLang="en-US">
                <a:solidFill>
                  <a:prstClr val="black"/>
                </a:solidFill>
                <a:latin typeface="Arial" pitchFamily="34" charset="0"/>
              </a:rPr>
              <a:pPr eaLnBrk="1" hangingPunct="1">
                <a:spcBef>
                  <a:spcPct val="0"/>
                </a:spcBef>
              </a:pPr>
              <a:t>14</a:t>
            </a:fld>
            <a:endParaRPr lang="en-US" altLang="en-US" dirty="0">
              <a:solidFill>
                <a:prstClr val="black"/>
              </a:solidFill>
              <a:latin typeface="Arial" pitchFamily="34" charset="0"/>
            </a:endParaRPr>
          </a:p>
        </p:txBody>
      </p:sp>
      <p:sp>
        <p:nvSpPr>
          <p:cNvPr id="60419" name="Rectangle 2"/>
          <p:cNvSpPr>
            <a:spLocks noGrp="1" noRot="1" noChangeAspect="1" noChangeArrowheads="1" noTextEdit="1"/>
          </p:cNvSpPr>
          <p:nvPr>
            <p:ph type="sldImg"/>
          </p:nvPr>
        </p:nvSpPr>
        <p:spPr bwMode="auto">
          <a:xfrm>
            <a:off x="852488" y="233363"/>
            <a:ext cx="5275262" cy="2968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485422" y="3332058"/>
            <a:ext cx="6220178" cy="54979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2 </a:t>
            </a:r>
            <a:r>
              <a:rPr lang="en-US" dirty="0"/>
              <a:t>min used / 98 min remaining</a:t>
            </a:r>
          </a:p>
          <a:p>
            <a:pPr defTabSz="919290">
              <a:defRPr/>
            </a:pPr>
            <a:endParaRPr lang="en-US" altLang="en-US" b="1" dirty="0"/>
          </a:p>
          <a:p>
            <a:pPr defTabSz="919290">
              <a:defRPr/>
            </a:pPr>
            <a:r>
              <a:rPr lang="en-US" altLang="en-US" b="1" dirty="0"/>
              <a:t>SAY: </a:t>
            </a:r>
            <a:r>
              <a:rPr lang="en-US" altLang="en-US" b="0" i="0" u="none" dirty="0">
                <a:solidFill>
                  <a:srgbClr val="000000"/>
                </a:solidFill>
              </a:rPr>
              <a:t>A</a:t>
            </a:r>
            <a:r>
              <a:rPr lang="en-US" altLang="en-US" b="0" i="0" u="none" baseline="0" dirty="0">
                <a:solidFill>
                  <a:srgbClr val="000000"/>
                </a:solidFill>
              </a:rPr>
              <a:t> definition of a</a:t>
            </a:r>
            <a:r>
              <a:rPr lang="en-US" altLang="en-US" b="0" dirty="0"/>
              <a:t>ssertiveness… “I clearly express that we both have rights and needs.”</a:t>
            </a:r>
          </a:p>
          <a:p>
            <a:pPr eaLnBrk="1" hangingPunct="1">
              <a:spcBef>
                <a:spcPct val="0"/>
              </a:spcBef>
            </a:pPr>
            <a:endParaRPr lang="en-US" altLang="en-US" b="1" dirty="0"/>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assertive communication style? </a:t>
            </a:r>
            <a:endParaRPr lang="en-US" sz="2200" dirty="0">
              <a:solidFill>
                <a:schemeClr val="bg2">
                  <a:lumMod val="25000"/>
                </a:schemeClr>
              </a:solidFill>
              <a:latin typeface="Metropolis Light" panose="00000500000000000000" pitchFamily="50" charset="0"/>
              <a:cs typeface="Arial" panose="020B0604020202020204" pitchFamily="34" charset="0"/>
            </a:endParaRP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Acts in one’s own best interest without violating the rights of others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Stands up for needs of self and others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Expresses feelings respectfully</a:t>
            </a:r>
          </a:p>
          <a:p>
            <a:pPr defTabSz="919290">
              <a:spcBef>
                <a:spcPct val="0"/>
              </a:spcBef>
              <a:defRPr/>
            </a:pPr>
            <a:r>
              <a:rPr lang="en-US" altLang="en-US" b="1" dirty="0"/>
              <a:t>&lt;click&gt;</a:t>
            </a:r>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t>
            </a:r>
            <a:r>
              <a:rPr lang="en-US" sz="2200" b="1" dirty="0">
                <a:solidFill>
                  <a:srgbClr val="C00000"/>
                </a:solidFill>
                <a:latin typeface="Metropolis Light" panose="00000500000000000000" pitchFamily="50" charset="0"/>
                <a:cs typeface="Arial" panose="020B0604020202020204" pitchFamily="34" charset="0"/>
              </a:rPr>
              <a:t>body language</a:t>
            </a:r>
            <a:r>
              <a:rPr lang="en-US" sz="2200" b="1" dirty="0">
                <a:solidFill>
                  <a:schemeClr val="bg2">
                    <a:lumMod val="25000"/>
                  </a:schemeClr>
                </a:solidFill>
                <a:latin typeface="Metropolis Light" panose="00000500000000000000" pitchFamily="50" charset="0"/>
                <a:cs typeface="Arial" panose="020B0604020202020204" pitchFamily="34" charset="0"/>
              </a:rPr>
              <a:t> represents this style?</a:t>
            </a:r>
            <a:endParaRPr lang="en-US" sz="2200" dirty="0">
              <a:solidFill>
                <a:schemeClr val="bg2">
                  <a:lumMod val="25000"/>
                </a:schemeClr>
              </a:solidFill>
              <a:latin typeface="Metropolis Light" panose="00000500000000000000" pitchFamily="50" charset="0"/>
              <a:cs typeface="Arial" panose="020B0604020202020204" pitchFamily="34" charset="0"/>
            </a:endParaRP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Displays confidence, directly facing the individual</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Speaks fluently in a clear and steady voice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Maintains appropriate eye contact</a:t>
            </a:r>
          </a:p>
          <a:p>
            <a:pPr defTabSz="919290">
              <a:spcBef>
                <a:spcPct val="0"/>
              </a:spcBef>
              <a:defRPr/>
            </a:pPr>
            <a:endParaRPr lang="en-US" altLang="en-US" b="1" dirty="0"/>
          </a:p>
          <a:p>
            <a:pPr defTabSz="919290">
              <a:spcBef>
                <a:spcPct val="0"/>
              </a:spcBef>
              <a:defRPr/>
            </a:pPr>
            <a:endParaRPr lang="en-US" altLang="en-US" sz="800"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2</a:t>
            </a:r>
            <a:r>
              <a:rPr lang="en-US" dirty="0"/>
              <a:t> min used / 96 min remaining</a:t>
            </a:r>
          </a:p>
          <a:p>
            <a:pPr eaLnBrk="1" hangingPunct="1">
              <a:buFontTx/>
              <a:buNone/>
              <a:defRPr/>
            </a:pPr>
            <a:endParaRPr lang="en-US" sz="1200" b="1" kern="1200" dirty="0">
              <a:solidFill>
                <a:schemeClr val="tx1"/>
              </a:solidFill>
              <a:latin typeface="+mn-lt"/>
              <a:ea typeface="+mn-ea"/>
              <a:cs typeface="+mn-cs"/>
            </a:endParaRPr>
          </a:p>
          <a:p>
            <a:pPr eaLnBrk="1" hangingPunct="1">
              <a:buFontTx/>
              <a:buNone/>
              <a:defRPr/>
            </a:pPr>
            <a:r>
              <a:rPr lang="en-US" sz="1200" b="1" kern="1200" dirty="0">
                <a:solidFill>
                  <a:schemeClr val="tx1"/>
                </a:solidFill>
                <a:latin typeface="+mn-lt"/>
                <a:ea typeface="+mn-ea"/>
                <a:cs typeface="+mn-cs"/>
              </a:rPr>
              <a:t>SAY: </a:t>
            </a:r>
            <a:r>
              <a:rPr lang="en-US" sz="1200" b="0" kern="1200" dirty="0">
                <a:solidFill>
                  <a:schemeClr val="tx1"/>
                </a:solidFill>
                <a:latin typeface="+mn-lt"/>
                <a:ea typeface="+mn-ea"/>
                <a:cs typeface="+mn-cs"/>
              </a:rPr>
              <a:t>An assertive communication style allows use to demonstrate the Respect for People Commitments.  We are able to </a:t>
            </a:r>
            <a:r>
              <a:rPr lang="en-US" sz="1200" b="1" kern="1200" dirty="0">
                <a:solidFill>
                  <a:schemeClr val="tx1"/>
                </a:solidFill>
                <a:latin typeface="+mn-lt"/>
                <a:ea typeface="+mn-ea"/>
                <a:cs typeface="+mn-cs"/>
              </a:rPr>
              <a:t>Engage and Own It</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Appreciate and Encourage</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Listen to Understand</a:t>
            </a:r>
            <a:r>
              <a:rPr lang="en-US" sz="1200" b="0" kern="1200" dirty="0">
                <a:solidFill>
                  <a:schemeClr val="tx1"/>
                </a:solidFill>
                <a:latin typeface="+mn-lt"/>
                <a:ea typeface="+mn-ea"/>
                <a:cs typeface="+mn-cs"/>
              </a:rPr>
              <a:t>, </a:t>
            </a:r>
            <a:r>
              <a:rPr lang="en-US" sz="1200" b="1" kern="1200" dirty="0">
                <a:solidFill>
                  <a:schemeClr val="tx1"/>
                </a:solidFill>
                <a:latin typeface="+mn-lt"/>
                <a:ea typeface="+mn-ea"/>
                <a:cs typeface="+mn-cs"/>
              </a:rPr>
              <a:t>Connect with Others </a:t>
            </a:r>
            <a:r>
              <a:rPr lang="en-US" sz="1200" b="0" kern="1200" dirty="0">
                <a:solidFill>
                  <a:schemeClr val="tx1"/>
                </a:solidFill>
                <a:latin typeface="+mn-lt"/>
                <a:ea typeface="+mn-ea"/>
                <a:cs typeface="+mn-cs"/>
              </a:rPr>
              <a:t>and </a:t>
            </a:r>
            <a:r>
              <a:rPr lang="en-US" sz="1200" b="1" kern="1200" dirty="0">
                <a:solidFill>
                  <a:schemeClr val="tx1"/>
                </a:solidFill>
                <a:latin typeface="+mn-lt"/>
                <a:ea typeface="+mn-ea"/>
                <a:cs typeface="+mn-cs"/>
              </a:rPr>
              <a:t>Be Accountable</a:t>
            </a:r>
            <a:r>
              <a:rPr lang="en-US" sz="1200" b="0" kern="1200" dirty="0">
                <a:solidFill>
                  <a:schemeClr val="tx1"/>
                </a:solidFill>
                <a:latin typeface="+mn-lt"/>
                <a:ea typeface="+mn-ea"/>
                <a:cs typeface="+mn-cs"/>
              </a:rPr>
              <a:t>.  </a:t>
            </a:r>
          </a:p>
          <a:p>
            <a:pPr marL="457200" indent="-457200">
              <a:buFont typeface="Wingdings" panose="05000000000000000000" pitchFamily="2" charset="2"/>
              <a:buChar char="q"/>
              <a:defRPr/>
            </a:pPr>
            <a:endParaRPr lang="en-US" sz="1200" b="0" dirty="0">
              <a:solidFill>
                <a:schemeClr val="bg2">
                  <a:lumMod val="25000"/>
                </a:schemeClr>
              </a:solidFill>
              <a:latin typeface="Metropolis Light" panose="00000500000000000000" pitchFamily="50" charset="0"/>
              <a:cs typeface="Arial" panose="020B0604020202020204" pitchFamily="34" charset="0"/>
            </a:endParaRPr>
          </a:p>
          <a:p>
            <a:pPr marL="628650" lvl="1" indent="-171450">
              <a:buFont typeface="Arial" panose="020B0604020202020204" pitchFamily="34" charset="0"/>
              <a:buChar char="•"/>
              <a:defRPr/>
            </a:pPr>
            <a:r>
              <a:rPr lang="en-US" sz="1200" b="0" dirty="0">
                <a:solidFill>
                  <a:schemeClr val="bg2">
                    <a:lumMod val="25000"/>
                  </a:schemeClr>
                </a:solidFill>
                <a:latin typeface="Metropolis Light" panose="00000500000000000000" pitchFamily="50" charset="0"/>
                <a:cs typeface="Arial" panose="020B0604020202020204" pitchFamily="34" charset="0"/>
              </a:rPr>
              <a:t>Enables us to reach </a:t>
            </a:r>
            <a:r>
              <a:rPr lang="en-US" sz="1200" b="0" dirty="0">
                <a:solidFill>
                  <a:srgbClr val="C00000"/>
                </a:solidFill>
                <a:latin typeface="Metropolis Light" panose="00000500000000000000" pitchFamily="50" charset="0"/>
                <a:cs typeface="Arial" panose="020B0604020202020204" pitchFamily="34" charset="0"/>
              </a:rPr>
              <a:t>mutual understanding</a:t>
            </a:r>
          </a:p>
          <a:p>
            <a:pPr marL="628650" lvl="1" indent="-171450">
              <a:buFont typeface="Arial" panose="020B0604020202020204" pitchFamily="34" charset="0"/>
              <a:buChar char="•"/>
              <a:defRPr/>
            </a:pPr>
            <a:r>
              <a:rPr lang="en-US" sz="1200" b="0" dirty="0">
                <a:solidFill>
                  <a:schemeClr val="bg2">
                    <a:lumMod val="25000"/>
                  </a:schemeClr>
                </a:solidFill>
                <a:latin typeface="Metropolis Light" panose="00000500000000000000" pitchFamily="50" charset="0"/>
                <a:cs typeface="Arial" panose="020B0604020202020204" pitchFamily="34" charset="0"/>
              </a:rPr>
              <a:t>Helps us get </a:t>
            </a:r>
            <a:r>
              <a:rPr lang="en-US" sz="1200" b="0" dirty="0">
                <a:solidFill>
                  <a:srgbClr val="C00000"/>
                </a:solidFill>
                <a:latin typeface="Metropolis Light" panose="00000500000000000000" pitchFamily="50" charset="0"/>
                <a:cs typeface="Arial" panose="020B0604020202020204" pitchFamily="34" charset="0"/>
              </a:rPr>
              <a:t>what we need/want to achieve goals</a:t>
            </a:r>
          </a:p>
          <a:p>
            <a:pPr marL="628650" lvl="1" indent="-171450">
              <a:buFont typeface="Arial" panose="020B0604020202020204" pitchFamily="34" charset="0"/>
              <a:buChar char="•"/>
              <a:defRPr/>
            </a:pPr>
            <a:r>
              <a:rPr lang="en-US" sz="1200" b="0" dirty="0">
                <a:solidFill>
                  <a:schemeClr val="bg2">
                    <a:lumMod val="25000"/>
                  </a:schemeClr>
                </a:solidFill>
                <a:latin typeface="Metropolis Light" panose="00000500000000000000" pitchFamily="50" charset="0"/>
                <a:cs typeface="Arial" panose="020B0604020202020204" pitchFamily="34" charset="0"/>
              </a:rPr>
              <a:t>Allows us to be consistent and </a:t>
            </a:r>
            <a:r>
              <a:rPr lang="en-US" sz="1200" b="0" dirty="0">
                <a:solidFill>
                  <a:srgbClr val="C00000"/>
                </a:solidFill>
                <a:latin typeface="Metropolis Light" panose="00000500000000000000" pitchFamily="50" charset="0"/>
                <a:cs typeface="Arial" panose="020B0604020202020204" pitchFamily="34" charset="0"/>
              </a:rPr>
              <a:t>build respectful relationships </a:t>
            </a:r>
            <a:r>
              <a:rPr lang="en-US" sz="1200" b="0" dirty="0">
                <a:solidFill>
                  <a:schemeClr val="bg2">
                    <a:lumMod val="25000"/>
                  </a:schemeClr>
                </a:solidFill>
                <a:latin typeface="Metropolis Light" panose="00000500000000000000" pitchFamily="50" charset="0"/>
                <a:cs typeface="Arial" panose="020B0604020202020204" pitchFamily="34" charset="0"/>
              </a:rPr>
              <a:t>with others</a:t>
            </a:r>
          </a:p>
          <a:p>
            <a:pPr marL="628650" lvl="1" indent="-171450">
              <a:buFont typeface="Arial" panose="020B0604020202020204" pitchFamily="34" charset="0"/>
              <a:buChar char="•"/>
              <a:defRPr/>
            </a:pPr>
            <a:r>
              <a:rPr lang="en-US" sz="1200" b="0" dirty="0">
                <a:solidFill>
                  <a:schemeClr val="bg2">
                    <a:lumMod val="25000"/>
                  </a:schemeClr>
                </a:solidFill>
                <a:latin typeface="Metropolis Light" panose="00000500000000000000" pitchFamily="50" charset="0"/>
                <a:cs typeface="Arial" panose="020B0604020202020204" pitchFamily="34" charset="0"/>
              </a:rPr>
              <a:t>Enables us to </a:t>
            </a:r>
            <a:r>
              <a:rPr lang="en-US" sz="1200" b="0" dirty="0">
                <a:solidFill>
                  <a:srgbClr val="C00000"/>
                </a:solidFill>
                <a:latin typeface="Metropolis Light" panose="00000500000000000000" pitchFamily="50" charset="0"/>
                <a:cs typeface="Arial" panose="020B0604020202020204" pitchFamily="34" charset="0"/>
              </a:rPr>
              <a:t>express both positive and constructive </a:t>
            </a:r>
            <a:r>
              <a:rPr lang="en-US" sz="1200" b="0" dirty="0">
                <a:solidFill>
                  <a:schemeClr val="bg2">
                    <a:lumMod val="25000"/>
                  </a:schemeClr>
                </a:solidFill>
                <a:latin typeface="Metropolis Light" panose="00000500000000000000" pitchFamily="50" charset="0"/>
                <a:cs typeface="Arial" panose="020B0604020202020204" pitchFamily="34" charset="0"/>
              </a:rPr>
              <a:t>verbal and nonverbal communication</a:t>
            </a:r>
          </a:p>
          <a:p>
            <a:pPr marL="628650" lvl="1" indent="-171450">
              <a:buFont typeface="Arial" panose="020B0604020202020204" pitchFamily="34" charset="0"/>
              <a:buChar char="•"/>
              <a:defRPr/>
            </a:pPr>
            <a:r>
              <a:rPr lang="en-US" sz="1200" b="0" dirty="0">
                <a:solidFill>
                  <a:schemeClr val="bg2">
                    <a:lumMod val="25000"/>
                  </a:schemeClr>
                </a:solidFill>
                <a:latin typeface="Metropolis Light" panose="00000500000000000000" pitchFamily="50" charset="0"/>
                <a:cs typeface="Arial" panose="020B0604020202020204" pitchFamily="34" charset="0"/>
              </a:rPr>
              <a:t>Enhances </a:t>
            </a:r>
            <a:r>
              <a:rPr lang="en-US" sz="1200" b="0" dirty="0">
                <a:solidFill>
                  <a:srgbClr val="C00000"/>
                </a:solidFill>
                <a:latin typeface="Metropolis Light" panose="00000500000000000000" pitchFamily="50" charset="0"/>
                <a:cs typeface="Arial" panose="020B0604020202020204" pitchFamily="34" charset="0"/>
              </a:rPr>
              <a:t>self-esteem</a:t>
            </a:r>
            <a:r>
              <a:rPr lang="en-US" sz="1200" b="0" dirty="0">
                <a:solidFill>
                  <a:schemeClr val="bg2">
                    <a:lumMod val="25000"/>
                  </a:schemeClr>
                </a:solidFill>
                <a:latin typeface="Metropolis Light" panose="00000500000000000000" pitchFamily="50" charset="0"/>
                <a:cs typeface="Arial" panose="020B0604020202020204" pitchFamily="34" charset="0"/>
              </a:rPr>
              <a:t>, </a:t>
            </a:r>
            <a:r>
              <a:rPr lang="en-US" sz="1200" b="0" dirty="0">
                <a:solidFill>
                  <a:srgbClr val="C00000"/>
                </a:solidFill>
                <a:latin typeface="Metropolis Light" panose="00000500000000000000" pitchFamily="50" charset="0"/>
                <a:cs typeface="Arial" panose="020B0604020202020204" pitchFamily="34" charset="0"/>
              </a:rPr>
              <a:t>confidence</a:t>
            </a:r>
            <a:r>
              <a:rPr lang="en-US" sz="1200" b="0" dirty="0">
                <a:solidFill>
                  <a:schemeClr val="bg2">
                    <a:lumMod val="25000"/>
                  </a:schemeClr>
                </a:solidFill>
                <a:latin typeface="Metropolis Light" panose="00000500000000000000" pitchFamily="50" charset="0"/>
                <a:cs typeface="Arial" panose="020B0604020202020204" pitchFamily="34" charset="0"/>
              </a:rPr>
              <a:t>, and </a:t>
            </a:r>
            <a:r>
              <a:rPr lang="en-US" sz="1200" b="0" dirty="0">
                <a:solidFill>
                  <a:srgbClr val="C00000"/>
                </a:solidFill>
                <a:latin typeface="Metropolis Light" panose="00000500000000000000" pitchFamily="50" charset="0"/>
                <a:cs typeface="Arial" panose="020B0604020202020204" pitchFamily="34" charset="0"/>
              </a:rPr>
              <a:t>credibility</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1957" indent="-285614" eaLnBrk="0" hangingPunct="0">
              <a:spcBef>
                <a:spcPct val="30000"/>
              </a:spcBef>
              <a:defRPr sz="1300">
                <a:solidFill>
                  <a:schemeClr val="tx1"/>
                </a:solidFill>
                <a:latin typeface="Calibri" pitchFamily="34" charset="0"/>
              </a:defRPr>
            </a:lvl2pPr>
            <a:lvl3pPr marL="1142455" indent="-228172" eaLnBrk="0" hangingPunct="0">
              <a:spcBef>
                <a:spcPct val="30000"/>
              </a:spcBef>
              <a:defRPr sz="1300">
                <a:solidFill>
                  <a:schemeClr val="tx1"/>
                </a:solidFill>
                <a:latin typeface="Calibri" pitchFamily="34" charset="0"/>
              </a:defRPr>
            </a:lvl3pPr>
            <a:lvl4pPr marL="1598799" indent="-228172" eaLnBrk="0" hangingPunct="0">
              <a:spcBef>
                <a:spcPct val="30000"/>
              </a:spcBef>
              <a:defRPr sz="1300">
                <a:solidFill>
                  <a:schemeClr val="tx1"/>
                </a:solidFill>
                <a:latin typeface="Calibri" pitchFamily="34" charset="0"/>
              </a:defRPr>
            </a:lvl4pPr>
            <a:lvl5pPr marL="2055144" indent="-228172" eaLnBrk="0" hangingPunct="0">
              <a:spcBef>
                <a:spcPct val="30000"/>
              </a:spcBef>
              <a:defRPr sz="1300">
                <a:solidFill>
                  <a:schemeClr val="tx1"/>
                </a:solidFill>
                <a:latin typeface="Calibri" pitchFamily="34" charset="0"/>
              </a:defRPr>
            </a:lvl5pPr>
            <a:lvl6pPr marL="2514678" indent="-228172" defTabSz="459535" eaLnBrk="0" fontAlgn="base" hangingPunct="0">
              <a:spcBef>
                <a:spcPct val="30000"/>
              </a:spcBef>
              <a:spcAft>
                <a:spcPct val="0"/>
              </a:spcAft>
              <a:defRPr sz="1300">
                <a:solidFill>
                  <a:schemeClr val="tx1"/>
                </a:solidFill>
                <a:latin typeface="Calibri" pitchFamily="34" charset="0"/>
              </a:defRPr>
            </a:lvl6pPr>
            <a:lvl7pPr marL="2974213" indent="-228172" defTabSz="459535" eaLnBrk="0" fontAlgn="base" hangingPunct="0">
              <a:spcBef>
                <a:spcPct val="30000"/>
              </a:spcBef>
              <a:spcAft>
                <a:spcPct val="0"/>
              </a:spcAft>
              <a:defRPr sz="1300">
                <a:solidFill>
                  <a:schemeClr val="tx1"/>
                </a:solidFill>
                <a:latin typeface="Calibri" pitchFamily="34" charset="0"/>
              </a:defRPr>
            </a:lvl7pPr>
            <a:lvl8pPr marL="3433748" indent="-228172" defTabSz="459535" eaLnBrk="0" fontAlgn="base" hangingPunct="0">
              <a:spcBef>
                <a:spcPct val="30000"/>
              </a:spcBef>
              <a:spcAft>
                <a:spcPct val="0"/>
              </a:spcAft>
              <a:defRPr sz="1300">
                <a:solidFill>
                  <a:schemeClr val="tx1"/>
                </a:solidFill>
                <a:latin typeface="Calibri" pitchFamily="34" charset="0"/>
              </a:defRPr>
            </a:lvl8pPr>
            <a:lvl9pPr marL="3893282" indent="-228172" defTabSz="459535"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3BC1251A-F159-4699-A466-1F0EDC3E0AB8}" type="slidenum">
              <a:rPr lang="en-US" altLang="en-US">
                <a:solidFill>
                  <a:prstClr val="black"/>
                </a:solidFill>
                <a:latin typeface="Arial" pitchFamily="34" charset="0"/>
              </a:rPr>
              <a:pPr eaLnBrk="1" hangingPunct="1">
                <a:spcBef>
                  <a:spcPct val="0"/>
                </a:spcBef>
              </a:pPr>
              <a:t>15</a:t>
            </a:fld>
            <a:endParaRPr lang="en-US" altLang="en-US" dirty="0">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1 </a:t>
            </a:r>
            <a:r>
              <a:rPr lang="en-US" dirty="0"/>
              <a:t>min used / 95 min remaining</a:t>
            </a:r>
          </a:p>
          <a:p>
            <a:endParaRPr lang="en-US" b="1" dirty="0">
              <a:solidFill>
                <a:schemeClr val="tx1"/>
              </a:solidFill>
            </a:endParaRPr>
          </a:p>
          <a:p>
            <a:r>
              <a:rPr lang="en-US" b="1" dirty="0">
                <a:solidFill>
                  <a:schemeClr val="tx1"/>
                </a:solidFill>
              </a:rPr>
              <a:t>ASK: </a:t>
            </a:r>
            <a:r>
              <a:rPr lang="en-US" dirty="0">
                <a:solidFill>
                  <a:schemeClr val="tx1"/>
                </a:solidFill>
              </a:rPr>
              <a:t>So how to we respond to others who are not communicating in an assertive style?</a:t>
            </a:r>
          </a:p>
          <a:p>
            <a:endParaRPr lang="en-US" baseline="0" dirty="0">
              <a:solidFill>
                <a:schemeClr val="tx1"/>
              </a:solidFill>
            </a:endParaRPr>
          </a:p>
          <a:p>
            <a:r>
              <a:rPr lang="en-US" b="1" dirty="0">
                <a:solidFill>
                  <a:schemeClr val="tx1"/>
                </a:solidFill>
              </a:rPr>
              <a:t>SAY: </a:t>
            </a:r>
            <a:r>
              <a:rPr lang="en-US" b="0" i="0" baseline="0" dirty="0">
                <a:solidFill>
                  <a:schemeClr val="tx1"/>
                </a:solidFill>
              </a:rPr>
              <a:t>Instead of reacting, we want to respond. This is how we develop respectful relationships and get the outcomes we want. </a:t>
            </a:r>
          </a:p>
          <a:p>
            <a:endParaRPr lang="en-US" b="0" i="0" baseline="0" dirty="0">
              <a:solidFill>
                <a:schemeClr val="tx1"/>
              </a:solidFill>
            </a:endParaRPr>
          </a:p>
          <a:p>
            <a:r>
              <a:rPr lang="en-US" dirty="0">
                <a:solidFill>
                  <a:schemeClr val="tx1"/>
                </a:solidFill>
              </a:rPr>
              <a:t>Before we take a look at how to respond in a respectful, assertive manner, let’s review some tips for the pause.</a:t>
            </a:r>
          </a:p>
          <a:p>
            <a:endParaRPr lang="en-US" dirty="0">
              <a:solidFill>
                <a:schemeClr val="tx1"/>
              </a:solidFill>
            </a:endParaRPr>
          </a:p>
          <a:p>
            <a:r>
              <a:rPr lang="en-US" b="1" dirty="0">
                <a:solidFill>
                  <a:schemeClr val="tx1"/>
                </a:solidFill>
              </a:rPr>
              <a:t>CLICK</a:t>
            </a:r>
            <a:endParaRPr lang="en-US" baseline="0" dirty="0">
              <a:solidFill>
                <a:schemeClr val="tx1"/>
              </a:solidFill>
            </a:endParaRPr>
          </a:p>
          <a:p>
            <a:endParaRPr lang="en-US" b="0" i="0" baseline="0" dirty="0">
              <a:solidFill>
                <a:schemeClr val="tx1"/>
              </a:solidFill>
            </a:endParaRPr>
          </a:p>
          <a:p>
            <a:endParaRPr lang="en-US" b="0" i="0" baseline="0" dirty="0">
              <a:solidFill>
                <a:schemeClr val="tx1"/>
              </a:solidFill>
            </a:endParaRPr>
          </a:p>
          <a:p>
            <a:endParaRPr lang="en-US" dirty="0">
              <a:solidFill>
                <a:schemeClr val="tx1"/>
              </a:solidFill>
            </a:endParaRPr>
          </a:p>
          <a:p>
            <a:endParaRPr lang="en-US" sz="1200" kern="1200" dirty="0">
              <a:solidFill>
                <a:schemeClr val="tx1"/>
              </a:solidFill>
              <a:effectLst/>
              <a:latin typeface="+mn-lt"/>
              <a:ea typeface="+mn-ea"/>
              <a:cs typeface="+mn-cs"/>
            </a:endParaRPr>
          </a:p>
          <a:p>
            <a:endParaRPr lang="en-US" baseline="0" dirty="0">
              <a:solidFill>
                <a:schemeClr val="tx1"/>
              </a:solidFill>
            </a:endParaRPr>
          </a:p>
          <a:p>
            <a:endParaRPr lang="en-US" baseline="0" dirty="0">
              <a:solidFill>
                <a:schemeClr val="tx1"/>
              </a:solidFill>
            </a:endParaRPr>
          </a:p>
          <a:p>
            <a:endParaRPr lang="en-US" dirty="0">
              <a:solidFill>
                <a:schemeClr val="tx1"/>
              </a:solidFill>
            </a:endParaRPr>
          </a:p>
        </p:txBody>
      </p:sp>
      <p:sp>
        <p:nvSpPr>
          <p:cNvPr id="7" name="Slide Number Placeholder 6"/>
          <p:cNvSpPr>
            <a:spLocks noGrp="1"/>
          </p:cNvSpPr>
          <p:nvPr>
            <p:ph type="sldNum" sz="quarter" idx="13"/>
          </p:nvPr>
        </p:nvSpPr>
        <p:spPr/>
        <p:txBody>
          <a:bodyPr/>
          <a:lstStyle/>
          <a:p>
            <a:pPr>
              <a:defRPr/>
            </a:pPr>
            <a:fld id="{8F08B9F8-AA02-4DB2-8462-235BD558AE4D}" type="slidenum">
              <a:rPr lang="en-US">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036029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2</a:t>
            </a:r>
            <a:r>
              <a:rPr lang="en-US" dirty="0"/>
              <a:t> min used / 93 min remaining</a:t>
            </a:r>
          </a:p>
          <a:p>
            <a:endParaRPr lang="en-US" dirty="0"/>
          </a:p>
          <a:p>
            <a:r>
              <a:rPr lang="en-US" b="1" dirty="0"/>
              <a:t>SAY:  </a:t>
            </a:r>
            <a:r>
              <a:rPr lang="en-US" dirty="0"/>
              <a:t>Here some </a:t>
            </a:r>
            <a:r>
              <a:rPr lang="en-US" b="1" dirty="0"/>
              <a:t>Tips for the Pause</a:t>
            </a:r>
            <a:r>
              <a:rPr lang="en-US" b="0" dirty="0"/>
              <a:t>.</a:t>
            </a:r>
          </a:p>
          <a:p>
            <a:endParaRPr lang="en-US" i="1" dirty="0"/>
          </a:p>
          <a:p>
            <a:r>
              <a:rPr lang="en-US" i="1" dirty="0"/>
              <a:t>Click</a:t>
            </a:r>
          </a:p>
          <a:p>
            <a:endParaRPr lang="en-US" b="0" i="0" baseline="0" dirty="0">
              <a:solidFill>
                <a:schemeClr val="tx1"/>
              </a:solidFill>
            </a:endParaRPr>
          </a:p>
          <a:p>
            <a:r>
              <a:rPr lang="en-US" b="0" i="0" baseline="0" dirty="0">
                <a:solidFill>
                  <a:schemeClr val="tx1"/>
                </a:solidFill>
              </a:rPr>
              <a:t>Breathe.  Of course, we always want to assume good intent, this is one way we Connect with Others.  Maybe the person is having a bad day, maybe they misspoke or perhaps you didn’t hear or understand correctly.  Whatever the case, the pause gives you time to manage your emotions and consider the response.  Remember, too, from the prework, that Employee Wellbeing has an exercise called BOP- (breathe, observe, proceed) where you can walk through an exercise to help refocus, recharge and reduce you stress levels.</a:t>
            </a:r>
          </a:p>
          <a:p>
            <a:endParaRPr lang="en-US" b="0" i="1" baseline="0" dirty="0">
              <a:solidFill>
                <a:schemeClr val="tx1"/>
              </a:solidFill>
            </a:endParaRPr>
          </a:p>
          <a:p>
            <a:r>
              <a:rPr lang="en-US" b="1" i="0" baseline="0" dirty="0">
                <a:solidFill>
                  <a:schemeClr val="tx1"/>
                </a:solidFill>
              </a:rPr>
              <a:t>Click</a:t>
            </a:r>
          </a:p>
          <a:p>
            <a:endParaRPr lang="en-US" dirty="0"/>
          </a:p>
          <a:p>
            <a:r>
              <a:rPr lang="en-US" dirty="0"/>
              <a:t>The pause gives you the opportunity to think about what you would like to say and how you would like to say it. </a:t>
            </a:r>
          </a:p>
          <a:p>
            <a:endParaRPr lang="en-US" i="1" dirty="0"/>
          </a:p>
          <a:p>
            <a:r>
              <a:rPr lang="en-US" b="1" i="0" dirty="0"/>
              <a:t>Click</a:t>
            </a:r>
          </a:p>
          <a:p>
            <a:endParaRPr lang="en-US" dirty="0"/>
          </a:p>
          <a:p>
            <a:r>
              <a:rPr lang="en-US" dirty="0"/>
              <a:t>One way to start the conversation is to ask permission.  This can be likened to knocking on a door before you enter the room. </a:t>
            </a:r>
          </a:p>
          <a:p>
            <a:endParaRPr lang="en-US" dirty="0"/>
          </a:p>
          <a:p>
            <a:r>
              <a:rPr lang="en-US" dirty="0"/>
              <a:t>Ask permission to start the conversation-  Goes along with engage and own it, ask questions and speak up.</a:t>
            </a:r>
          </a:p>
          <a:p>
            <a:pPr lvl="1"/>
            <a:r>
              <a:rPr lang="en-US" i="1" dirty="0"/>
              <a:t>“Would it be okay if we talked about…”</a:t>
            </a:r>
          </a:p>
          <a:p>
            <a:pPr lvl="1"/>
            <a:r>
              <a:rPr lang="en-US" i="1" dirty="0"/>
              <a:t>“Do you mind if we discussed…”</a:t>
            </a:r>
          </a:p>
          <a:p>
            <a:pPr lvl="1"/>
            <a:r>
              <a:rPr lang="en-US" i="1" dirty="0"/>
              <a:t>“Might I add some thoughts here?”</a:t>
            </a:r>
          </a:p>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17</a:t>
            </a:fld>
            <a:endParaRPr lang="en-US"/>
          </a:p>
        </p:txBody>
      </p:sp>
    </p:spTree>
    <p:extLst>
      <p:ext uri="{BB962C8B-B14F-4D97-AF65-F5344CB8AC3E}">
        <p14:creationId xmlns:p14="http://schemas.microsoft.com/office/powerpoint/2010/main" val="379647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a:t>
            </a:r>
            <a:r>
              <a:rPr lang="en-US" dirty="0"/>
              <a:t> min used / 92 min remaining</a:t>
            </a:r>
          </a:p>
          <a:p>
            <a:endParaRPr lang="en-US" dirty="0"/>
          </a:p>
          <a:p>
            <a:r>
              <a:rPr lang="en-US" dirty="0"/>
              <a:t>(Read Slide)</a:t>
            </a:r>
          </a:p>
          <a:p>
            <a:endParaRPr lang="en-US" dirty="0"/>
          </a:p>
          <a:p>
            <a:r>
              <a:rPr lang="en-US" b="1" dirty="0"/>
              <a:t>SAY: </a:t>
            </a:r>
            <a:r>
              <a:rPr lang="en-US" dirty="0"/>
              <a:t>As previously stated, we wan</a:t>
            </a:r>
            <a:r>
              <a:rPr lang="en-US" baseline="0" dirty="0"/>
              <a:t>t to </a:t>
            </a:r>
            <a:r>
              <a:rPr lang="en-US" b="1" baseline="0" dirty="0"/>
              <a:t>respond</a:t>
            </a:r>
            <a:r>
              <a:rPr lang="en-US" baseline="0" dirty="0"/>
              <a:t> rather than </a:t>
            </a:r>
            <a:r>
              <a:rPr lang="en-US" b="1" baseline="0" dirty="0"/>
              <a:t>react</a:t>
            </a:r>
            <a:r>
              <a:rPr lang="en-US" baseline="0" dirty="0"/>
              <a:t> to encourage assertive communication style and always use the </a:t>
            </a:r>
            <a:r>
              <a:rPr lang="en-US" b="1" baseline="0" dirty="0"/>
              <a:t>Respect for People Commitments </a:t>
            </a:r>
            <a:r>
              <a:rPr lang="en-US" baseline="0" dirty="0"/>
              <a:t>as our foundation.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F8397F-217A-4BA9-A166-1A356C72E411}" type="slidenum">
              <a:rPr lang="en-US" smtClean="0"/>
              <a:t>18</a:t>
            </a:fld>
            <a:endParaRPr lang="en-US"/>
          </a:p>
        </p:txBody>
      </p:sp>
    </p:spTree>
    <p:extLst>
      <p:ext uri="{BB962C8B-B14F-4D97-AF65-F5344CB8AC3E}">
        <p14:creationId xmlns:p14="http://schemas.microsoft.com/office/powerpoint/2010/main" val="97281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a:t>
            </a:r>
            <a:r>
              <a:rPr lang="en-US" dirty="0"/>
              <a:t> min used / 91 min remaining</a:t>
            </a:r>
          </a:p>
          <a:p>
            <a:endParaRPr lang="en-US" dirty="0"/>
          </a:p>
          <a:p>
            <a:r>
              <a:rPr lang="en-US" b="1" dirty="0"/>
              <a:t>SAY:  </a:t>
            </a:r>
            <a:r>
              <a:rPr lang="en-US" dirty="0"/>
              <a:t>When responding to passive communication, ineffective responses include ignoring the passive behavior and assuming everything is okay.  Instead, we want to practice the following Respect for People Commitments to engage someone who is demonstrating passive communication behaviors.</a:t>
            </a:r>
          </a:p>
          <a:p>
            <a:endParaRPr lang="en-US" dirty="0"/>
          </a:p>
          <a:p>
            <a:r>
              <a:rPr lang="en-US" dirty="0"/>
              <a:t>For examples..</a:t>
            </a:r>
          </a:p>
          <a:p>
            <a:endParaRPr lang="en-US" dirty="0"/>
          </a:p>
          <a:p>
            <a:pPr marL="171450" indent="-171450">
              <a:buFont typeface="Arial" panose="020B0604020202020204" pitchFamily="34" charset="0"/>
              <a:buChar char="•"/>
            </a:pPr>
            <a:r>
              <a:rPr lang="en-US" dirty="0"/>
              <a:t>Connect with Others</a:t>
            </a:r>
          </a:p>
          <a:p>
            <a:pPr marL="171450" indent="-171450">
              <a:buFont typeface="Arial" panose="020B0604020202020204" pitchFamily="34" charset="0"/>
              <a:buChar char="•"/>
            </a:pPr>
            <a:r>
              <a:rPr lang="en-US" dirty="0"/>
              <a:t>Appreciate and Encourage</a:t>
            </a:r>
          </a:p>
        </p:txBody>
      </p:sp>
      <p:sp>
        <p:nvSpPr>
          <p:cNvPr id="4" name="Slide Number Placeholder 3"/>
          <p:cNvSpPr>
            <a:spLocks noGrp="1"/>
          </p:cNvSpPr>
          <p:nvPr>
            <p:ph type="sldNum" sz="quarter" idx="10"/>
          </p:nvPr>
        </p:nvSpPr>
        <p:spPr/>
        <p:txBody>
          <a:bodyPr/>
          <a:lstStyle/>
          <a:p>
            <a:fld id="{1BF8397F-217A-4BA9-A166-1A356C72E411}" type="slidenum">
              <a:rPr lang="en-US" smtClean="0"/>
              <a:t>19</a:t>
            </a:fld>
            <a:endParaRPr lang="en-US"/>
          </a:p>
        </p:txBody>
      </p:sp>
    </p:spTree>
    <p:extLst>
      <p:ext uri="{BB962C8B-B14F-4D97-AF65-F5344CB8AC3E}">
        <p14:creationId xmlns:p14="http://schemas.microsoft.com/office/powerpoint/2010/main" val="117020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X</a:t>
            </a:r>
            <a:r>
              <a:rPr lang="en-US" dirty="0"/>
              <a:t> min used / XX min remaining</a:t>
            </a:r>
          </a:p>
          <a:p>
            <a:endParaRPr lang="en-US" b="1" dirty="0"/>
          </a:p>
          <a:p>
            <a:r>
              <a:rPr lang="en-US" b="1" dirty="0"/>
              <a:t>SAY:</a:t>
            </a:r>
            <a:r>
              <a:rPr lang="en-US" dirty="0"/>
              <a:t> Our UW Health strategic playbook is </a:t>
            </a:r>
            <a:r>
              <a:rPr lang="en-US" b="0" i="0" dirty="0">
                <a:solidFill>
                  <a:srgbClr val="031522"/>
                </a:solidFill>
                <a:effectLst/>
                <a:latin typeface="opensans"/>
              </a:rPr>
              <a:t>connected to the existing </a:t>
            </a:r>
            <a:r>
              <a:rPr lang="en-US" b="1" i="0" dirty="0">
                <a:solidFill>
                  <a:srgbClr val="031522"/>
                </a:solidFill>
                <a:effectLst/>
                <a:latin typeface="opensans"/>
              </a:rPr>
              <a:t>mission </a:t>
            </a:r>
            <a:r>
              <a:rPr lang="en-US" b="0" i="0" dirty="0">
                <a:solidFill>
                  <a:srgbClr val="031522"/>
                </a:solidFill>
                <a:effectLst/>
                <a:latin typeface="opensans"/>
              </a:rPr>
              <a:t>of </a:t>
            </a:r>
            <a:r>
              <a:rPr lang="en-US" b="1" i="0" dirty="0">
                <a:solidFill>
                  <a:srgbClr val="031522"/>
                </a:solidFill>
                <a:effectLst/>
                <a:latin typeface="opensans"/>
              </a:rPr>
              <a:t>Patient Care</a:t>
            </a:r>
            <a:r>
              <a:rPr lang="en-US" b="0" i="0" dirty="0">
                <a:solidFill>
                  <a:srgbClr val="031522"/>
                </a:solidFill>
                <a:effectLst/>
                <a:latin typeface="opensans"/>
              </a:rPr>
              <a:t>, </a:t>
            </a:r>
            <a:r>
              <a:rPr lang="en-US" b="1" i="0" dirty="0">
                <a:solidFill>
                  <a:srgbClr val="031522"/>
                </a:solidFill>
                <a:effectLst/>
                <a:latin typeface="opensans"/>
              </a:rPr>
              <a:t>Education</a:t>
            </a:r>
            <a:r>
              <a:rPr lang="en-US" b="0" i="0" dirty="0">
                <a:solidFill>
                  <a:srgbClr val="031522"/>
                </a:solidFill>
                <a:effectLst/>
                <a:latin typeface="opensans"/>
              </a:rPr>
              <a:t>, </a:t>
            </a:r>
            <a:r>
              <a:rPr lang="en-US" b="1" i="0" dirty="0">
                <a:solidFill>
                  <a:srgbClr val="031522"/>
                </a:solidFill>
                <a:effectLst/>
                <a:latin typeface="opensans"/>
              </a:rPr>
              <a:t>Research</a:t>
            </a:r>
            <a:r>
              <a:rPr lang="en-US" b="0" i="0" dirty="0">
                <a:solidFill>
                  <a:srgbClr val="031522"/>
                </a:solidFill>
                <a:effectLst/>
                <a:latin typeface="opensans"/>
              </a:rPr>
              <a:t> and </a:t>
            </a:r>
            <a:r>
              <a:rPr lang="en-US" b="1" i="0" dirty="0">
                <a:solidFill>
                  <a:srgbClr val="031522"/>
                </a:solidFill>
                <a:effectLst/>
                <a:latin typeface="opensans"/>
              </a:rPr>
              <a:t>Community Service </a:t>
            </a:r>
            <a:r>
              <a:rPr lang="en-US" b="0" i="0" dirty="0">
                <a:solidFill>
                  <a:srgbClr val="031522"/>
                </a:solidFill>
                <a:effectLst/>
                <a:latin typeface="opensans"/>
              </a:rPr>
              <a:t>and focused on our </a:t>
            </a:r>
            <a:r>
              <a:rPr lang="en-US" b="1" i="0" dirty="0">
                <a:solidFill>
                  <a:srgbClr val="031522"/>
                </a:solidFill>
                <a:effectLst/>
                <a:latin typeface="opensans"/>
              </a:rPr>
              <a:t>vision </a:t>
            </a:r>
            <a:r>
              <a:rPr lang="en-US" b="0" i="0" dirty="0">
                <a:solidFill>
                  <a:srgbClr val="031522"/>
                </a:solidFill>
                <a:effectLst/>
                <a:latin typeface="opensans"/>
              </a:rPr>
              <a:t>of </a:t>
            </a:r>
            <a:r>
              <a:rPr lang="en-US" b="1" i="0" dirty="0">
                <a:solidFill>
                  <a:srgbClr val="031522"/>
                </a:solidFill>
                <a:effectLst/>
                <a:latin typeface="opensans"/>
              </a:rPr>
              <a:t>remarkable health care</a:t>
            </a:r>
            <a:r>
              <a:rPr lang="en-US" b="0" i="0" dirty="0">
                <a:solidFill>
                  <a:srgbClr val="031522"/>
                </a:solidFill>
                <a:effectLst/>
                <a:latin typeface="opensans"/>
              </a:rPr>
              <a:t>.  Within our playbook we have one area we are focusing on today -- your professional development, which impacts your overall wellbeing.</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Metropolis" pitchFamily="2" charset="7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Metropolis" pitchFamily="2" charset="7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0000"/>
              </a:solidFill>
              <a:effectLst/>
              <a:uLnTx/>
              <a:uFillTx/>
              <a:latin typeface="Metropolis" pitchFamily="2" charset="77"/>
              <a:cs typeface="Calibri" panose="020F0502020204030204" pitchFamily="34" charset="0"/>
            </a:endParaRPr>
          </a:p>
        </p:txBody>
      </p:sp>
    </p:spTree>
    <p:extLst>
      <p:ext uri="{BB962C8B-B14F-4D97-AF65-F5344CB8AC3E}">
        <p14:creationId xmlns:p14="http://schemas.microsoft.com/office/powerpoint/2010/main" val="1252831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Time: </a:t>
            </a:r>
            <a:r>
              <a:rPr lang="en-US" dirty="0"/>
              <a:t>1 min used / 90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Lets connect the </a:t>
            </a:r>
            <a:r>
              <a:rPr lang="en-US" b="1" dirty="0"/>
              <a:t>Fundamentals of Communication </a:t>
            </a:r>
            <a:r>
              <a:rPr lang="en-US" b="0" dirty="0"/>
              <a:t>content and strategies back to the </a:t>
            </a:r>
            <a:r>
              <a:rPr lang="en-US" b="1" dirty="0"/>
              <a:t>Respect for People commitments and behaviors</a:t>
            </a:r>
            <a:r>
              <a:rPr lang="en-US" b="0" dirty="0"/>
              <a:t>.  You will see we highlighted one of the behaviors for commitment that align with a communication strategy we just discussed. </a:t>
            </a:r>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20</a:t>
            </a:fld>
            <a:endParaRPr lang="en-US"/>
          </a:p>
        </p:txBody>
      </p:sp>
    </p:spTree>
    <p:extLst>
      <p:ext uri="{BB962C8B-B14F-4D97-AF65-F5344CB8AC3E}">
        <p14:creationId xmlns:p14="http://schemas.microsoft.com/office/powerpoint/2010/main" val="2084544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Time: </a:t>
            </a:r>
            <a:r>
              <a:rPr lang="en-US" dirty="0"/>
              <a:t>1 min used / 89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Here are additional behaviors we highlighted that align with a communication strategy we just discussed. </a:t>
            </a:r>
            <a:endParaRPr lang="en-US" dirty="0"/>
          </a:p>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21</a:t>
            </a:fld>
            <a:endParaRPr lang="en-US"/>
          </a:p>
        </p:txBody>
      </p:sp>
    </p:spTree>
    <p:extLst>
      <p:ext uri="{BB962C8B-B14F-4D97-AF65-F5344CB8AC3E}">
        <p14:creationId xmlns:p14="http://schemas.microsoft.com/office/powerpoint/2010/main" val="831173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10 min used </a:t>
            </a:r>
            <a:r>
              <a:rPr lang="en-US" dirty="0"/>
              <a:t>/ 79 min remaining</a:t>
            </a:r>
          </a:p>
          <a:p>
            <a:endParaRPr lang="en-US" b="1" dirty="0"/>
          </a:p>
          <a:p>
            <a:r>
              <a:rPr lang="en-US" b="1" dirty="0"/>
              <a:t>Breakout Rooms:  </a:t>
            </a:r>
          </a:p>
          <a:p>
            <a:endParaRPr lang="en-US" b="1" dirty="0"/>
          </a:p>
          <a:p>
            <a:pPr marL="342850" indent="-342850">
              <a:buFont typeface="+mj-lt"/>
              <a:buAutoNum type="arabicPeriod"/>
            </a:pPr>
            <a:r>
              <a:rPr lang="en-US" dirty="0"/>
              <a:t>We are going to put you into random </a:t>
            </a:r>
            <a:r>
              <a:rPr lang="en-US" b="1" dirty="0"/>
              <a:t>breakout rooms for 8 minutes</a:t>
            </a:r>
            <a:r>
              <a:rPr lang="en-US" dirty="0"/>
              <a:t>. </a:t>
            </a:r>
          </a:p>
          <a:p>
            <a:pPr marL="342850" indent="-342850">
              <a:buFont typeface="+mj-lt"/>
              <a:buAutoNum type="arabicPeriod"/>
            </a:pPr>
            <a:r>
              <a:rPr lang="en-US" dirty="0"/>
              <a:t>The name of your Breakout Room will be the </a:t>
            </a:r>
            <a:r>
              <a:rPr lang="en-US" b="1" dirty="0"/>
              <a:t>Scenario</a:t>
            </a:r>
            <a:r>
              <a:rPr lang="en-US" dirty="0"/>
              <a:t> that we would like you to discuss.  You will also be in this same Breakout Room for the Emotional Intelligence Breakout activity later in the session.  As a result, you see a Scenario number and an Emotional Intelligence element as part of the name for your Breakout Room.  </a:t>
            </a:r>
          </a:p>
          <a:p>
            <a:pPr marL="342850" indent="-342850">
              <a:buFont typeface="+mj-lt"/>
              <a:buAutoNum type="arabicPeriod"/>
            </a:pPr>
            <a:r>
              <a:rPr lang="en-US" dirty="0"/>
              <a:t>The Scenario information for this activity is on page X in your Participant Workbook</a:t>
            </a:r>
          </a:p>
          <a:p>
            <a:pPr marL="342850" marR="0" lvl="0" indent="-342850" algn="l" defTabSz="457200" rtl="0" eaLnBrk="1" fontAlgn="auto" latinLnBrk="0" hangingPunct="1">
              <a:lnSpc>
                <a:spcPct val="100000"/>
              </a:lnSpc>
              <a:spcBef>
                <a:spcPts val="0"/>
              </a:spcBef>
              <a:spcAft>
                <a:spcPts val="0"/>
              </a:spcAft>
              <a:buClrTx/>
              <a:buSzTx/>
              <a:buFont typeface="+mj-lt"/>
              <a:buAutoNum type="arabicPeriod"/>
              <a:tabLst/>
              <a:defRPr/>
            </a:pPr>
            <a:r>
              <a:rPr lang="en-US" altLang="en-US" dirty="0"/>
              <a:t>Identify who will be your group presenter.  This person should take notes on what the group discusses.</a:t>
            </a:r>
            <a:endParaRPr lang="en-US" dirty="0">
              <a:solidFill>
                <a:srgbClr val="FF0000"/>
              </a:solidFill>
            </a:endParaRPr>
          </a:p>
          <a:p>
            <a:pPr marL="342850" indent="-342850">
              <a:buFont typeface="+mj-lt"/>
              <a:buAutoNum type="arabicPeriod"/>
            </a:pPr>
            <a:r>
              <a:rPr lang="en-US" altLang="en-US" dirty="0"/>
              <a:t>Each group will present this information to the larger group.  </a:t>
            </a:r>
          </a:p>
          <a:p>
            <a:endParaRPr lang="en-US" b="1" dirty="0"/>
          </a:p>
          <a:p>
            <a:r>
              <a:rPr lang="en-US" b="1" dirty="0"/>
              <a:t>SAY: </a:t>
            </a:r>
            <a:r>
              <a:rPr lang="en-US" b="0" dirty="0"/>
              <a:t>P</a:t>
            </a:r>
            <a:r>
              <a:rPr lang="en-US" dirty="0"/>
              <a:t>ractice the assertive communication style, with the scenario assigned to your breakout room.  These scenarios are on page 7 in your workbook. </a:t>
            </a:r>
            <a:r>
              <a:rPr lang="en-US" baseline="0" dirty="0"/>
              <a:t>In about 8 minutes, we will discuss as a large group.</a:t>
            </a:r>
          </a:p>
          <a:p>
            <a:r>
              <a:rPr lang="en-US" i="1" baseline="0" dirty="0"/>
              <a:t>&lt;Discussion&gt; About 7 minutes</a:t>
            </a:r>
          </a:p>
          <a:p>
            <a:endParaRPr lang="en-US" b="1" i="0" baseline="0" dirty="0"/>
          </a:p>
        </p:txBody>
      </p:sp>
      <p:sp>
        <p:nvSpPr>
          <p:cNvPr id="4" name="Slide Number Placeholder 3"/>
          <p:cNvSpPr>
            <a:spLocks noGrp="1"/>
          </p:cNvSpPr>
          <p:nvPr>
            <p:ph type="sldNum" sz="quarter" idx="10"/>
          </p:nvPr>
        </p:nvSpPr>
        <p:spPr/>
        <p:txBody>
          <a:bodyPr/>
          <a:lstStyle/>
          <a:p>
            <a:fld id="{1BF8397F-217A-4BA9-A166-1A356C72E411}" type="slidenum">
              <a:rPr lang="en-US" smtClean="0"/>
              <a:t>22</a:t>
            </a:fld>
            <a:endParaRPr lang="en-US"/>
          </a:p>
        </p:txBody>
      </p:sp>
    </p:spTree>
    <p:extLst>
      <p:ext uri="{BB962C8B-B14F-4D97-AF65-F5344CB8AC3E}">
        <p14:creationId xmlns:p14="http://schemas.microsoft.com/office/powerpoint/2010/main" val="1501117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a:t>
            </a:r>
            <a:r>
              <a:rPr lang="en-US" b="0" i="1" dirty="0"/>
              <a:t>Debrief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Note:  Alter scenario to make it work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 min used </a:t>
            </a:r>
            <a:r>
              <a:rPr lang="en-US" dirty="0"/>
              <a:t>/ 78 min remaining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2">
                    <a:lumMod val="25000"/>
                  </a:schemeClr>
                </a:solidFill>
                <a:highlight>
                  <a:srgbClr val="FFFF00"/>
                </a:highlight>
                <a:latin typeface="Metropolis Light" panose="00000500000000000000" pitchFamily="50" charset="0"/>
                <a:cs typeface="Arial" panose="020B0604020202020204" pitchFamily="34" charset="0"/>
              </a:rPr>
              <a:t>SAY: </a:t>
            </a:r>
            <a:r>
              <a:rPr lang="en-US" dirty="0">
                <a:solidFill>
                  <a:schemeClr val="bg2">
                    <a:lumMod val="25000"/>
                  </a:schemeClr>
                </a:solidFill>
                <a:highlight>
                  <a:srgbClr val="FFFF00"/>
                </a:highlight>
                <a:latin typeface="Metropolis Light" panose="00000500000000000000" pitchFamily="50" charset="0"/>
                <a:cs typeface="Arial" panose="020B0604020202020204" pitchFamily="34" charset="0"/>
              </a:rPr>
              <a:t>Which communication style best describes this team member? Answer: Passive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25000"/>
                </a:schemeClr>
              </a:solidFill>
              <a:highlight>
                <a:srgbClr val="FFFF00"/>
              </a:highlight>
              <a:latin typeface="Metropolis Light" panose="00000500000000000000" pitchFamily="50"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25000"/>
                  </a:schemeClr>
                </a:solidFill>
                <a:highlight>
                  <a:srgbClr val="FFFF00"/>
                </a:highlight>
                <a:latin typeface="Metropolis Light" panose="00000500000000000000" pitchFamily="50" charset="0"/>
                <a:cs typeface="Arial" panose="020B0604020202020204" pitchFamily="34" charset="0"/>
              </a:rPr>
              <a:t>Debrief the rest of the scenario using the appropriate breakout room spokesperson.</a:t>
            </a:r>
          </a:p>
          <a:p>
            <a:endParaRPr lang="en-US" dirty="0"/>
          </a:p>
        </p:txBody>
      </p:sp>
      <p:sp>
        <p:nvSpPr>
          <p:cNvPr id="4" name="Slide Number Placeholder 3"/>
          <p:cNvSpPr>
            <a:spLocks noGrp="1"/>
          </p:cNvSpPr>
          <p:nvPr>
            <p:ph type="sldNum" sz="quarter" idx="5"/>
          </p:nvPr>
        </p:nvSpPr>
        <p:spPr/>
        <p:txBody>
          <a:bodyPr/>
          <a:lstStyle/>
          <a:p>
            <a:fld id="{1BF8397F-217A-4BA9-A166-1A356C72E411}" type="slidenum">
              <a:rPr lang="en-US" smtClean="0"/>
              <a:t>23</a:t>
            </a:fld>
            <a:endParaRPr lang="en-US"/>
          </a:p>
        </p:txBody>
      </p:sp>
    </p:spTree>
    <p:extLst>
      <p:ext uri="{BB962C8B-B14F-4D97-AF65-F5344CB8AC3E}">
        <p14:creationId xmlns:p14="http://schemas.microsoft.com/office/powerpoint/2010/main" val="1653269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 min used </a:t>
            </a:r>
            <a:r>
              <a:rPr lang="en-US" dirty="0"/>
              <a:t>/ 77 min remaining</a:t>
            </a:r>
          </a:p>
          <a:p>
            <a:endParaRPr lang="en-US" dirty="0"/>
          </a:p>
        </p:txBody>
      </p:sp>
      <p:sp>
        <p:nvSpPr>
          <p:cNvPr id="4" name="Slide Number Placeholder 3"/>
          <p:cNvSpPr>
            <a:spLocks noGrp="1"/>
          </p:cNvSpPr>
          <p:nvPr>
            <p:ph type="sldNum" sz="quarter" idx="5"/>
          </p:nvPr>
        </p:nvSpPr>
        <p:spPr/>
        <p:txBody>
          <a:bodyPr/>
          <a:lstStyle/>
          <a:p>
            <a:fld id="{1BF8397F-217A-4BA9-A166-1A356C72E411}" type="slidenum">
              <a:rPr lang="en-US" smtClean="0"/>
              <a:t>24</a:t>
            </a:fld>
            <a:endParaRPr lang="en-US"/>
          </a:p>
        </p:txBody>
      </p:sp>
    </p:spTree>
    <p:extLst>
      <p:ext uri="{BB962C8B-B14F-4D97-AF65-F5344CB8AC3E}">
        <p14:creationId xmlns:p14="http://schemas.microsoft.com/office/powerpoint/2010/main" val="27376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 min used </a:t>
            </a:r>
            <a:r>
              <a:rPr lang="en-US" dirty="0"/>
              <a:t>/ 76 min remaining</a:t>
            </a:r>
          </a:p>
          <a:p>
            <a:endParaRPr lang="en-US" dirty="0"/>
          </a:p>
        </p:txBody>
      </p:sp>
      <p:sp>
        <p:nvSpPr>
          <p:cNvPr id="4" name="Slide Number Placeholder 3"/>
          <p:cNvSpPr>
            <a:spLocks noGrp="1"/>
          </p:cNvSpPr>
          <p:nvPr>
            <p:ph type="sldNum" sz="quarter" idx="5"/>
          </p:nvPr>
        </p:nvSpPr>
        <p:spPr/>
        <p:txBody>
          <a:bodyPr/>
          <a:lstStyle/>
          <a:p>
            <a:fld id="{1BF8397F-217A-4BA9-A166-1A356C72E411}" type="slidenum">
              <a:rPr lang="en-US" smtClean="0"/>
              <a:t>25</a:t>
            </a:fld>
            <a:endParaRPr lang="en-US"/>
          </a:p>
        </p:txBody>
      </p:sp>
    </p:spTree>
    <p:extLst>
      <p:ext uri="{BB962C8B-B14F-4D97-AF65-F5344CB8AC3E}">
        <p14:creationId xmlns:p14="http://schemas.microsoft.com/office/powerpoint/2010/main" val="1865700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 min used </a:t>
            </a:r>
            <a:r>
              <a:rPr lang="en-US" dirty="0"/>
              <a:t>/ 75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baseline="0" dirty="0"/>
              <a:t>SAY</a:t>
            </a:r>
            <a:r>
              <a:rPr lang="en-US" i="0" baseline="0" dirty="0"/>
              <a:t>: (after discussing the four scenarios) Nice job.  I think you all get the idea.  We have and make choices on how we communicate every day. It’s important to stay embedded into the Commitments (i.e., Listen to Understand. Connect with Others, </a:t>
            </a:r>
            <a:r>
              <a:rPr lang="en-US" i="0" baseline="0" dirty="0" err="1"/>
              <a:t>etc</a:t>
            </a:r>
            <a:r>
              <a:rPr lang="en-US" i="0" baseline="0" dirty="0"/>
              <a:t>)</a:t>
            </a:r>
            <a:endParaRPr lang="en-US" i="0" dirty="0"/>
          </a:p>
          <a:p>
            <a:endParaRPr lang="en-US" dirty="0"/>
          </a:p>
        </p:txBody>
      </p:sp>
      <p:sp>
        <p:nvSpPr>
          <p:cNvPr id="4" name="Slide Number Placeholder 3"/>
          <p:cNvSpPr>
            <a:spLocks noGrp="1"/>
          </p:cNvSpPr>
          <p:nvPr>
            <p:ph type="sldNum" sz="quarter" idx="5"/>
          </p:nvPr>
        </p:nvSpPr>
        <p:spPr/>
        <p:txBody>
          <a:bodyPr/>
          <a:lstStyle/>
          <a:p>
            <a:fld id="{1BF8397F-217A-4BA9-A166-1A356C72E411}" type="slidenum">
              <a:rPr lang="en-US" smtClean="0"/>
              <a:t>26</a:t>
            </a:fld>
            <a:endParaRPr lang="en-US"/>
          </a:p>
        </p:txBody>
      </p:sp>
    </p:spTree>
    <p:extLst>
      <p:ext uri="{BB962C8B-B14F-4D97-AF65-F5344CB8AC3E}">
        <p14:creationId xmlns:p14="http://schemas.microsoft.com/office/powerpoint/2010/main" val="3535424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2</a:t>
            </a:r>
            <a:r>
              <a:rPr lang="en-US" dirty="0"/>
              <a:t> min used / 73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sz="1200" dirty="0"/>
              <a:t>Good communication with patients, families, and other healthcare team members is a critical skill for all teams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ASK: </a:t>
            </a:r>
            <a:r>
              <a:rPr lang="en-US" b="0" dirty="0"/>
              <a:t>Why is good communication important? Ask 1-2 participants to unmute and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0" dirty="0"/>
              <a:t> to share list of reasons</a:t>
            </a:r>
            <a:endParaRPr lang="en-US" b="1" dirty="0"/>
          </a:p>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27</a:t>
            </a:fld>
            <a:endParaRPr lang="en-US"/>
          </a:p>
        </p:txBody>
      </p:sp>
    </p:spTree>
    <p:extLst>
      <p:ext uri="{BB962C8B-B14F-4D97-AF65-F5344CB8AC3E}">
        <p14:creationId xmlns:p14="http://schemas.microsoft.com/office/powerpoint/2010/main" val="778838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1 </a:t>
            </a:r>
            <a:r>
              <a:rPr lang="en-US" dirty="0"/>
              <a:t>min used / 72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b="0" dirty="0"/>
              <a:t>Type one key takeaway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sharing.  If you would like more resources, they can be found on U-Connect:</a:t>
            </a:r>
          </a:p>
          <a:p>
            <a:r>
              <a:rPr lang="en-US" dirty="0">
                <a:hlinkClick r:id="rId3"/>
              </a:rPr>
              <a:t>Respect for People Suite of Activities and Resources</a:t>
            </a:r>
            <a:endParaRPr lang="en-US" dirty="0"/>
          </a:p>
          <a:p>
            <a:r>
              <a:rPr lang="en-US" dirty="0">
                <a:hlinkClick r:id="rId4"/>
              </a:rPr>
              <a:t>Respect for People in Action</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DD6D4A1-55B4-4724-B6C7-425EC73763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83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5 </a:t>
            </a:r>
            <a:r>
              <a:rPr lang="en-US" dirty="0"/>
              <a:t>min used / 67 remaining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Play the accordion</a:t>
            </a:r>
          </a:p>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29</a:t>
            </a:fld>
            <a:endParaRPr lang="en-US"/>
          </a:p>
        </p:txBody>
      </p:sp>
    </p:spTree>
    <p:extLst>
      <p:ext uri="{BB962C8B-B14F-4D97-AF65-F5344CB8AC3E}">
        <p14:creationId xmlns:p14="http://schemas.microsoft.com/office/powerpoint/2010/main" val="33587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2</a:t>
            </a:r>
            <a:r>
              <a:rPr lang="en-US" dirty="0"/>
              <a:t> min used / XX min remaining</a:t>
            </a:r>
          </a:p>
          <a:p>
            <a:endParaRPr lang="en-US" b="1" dirty="0"/>
          </a:p>
          <a:p>
            <a:r>
              <a:rPr lang="en-US" b="1" u="sng" dirty="0"/>
              <a:t>Purpose of slide</a:t>
            </a:r>
          </a:p>
          <a:p>
            <a:r>
              <a:rPr lang="en-US" dirty="0"/>
              <a:t>Sharing of the learning model used by OD, discussion of specific use in this offering</a:t>
            </a:r>
          </a:p>
          <a:p>
            <a:endParaRPr lang="en-US" dirty="0"/>
          </a:p>
          <a:p>
            <a:r>
              <a:rPr lang="en-US" b="1" u="sng" dirty="0"/>
              <a:t>Talking Points</a:t>
            </a:r>
          </a:p>
          <a:p>
            <a:endParaRPr lang="en-US" b="0" i="0" dirty="0">
              <a:solidFill>
                <a:srgbClr val="BDC1C6"/>
              </a:solidFill>
              <a:effectLst/>
              <a:latin typeface="Roboto" panose="02000000000000000000" pitchFamily="2" charset="0"/>
            </a:endParaRPr>
          </a:p>
          <a:p>
            <a:r>
              <a:rPr lang="en-US" b="0" i="0" dirty="0">
                <a:solidFill>
                  <a:srgbClr val="BDC1C6"/>
                </a:solidFill>
                <a:effectLst/>
                <a:latin typeface="Roboto" panose="02000000000000000000" pitchFamily="2" charset="0"/>
              </a:rPr>
              <a:t>The 70-20-10 rule reveals that individuals tend to learn </a:t>
            </a:r>
            <a:r>
              <a:rPr lang="en-US" b="1" i="0" dirty="0">
                <a:solidFill>
                  <a:srgbClr val="BDC1C6"/>
                </a:solidFill>
                <a:effectLst/>
                <a:latin typeface="Roboto" panose="02000000000000000000" pitchFamily="2" charset="0"/>
              </a:rPr>
              <a:t>70%</a:t>
            </a:r>
            <a:r>
              <a:rPr lang="en-US" b="0" i="0" dirty="0">
                <a:solidFill>
                  <a:srgbClr val="BDC1C6"/>
                </a:solidFill>
                <a:effectLst/>
                <a:latin typeface="Roboto" panose="02000000000000000000" pitchFamily="2" charset="0"/>
              </a:rPr>
              <a:t> of their knowledge from </a:t>
            </a:r>
            <a:r>
              <a:rPr lang="en-US" b="1" i="0" dirty="0">
                <a:solidFill>
                  <a:srgbClr val="BDC1C6"/>
                </a:solidFill>
                <a:effectLst/>
                <a:latin typeface="Roboto" panose="02000000000000000000" pitchFamily="2" charset="0"/>
              </a:rPr>
              <a:t>challenging experiences and assignments</a:t>
            </a:r>
            <a:r>
              <a:rPr lang="en-US" b="0" i="0" dirty="0">
                <a:solidFill>
                  <a:srgbClr val="BDC1C6"/>
                </a:solidFill>
                <a:effectLst/>
                <a:latin typeface="Roboto" panose="02000000000000000000" pitchFamily="2" charset="0"/>
              </a:rPr>
              <a:t>, </a:t>
            </a:r>
            <a:r>
              <a:rPr lang="en-US" b="1" i="0" dirty="0">
                <a:solidFill>
                  <a:srgbClr val="BDC1C6"/>
                </a:solidFill>
                <a:effectLst/>
                <a:latin typeface="Roboto" panose="02000000000000000000" pitchFamily="2" charset="0"/>
              </a:rPr>
              <a:t>20%</a:t>
            </a:r>
            <a:r>
              <a:rPr lang="en-US" b="0" i="0" dirty="0">
                <a:solidFill>
                  <a:srgbClr val="BDC1C6"/>
                </a:solidFill>
                <a:effectLst/>
                <a:latin typeface="Roboto" panose="02000000000000000000" pitchFamily="2" charset="0"/>
              </a:rPr>
              <a:t> from </a:t>
            </a:r>
            <a:r>
              <a:rPr lang="en-US" b="1" i="0" dirty="0">
                <a:solidFill>
                  <a:srgbClr val="BDC1C6"/>
                </a:solidFill>
                <a:effectLst/>
                <a:latin typeface="Roboto" panose="02000000000000000000" pitchFamily="2" charset="0"/>
              </a:rPr>
              <a:t>developmental relationships</a:t>
            </a:r>
            <a:r>
              <a:rPr lang="en-US" b="0" i="0" dirty="0">
                <a:solidFill>
                  <a:srgbClr val="BDC1C6"/>
                </a:solidFill>
                <a:effectLst/>
                <a:latin typeface="Roboto" panose="02000000000000000000" pitchFamily="2" charset="0"/>
              </a:rPr>
              <a:t>, and (CLICK) </a:t>
            </a:r>
            <a:r>
              <a:rPr lang="en-US" b="1" i="0" dirty="0">
                <a:solidFill>
                  <a:srgbClr val="BDC1C6"/>
                </a:solidFill>
                <a:effectLst/>
                <a:latin typeface="Roboto" panose="02000000000000000000" pitchFamily="2" charset="0"/>
              </a:rPr>
              <a:t>10%</a:t>
            </a:r>
            <a:r>
              <a:rPr lang="en-US" b="0" i="0" dirty="0">
                <a:solidFill>
                  <a:srgbClr val="BDC1C6"/>
                </a:solidFill>
                <a:effectLst/>
                <a:latin typeface="Roboto" panose="02000000000000000000" pitchFamily="2" charset="0"/>
              </a:rPr>
              <a:t> from </a:t>
            </a:r>
            <a:r>
              <a:rPr lang="en-US" b="1" i="0" dirty="0">
                <a:solidFill>
                  <a:srgbClr val="BDC1C6"/>
                </a:solidFill>
                <a:effectLst/>
                <a:latin typeface="Roboto" panose="02000000000000000000" pitchFamily="2" charset="0"/>
              </a:rPr>
              <a:t>coursework and training</a:t>
            </a:r>
            <a:r>
              <a:rPr lang="en-US" b="0" i="0" dirty="0">
                <a:solidFill>
                  <a:srgbClr val="BDC1C6"/>
                </a:solidFill>
                <a:effectLst/>
                <a:latin typeface="Roboto" panose="02000000000000000000" pitchFamily="2" charset="0"/>
              </a:rPr>
              <a:t>.</a:t>
            </a:r>
            <a:endParaRPr lang="en-US" b="0" dirty="0"/>
          </a:p>
          <a:p>
            <a:endParaRPr lang="en-US" dirty="0"/>
          </a:p>
        </p:txBody>
      </p:sp>
      <p:sp>
        <p:nvSpPr>
          <p:cNvPr id="4" name="Slide Number Placeholder 3"/>
          <p:cNvSpPr>
            <a:spLocks noGrp="1"/>
          </p:cNvSpPr>
          <p:nvPr>
            <p:ph type="sldNum" sz="quarter" idx="5"/>
          </p:nvPr>
        </p:nvSpPr>
        <p:spPr/>
        <p:txBody>
          <a:bodyPr/>
          <a:lstStyle/>
          <a:p>
            <a:fld id="{FA9CEE90-D820-A148-8AFD-571619F2D160}" type="slidenum">
              <a:rPr lang="en-US" smtClean="0"/>
              <a:pPr/>
              <a:t>3</a:t>
            </a:fld>
            <a:endParaRPr lang="en-US" dirty="0"/>
          </a:p>
        </p:txBody>
      </p:sp>
    </p:spTree>
    <p:extLst>
      <p:ext uri="{BB962C8B-B14F-4D97-AF65-F5344CB8AC3E}">
        <p14:creationId xmlns:p14="http://schemas.microsoft.com/office/powerpoint/2010/main" val="6428175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1 min used / 65 min remaining</a:t>
            </a:r>
          </a:p>
          <a:p>
            <a:pPr eaLnBrk="1" hangingPunct="1">
              <a:spcBef>
                <a:spcPct val="0"/>
              </a:spcBef>
            </a:pPr>
            <a:endParaRPr lang="en-US" altLang="en-US" i="1" u="sng" dirty="0"/>
          </a:p>
          <a:p>
            <a:pPr eaLnBrk="1" hangingPunct="1">
              <a:spcBef>
                <a:spcPct val="0"/>
              </a:spcBef>
            </a:pPr>
            <a:r>
              <a:rPr lang="en-US" altLang="en-US" i="1" u="sng" dirty="0"/>
              <a:t>Read slide</a:t>
            </a:r>
          </a:p>
          <a:p>
            <a:pPr defTabSz="919290">
              <a:spcBef>
                <a:spcPct val="0"/>
              </a:spcBef>
              <a:defRPr/>
            </a:pPr>
            <a:endParaRPr lang="en-US" altLang="en-US" baseline="0" dirty="0"/>
          </a:p>
          <a:p>
            <a:pPr defTabSz="919290">
              <a:spcBef>
                <a:spcPct val="0"/>
              </a:spcBef>
              <a:defRPr/>
            </a:pPr>
            <a:r>
              <a:rPr lang="en-US" altLang="en-US" baseline="0" dirty="0"/>
              <a:t>Go through the objectives on this slide. </a:t>
            </a:r>
            <a:endParaRPr lang="en-US" altLang="en-US" dirty="0"/>
          </a:p>
          <a:p>
            <a:pPr eaLnBrk="1" hangingPunct="1">
              <a:spcBef>
                <a:spcPct val="0"/>
              </a:spcBef>
            </a:pPr>
            <a:endParaRPr lang="en-US" altLang="en-US" i="1" u="sng" dirty="0"/>
          </a:p>
          <a:p>
            <a:pPr eaLnBrk="1" hangingPunct="1">
              <a:spcBef>
                <a:spcPct val="0"/>
              </a:spcBef>
            </a:pPr>
            <a:r>
              <a:rPr lang="en-US" altLang="en-US" i="0" u="none" dirty="0"/>
              <a:t>As always, we appreciate your participation and feedback.  At the end of our session today we will be conducting a survey to determine how we did.  We will be asking a few simple questions on content, how much was presented and if it hit the mark.  We value your input.  It allows us to continually improve and refine content to meet the needs.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1957" indent="-285614" eaLnBrk="0" hangingPunct="0">
              <a:spcBef>
                <a:spcPct val="30000"/>
              </a:spcBef>
              <a:defRPr sz="1300">
                <a:solidFill>
                  <a:schemeClr val="tx1"/>
                </a:solidFill>
                <a:latin typeface="Calibri" pitchFamily="34" charset="0"/>
              </a:defRPr>
            </a:lvl2pPr>
            <a:lvl3pPr marL="1142455" indent="-228172" eaLnBrk="0" hangingPunct="0">
              <a:spcBef>
                <a:spcPct val="30000"/>
              </a:spcBef>
              <a:defRPr sz="1300">
                <a:solidFill>
                  <a:schemeClr val="tx1"/>
                </a:solidFill>
                <a:latin typeface="Calibri" pitchFamily="34" charset="0"/>
              </a:defRPr>
            </a:lvl3pPr>
            <a:lvl4pPr marL="1598799" indent="-228172" eaLnBrk="0" hangingPunct="0">
              <a:spcBef>
                <a:spcPct val="30000"/>
              </a:spcBef>
              <a:defRPr sz="1300">
                <a:solidFill>
                  <a:schemeClr val="tx1"/>
                </a:solidFill>
                <a:latin typeface="Calibri" pitchFamily="34" charset="0"/>
              </a:defRPr>
            </a:lvl4pPr>
            <a:lvl5pPr marL="2055144" indent="-228172" eaLnBrk="0" hangingPunct="0">
              <a:spcBef>
                <a:spcPct val="30000"/>
              </a:spcBef>
              <a:defRPr sz="1300">
                <a:solidFill>
                  <a:schemeClr val="tx1"/>
                </a:solidFill>
                <a:latin typeface="Calibri" pitchFamily="34" charset="0"/>
              </a:defRPr>
            </a:lvl5pPr>
            <a:lvl6pPr marL="2514678" indent="-228172" defTabSz="459535" eaLnBrk="0" fontAlgn="base" hangingPunct="0">
              <a:spcBef>
                <a:spcPct val="30000"/>
              </a:spcBef>
              <a:spcAft>
                <a:spcPct val="0"/>
              </a:spcAft>
              <a:defRPr sz="1300">
                <a:solidFill>
                  <a:schemeClr val="tx1"/>
                </a:solidFill>
                <a:latin typeface="Calibri" pitchFamily="34" charset="0"/>
              </a:defRPr>
            </a:lvl6pPr>
            <a:lvl7pPr marL="2974213" indent="-228172" defTabSz="459535" eaLnBrk="0" fontAlgn="base" hangingPunct="0">
              <a:spcBef>
                <a:spcPct val="30000"/>
              </a:spcBef>
              <a:spcAft>
                <a:spcPct val="0"/>
              </a:spcAft>
              <a:defRPr sz="1300">
                <a:solidFill>
                  <a:schemeClr val="tx1"/>
                </a:solidFill>
                <a:latin typeface="Calibri" pitchFamily="34" charset="0"/>
              </a:defRPr>
            </a:lvl7pPr>
            <a:lvl8pPr marL="3433748" indent="-228172" defTabSz="459535" eaLnBrk="0" fontAlgn="base" hangingPunct="0">
              <a:spcBef>
                <a:spcPct val="30000"/>
              </a:spcBef>
              <a:spcAft>
                <a:spcPct val="0"/>
              </a:spcAft>
              <a:defRPr sz="1300">
                <a:solidFill>
                  <a:schemeClr val="tx1"/>
                </a:solidFill>
                <a:latin typeface="Calibri" pitchFamily="34" charset="0"/>
              </a:defRPr>
            </a:lvl8pPr>
            <a:lvl9pPr marL="3893282" indent="-228172" defTabSz="459535"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0855006A-DBA0-4D2D-8A67-206B7F21501D}" type="slidenum">
              <a:rPr lang="en-US" altLang="en-US">
                <a:solidFill>
                  <a:prstClr val="black"/>
                </a:solidFill>
                <a:latin typeface="Arial" pitchFamily="34" charset="0"/>
              </a:rPr>
              <a:pPr eaLnBrk="1" hangingPunct="1">
                <a:spcBef>
                  <a:spcPct val="0"/>
                </a:spcBef>
              </a:pPr>
              <a:t>30</a:t>
            </a:fld>
            <a:endParaRPr lang="en-US" altLang="en-US" dirty="0">
              <a:solidFill>
                <a:prstClr val="black"/>
              </a:solidFill>
              <a:latin typeface="Arial" pitchFamily="34" charset="0"/>
            </a:endParaRPr>
          </a:p>
        </p:txBody>
      </p:sp>
    </p:spTree>
    <p:extLst>
      <p:ext uri="{BB962C8B-B14F-4D97-AF65-F5344CB8AC3E}">
        <p14:creationId xmlns:p14="http://schemas.microsoft.com/office/powerpoint/2010/main" val="18028542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2 </a:t>
            </a:r>
            <a:r>
              <a:rPr lang="en-US" dirty="0"/>
              <a:t>min used / 63 min remaining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ahead and unmute or type in the chat.</a:t>
            </a:r>
          </a:p>
          <a:p>
            <a:endParaRPr lang="en-US" dirty="0"/>
          </a:p>
          <a:p>
            <a:r>
              <a:rPr lang="en-US" u="sng" dirty="0"/>
              <a:t>Key points from pre-work</a:t>
            </a:r>
          </a:p>
          <a:p>
            <a:r>
              <a:rPr lang="en-US" dirty="0"/>
              <a:t>1.  EI is the other kind of smart.  People with average IQ’s outperform those with highest IQ’s 70% of the time. EI is the critical factor that sets star performers apart from the pack.</a:t>
            </a:r>
          </a:p>
          <a:p>
            <a:r>
              <a:rPr lang="en-US" b="0" i="0" dirty="0">
                <a:solidFill>
                  <a:srgbClr val="333333"/>
                </a:solidFill>
                <a:effectLst/>
                <a:latin typeface="Georgia" panose="02040502050405020303" pitchFamily="18" charset="0"/>
              </a:rPr>
              <a:t>2.  Your emotional intelligence is the foundation for a host of critical skills—it impacts most everything you say and do each day. Emotional intelligence is the single biggest predictor of performance in the workplace and the strongest driver of leadership and personal excellence.</a:t>
            </a:r>
            <a:endParaRPr lang="en-US" dirty="0"/>
          </a:p>
          <a:p>
            <a:pPr marL="228600" indent="-228600">
              <a:buAutoNum type="arabicPeriod" startAt="3"/>
            </a:pPr>
            <a:r>
              <a:rPr lang="en-US" b="0" i="0" dirty="0">
                <a:solidFill>
                  <a:srgbClr val="333333"/>
                </a:solidFill>
                <a:effectLst/>
                <a:latin typeface="Proxima-Nova-Regular"/>
              </a:rPr>
              <a:t>The four EQ skills (self-awareness, self-management, social awareness, and relationship management) are intertwined in most everything we do and say at work. It is possible to train the brain when we practice EI.</a:t>
            </a:r>
          </a:p>
          <a:p>
            <a:pPr lvl="1" algn="l">
              <a:buFont typeface="Arial" panose="020B0604020202020204" pitchFamily="34" charset="0"/>
              <a:buChar char="•"/>
            </a:pPr>
            <a:r>
              <a:rPr lang="en-US" b="0" i="1" dirty="0">
                <a:solidFill>
                  <a:srgbClr val="333333"/>
                </a:solidFill>
                <a:effectLst/>
                <a:latin typeface="Georgia" panose="02040502050405020303" pitchFamily="18" charset="0"/>
              </a:rPr>
              <a:t>Self-Awareness</a:t>
            </a:r>
            <a:r>
              <a:rPr lang="en-US" b="0" i="0" dirty="0">
                <a:solidFill>
                  <a:srgbClr val="333333"/>
                </a:solidFill>
                <a:effectLst/>
                <a:latin typeface="Georgia" panose="02040502050405020303" pitchFamily="18" charset="0"/>
              </a:rPr>
              <a:t> is your ability to accurately perceive your emotions and stay aware of them as they happen.</a:t>
            </a:r>
          </a:p>
          <a:p>
            <a:pPr lvl="1" algn="l">
              <a:buFont typeface="Arial" panose="020B0604020202020204" pitchFamily="34" charset="0"/>
              <a:buChar char="•"/>
            </a:pPr>
            <a:r>
              <a:rPr lang="en-US" b="0" i="1" dirty="0">
                <a:solidFill>
                  <a:srgbClr val="333333"/>
                </a:solidFill>
                <a:effectLst/>
                <a:latin typeface="Georgia" panose="02040502050405020303" pitchFamily="18" charset="0"/>
              </a:rPr>
              <a:t>Self-Management</a:t>
            </a:r>
            <a:r>
              <a:rPr lang="en-US" b="0" i="0" dirty="0">
                <a:solidFill>
                  <a:srgbClr val="333333"/>
                </a:solidFill>
                <a:effectLst/>
                <a:latin typeface="Georgia" panose="02040502050405020303" pitchFamily="18" charset="0"/>
              </a:rPr>
              <a:t> is your ability to use awareness of your emotions to stay flexible and positively direct your behavior.</a:t>
            </a:r>
          </a:p>
          <a:p>
            <a:pPr lvl="1" algn="l">
              <a:buFont typeface="Arial" panose="020B0604020202020204" pitchFamily="34" charset="0"/>
              <a:buChar char="•"/>
            </a:pPr>
            <a:r>
              <a:rPr lang="en-US" b="0" i="1" dirty="0">
                <a:solidFill>
                  <a:srgbClr val="333333"/>
                </a:solidFill>
                <a:effectLst/>
                <a:latin typeface="Georgia" panose="02040502050405020303" pitchFamily="18" charset="0"/>
              </a:rPr>
              <a:t>Social Awareness</a:t>
            </a:r>
            <a:r>
              <a:rPr lang="en-US" b="0" i="0" dirty="0">
                <a:solidFill>
                  <a:srgbClr val="333333"/>
                </a:solidFill>
                <a:effectLst/>
                <a:latin typeface="Georgia" panose="02040502050405020303" pitchFamily="18" charset="0"/>
              </a:rPr>
              <a:t> is your ability to accurately pick up on emotions in other people and understand what is really going on.</a:t>
            </a:r>
          </a:p>
          <a:p>
            <a:pPr lvl="1" algn="l">
              <a:buFont typeface="Arial" panose="020B0604020202020204" pitchFamily="34" charset="0"/>
              <a:buChar char="•"/>
            </a:pPr>
            <a:r>
              <a:rPr lang="en-US" b="0" i="1" dirty="0">
                <a:solidFill>
                  <a:srgbClr val="333333"/>
                </a:solidFill>
                <a:effectLst/>
                <a:latin typeface="Georgia" panose="02040502050405020303" pitchFamily="18" charset="0"/>
              </a:rPr>
              <a:t>Relationship Management</a:t>
            </a:r>
            <a:r>
              <a:rPr lang="en-US" b="0" i="0" dirty="0">
                <a:solidFill>
                  <a:srgbClr val="333333"/>
                </a:solidFill>
                <a:effectLst/>
                <a:latin typeface="Georgia" panose="02040502050405020303" pitchFamily="18" charset="0"/>
              </a:rPr>
              <a:t> is your ability to use awareness of your emotions and the others’ emotions to manage interactions successfully.</a:t>
            </a:r>
          </a:p>
          <a:p>
            <a:pPr lvl="1" algn="l">
              <a:buFont typeface="Arial" panose="020B0604020202020204" pitchFamily="34" charset="0"/>
              <a:buChar char="•"/>
            </a:pPr>
            <a:r>
              <a:rPr lang="en-US" altLang="en-US" sz="1200" b="1" strike="noStrike" dirty="0"/>
              <a:t>2/3 of us are typically controlled by our emotions and not yet aware of how to identify or use our emotions to our benefit.</a:t>
            </a:r>
            <a:endParaRPr lang="en-US" b="0" i="0" strike="noStrike" dirty="0">
              <a:solidFill>
                <a:srgbClr val="333333"/>
              </a:solidFill>
              <a:effectLst/>
              <a:latin typeface="Georgia" panose="02040502050405020303" pitchFamily="18" charset="0"/>
            </a:endParaRPr>
          </a:p>
          <a:p>
            <a:pPr algn="l">
              <a:buFont typeface="Arial" panose="020B0604020202020204" pitchFamily="34" charset="0"/>
              <a:buChar char="•"/>
            </a:pPr>
            <a:endParaRPr lang="en-US" b="0" i="0" dirty="0">
              <a:solidFill>
                <a:srgbClr val="333333"/>
              </a:solidFill>
              <a:effectLst/>
              <a:latin typeface="Georgia" panose="02040502050405020303" pitchFamily="18" charset="0"/>
            </a:endParaRPr>
          </a:p>
          <a:p>
            <a:pPr marL="228600" indent="-228600">
              <a:buAutoNum type="arabicPeriod" startAt="3"/>
            </a:pPr>
            <a:endParaRPr lang="en-US" dirty="0"/>
          </a:p>
        </p:txBody>
      </p:sp>
      <p:sp>
        <p:nvSpPr>
          <p:cNvPr id="4" name="Slide Number Placeholder 3"/>
          <p:cNvSpPr>
            <a:spLocks noGrp="1"/>
          </p:cNvSpPr>
          <p:nvPr>
            <p:ph type="sldNum" sz="quarter" idx="5"/>
          </p:nvPr>
        </p:nvSpPr>
        <p:spPr/>
        <p:txBody>
          <a:bodyPr/>
          <a:lstStyle/>
          <a:p>
            <a:fld id="{50827E83-FDB0-4347-8F41-6FC53D271A87}" type="slidenum">
              <a:rPr lang="en-US" smtClean="0"/>
              <a:t>31</a:t>
            </a:fld>
            <a:endParaRPr lang="en-US"/>
          </a:p>
        </p:txBody>
      </p:sp>
    </p:spTree>
    <p:extLst>
      <p:ext uri="{BB962C8B-B14F-4D97-AF65-F5344CB8AC3E}">
        <p14:creationId xmlns:p14="http://schemas.microsoft.com/office/powerpoint/2010/main" val="373796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1 </a:t>
            </a:r>
            <a:r>
              <a:rPr lang="en-US" dirty="0"/>
              <a:t>min used / 62 min remaining</a:t>
            </a:r>
          </a:p>
          <a:p>
            <a:r>
              <a:rPr lang="en-US" b="1" i="1" dirty="0"/>
              <a:t>Facilitator Note: </a:t>
            </a:r>
            <a:r>
              <a:rPr lang="en-US" dirty="0"/>
              <a:t>Ask someone to read</a:t>
            </a:r>
            <a:r>
              <a:rPr lang="en-US" baseline="0" dirty="0"/>
              <a:t> the Emotional Intelligence definition.</a:t>
            </a:r>
          </a:p>
          <a:p>
            <a:endParaRPr lang="en-US" dirty="0"/>
          </a:p>
          <a:p>
            <a:pPr defTabSz="922741">
              <a:defRPr/>
            </a:pPr>
            <a:r>
              <a:rPr lang="en-US" b="1" dirty="0"/>
              <a:t>SAY:</a:t>
            </a:r>
            <a:r>
              <a:rPr lang="en-US" dirty="0"/>
              <a:t> Emotional</a:t>
            </a:r>
            <a:r>
              <a:rPr lang="en-US" baseline="0" dirty="0"/>
              <a:t> Intelligence helps us to avoid being taken over by our emotional life.  We are better able to persist in the face of challenges.  In the end, if you have emotional intelligence, you are better able to read other’s emotions which helps handle feelings in relationships. </a:t>
            </a:r>
            <a:r>
              <a:rPr lang="en-US" dirty="0"/>
              <a:t>The ability to express and control our own emotions is important, but so is our ability to understand, interpret, and respond to the emotions of others. </a:t>
            </a:r>
          </a:p>
          <a:p>
            <a:pPr defTabSz="922741">
              <a:defRPr/>
            </a:pPr>
            <a:endParaRPr lang="en-US" baseline="0" dirty="0"/>
          </a:p>
          <a:p>
            <a:pPr defTabSz="922741">
              <a:defRPr/>
            </a:pPr>
            <a:r>
              <a:rPr lang="en-US" b="1" baseline="0" dirty="0"/>
              <a:t>CLICK</a:t>
            </a:r>
          </a:p>
          <a:p>
            <a:pPr defTabSz="922741">
              <a:defRPr/>
            </a:pPr>
            <a:endParaRPr lang="en-US" baseline="0" dirty="0"/>
          </a:p>
          <a:p>
            <a:pPr defTabSz="922741">
              <a:defRPr/>
            </a:pPr>
            <a:r>
              <a:rPr lang="en-US" baseline="0" dirty="0"/>
              <a:t>You will see this image of </a:t>
            </a:r>
            <a:r>
              <a:rPr lang="en-US" b="1" baseline="0" dirty="0"/>
              <a:t>Something Happens – Pause – I Act</a:t>
            </a:r>
            <a:r>
              <a:rPr lang="en-US" baseline="0" dirty="0"/>
              <a:t>.  We will be using this image today as we provide tools and strategies to use in the </a:t>
            </a:r>
            <a:r>
              <a:rPr lang="en-US" b="1" baseline="0" dirty="0"/>
              <a:t>Pause</a:t>
            </a:r>
            <a:r>
              <a:rPr lang="en-US" baseline="0" dirty="0"/>
              <a:t> before you act/respond.  In this instance, you are pausing to recognize the feelings and emotions of both you, and the other person/people you are engaging with before you act/respond   </a:t>
            </a:r>
          </a:p>
          <a:p>
            <a:pPr defTabSz="922741">
              <a:defRPr/>
            </a:pPr>
            <a:endParaRPr lang="en-US" baseline="0" dirty="0"/>
          </a:p>
          <a:p>
            <a:pPr defTabSz="922741">
              <a:defRPr/>
            </a:pPr>
            <a:r>
              <a:rPr lang="en-US" b="1" baseline="0" dirty="0"/>
              <a:t>CLICK</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CD4B6-BE1C-4B6F-A51E-5E5712EC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816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a:t>
            </a:r>
            <a:r>
              <a:rPr lang="en-US" dirty="0"/>
              <a:t> min used / 61 min remaining</a:t>
            </a:r>
          </a:p>
          <a:p>
            <a:endParaRPr lang="en-US" dirty="0"/>
          </a:p>
          <a:p>
            <a:r>
              <a:rPr lang="en-US" b="1" dirty="0"/>
              <a:t>SAY:  </a:t>
            </a:r>
            <a:r>
              <a:rPr lang="en-US" dirty="0"/>
              <a:t>Here some </a:t>
            </a:r>
            <a:r>
              <a:rPr lang="en-US" b="1" dirty="0"/>
              <a:t>Tips for the Pause</a:t>
            </a:r>
            <a:r>
              <a:rPr lang="en-US" b="0" dirty="0"/>
              <a:t>.</a:t>
            </a:r>
          </a:p>
          <a:p>
            <a:endParaRPr lang="en-US" i="1" dirty="0"/>
          </a:p>
          <a:p>
            <a:r>
              <a:rPr lang="en-US" b="1" dirty="0"/>
              <a:t>CLICK</a:t>
            </a:r>
          </a:p>
          <a:p>
            <a:endParaRPr lang="en-US" b="0" i="0" baseline="0" dirty="0">
              <a:solidFill>
                <a:schemeClr val="tx1"/>
              </a:solidFill>
            </a:endParaRPr>
          </a:p>
          <a:p>
            <a:r>
              <a:rPr lang="en-US" b="0" i="0" baseline="0" dirty="0">
                <a:solidFill>
                  <a:schemeClr val="tx1"/>
                </a:solidFill>
              </a:rPr>
              <a:t>Breathe.  Of course, we always want to assume good intent, this is one way we Connect with Others.  Maybe the person is having a bad day, maybe they misspoke or perhaps you didn’t hear or understand correctly.  Whatever the case, the pause gives you time to manage your emotions and consider the response.  Remember, too, from the prework, that Employee Wellbeing has an exercise called BOP- (breathe, observe, proceed) where you can walk through an exercise to help refocus, recharge and reduce you stress levels.</a:t>
            </a:r>
          </a:p>
          <a:p>
            <a:endParaRPr lang="en-US" b="0" i="1" baseline="0" dirty="0">
              <a:solidFill>
                <a:schemeClr val="tx1"/>
              </a:solidFill>
            </a:endParaRPr>
          </a:p>
          <a:p>
            <a:r>
              <a:rPr lang="en-US" b="1" dirty="0"/>
              <a:t>CLICK</a:t>
            </a:r>
          </a:p>
          <a:p>
            <a:endParaRPr lang="en-US" dirty="0"/>
          </a:p>
          <a:p>
            <a:r>
              <a:rPr lang="en-US" dirty="0"/>
              <a:t>The pause gives you the opportunity to think about what you would like to say and how you would like to say it. </a:t>
            </a:r>
          </a:p>
          <a:p>
            <a:endParaRPr lang="en-US" i="1" dirty="0"/>
          </a:p>
          <a:p>
            <a:r>
              <a:rPr lang="en-US" b="1" dirty="0"/>
              <a:t>CLICK</a:t>
            </a:r>
          </a:p>
          <a:p>
            <a:endParaRPr lang="en-US" dirty="0"/>
          </a:p>
          <a:p>
            <a:r>
              <a:rPr lang="en-US" dirty="0"/>
              <a:t>One way to start the conversation is to ask permission.  This can be likened to knocking on a door before you enter the room. </a:t>
            </a:r>
          </a:p>
          <a:p>
            <a:endParaRPr lang="en-US" dirty="0"/>
          </a:p>
          <a:p>
            <a:r>
              <a:rPr lang="en-US" dirty="0"/>
              <a:t>Ask permission to start the conversation-  Goes along with engage and own it, ask questions and speak up.</a:t>
            </a:r>
          </a:p>
          <a:p>
            <a:pPr lvl="1"/>
            <a:r>
              <a:rPr lang="en-US" i="1" dirty="0"/>
              <a:t>“Would it be okay if we talked about…”</a:t>
            </a:r>
          </a:p>
          <a:p>
            <a:pPr lvl="1"/>
            <a:r>
              <a:rPr lang="en-US" i="1" dirty="0"/>
              <a:t>“Do you mind if we discussed…”</a:t>
            </a:r>
          </a:p>
          <a:p>
            <a:pPr lvl="1"/>
            <a:r>
              <a:rPr lang="en-US" i="1" dirty="0"/>
              <a:t>“Might I add some thoughts here?”</a:t>
            </a:r>
          </a:p>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33</a:t>
            </a:fld>
            <a:endParaRPr lang="en-US"/>
          </a:p>
        </p:txBody>
      </p:sp>
    </p:spTree>
    <p:extLst>
      <p:ext uri="{BB962C8B-B14F-4D97-AF65-F5344CB8AC3E}">
        <p14:creationId xmlns:p14="http://schemas.microsoft.com/office/powerpoint/2010/main" val="379647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3 min used / 58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Something happens, I act. That happens when there is no pause.  Today we are going to spend some time looking at the Elements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of EI and what the  pause consists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is from Emotional Intelligence 2.0 by Bradberry and Greaves and can be found on page 2 of your participant workbook.</a:t>
            </a:r>
          </a:p>
          <a:p>
            <a:r>
              <a:rPr lang="en-US" altLang="en-US" sz="1200" dirty="0"/>
              <a:t>In this model of EI there are four skills, or </a:t>
            </a:r>
            <a:r>
              <a:rPr lang="en-US" altLang="en-US" sz="1200" b="1" dirty="0"/>
              <a:t>elements</a:t>
            </a:r>
            <a:r>
              <a:rPr lang="en-US" altLang="en-US" sz="1200" dirty="0"/>
              <a:t>, and two qualities, or </a:t>
            </a:r>
            <a:r>
              <a:rPr lang="en-US" altLang="en-US" sz="1200" b="1" dirty="0"/>
              <a:t>competencies.</a:t>
            </a:r>
            <a:r>
              <a:rPr lang="en-US" altLang="en-US" sz="1200" dirty="0"/>
              <a:t>  </a:t>
            </a:r>
          </a:p>
          <a:p>
            <a:endParaRPr lang="en-US" altLang="en-US" sz="1200" dirty="0"/>
          </a:p>
          <a:p>
            <a:r>
              <a:rPr lang="en-US" altLang="en-US" sz="1200" dirty="0"/>
              <a:t>The first competency is </a:t>
            </a:r>
            <a:r>
              <a:rPr lang="en-US" altLang="en-US" sz="1200" b="1" dirty="0"/>
              <a:t>Personal</a:t>
            </a:r>
            <a:r>
              <a:rPr lang="en-US" altLang="en-US" sz="1200" b="0" dirty="0"/>
              <a:t>,</a:t>
            </a:r>
          </a:p>
          <a:p>
            <a:endParaRPr lang="en-US" altLang="en-US" sz="1200" b="1" i="1" dirty="0"/>
          </a:p>
          <a:p>
            <a:r>
              <a:rPr lang="en-US" b="1" dirty="0"/>
              <a:t>CLICK</a:t>
            </a:r>
          </a:p>
          <a:p>
            <a:endParaRPr lang="en-US" altLang="en-US" sz="1200" b="0" dirty="0"/>
          </a:p>
          <a:p>
            <a:r>
              <a:rPr lang="en-US" altLang="en-US" sz="1200" b="0" dirty="0"/>
              <a:t>made up of </a:t>
            </a:r>
            <a:r>
              <a:rPr lang="en-US" altLang="en-US" sz="1200" b="0" i="1" dirty="0"/>
              <a:t>Self-Awareness</a:t>
            </a:r>
            <a:r>
              <a:rPr lang="en-US" altLang="en-US" sz="1200" b="0" dirty="0"/>
              <a:t> and </a:t>
            </a:r>
            <a:r>
              <a:rPr lang="en-US" altLang="en-US" sz="1200" b="0" i="1" dirty="0"/>
              <a:t>Self-Management</a:t>
            </a:r>
            <a:r>
              <a:rPr lang="en-US" altLang="en-US" sz="1200" b="0" dirty="0"/>
              <a:t>.  These two elements focus on you individually, rather than your interactions with others and </a:t>
            </a:r>
            <a:r>
              <a:rPr lang="en-US" altLang="en-US" sz="1200" dirty="0"/>
              <a:t>have to do with recognizing and effectively managing your own emotions and behavior.</a:t>
            </a:r>
          </a:p>
          <a:p>
            <a:endParaRPr lang="en-US" altLang="en-US" sz="1200" dirty="0"/>
          </a:p>
          <a:p>
            <a:r>
              <a:rPr lang="en-US" altLang="en-US" sz="1200" dirty="0"/>
              <a:t>The other two elements, </a:t>
            </a:r>
            <a:r>
              <a:rPr lang="en-US" altLang="en-US" sz="1200" i="1" dirty="0"/>
              <a:t>Social Awareness </a:t>
            </a:r>
            <a:r>
              <a:rPr lang="en-US" altLang="en-US" sz="1200" dirty="0"/>
              <a:t>and </a:t>
            </a:r>
            <a:r>
              <a:rPr lang="en-US" altLang="en-US" sz="1200" i="1" dirty="0"/>
              <a:t>Relationship Management </a:t>
            </a:r>
            <a:r>
              <a:rPr lang="en-US" altLang="en-US" sz="1200" dirty="0"/>
              <a:t>are part of the </a:t>
            </a:r>
            <a:r>
              <a:rPr lang="en-US" altLang="en-US" sz="1200" b="1" dirty="0"/>
              <a:t>Social</a:t>
            </a:r>
            <a:r>
              <a:rPr lang="en-US" altLang="en-US" sz="1200" dirty="0"/>
              <a:t> competency.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i="1" dirty="0"/>
          </a:p>
          <a:p>
            <a:r>
              <a:rPr lang="en-US" b="1" dirty="0"/>
              <a:t>CLICK</a:t>
            </a:r>
          </a:p>
          <a:p>
            <a:endParaRPr lang="en-US" altLang="en-US" sz="1200" dirty="0"/>
          </a:p>
          <a:p>
            <a:r>
              <a:rPr lang="en-US" altLang="en-US" sz="1200" dirty="0"/>
              <a:t>These elements focus on your ability to understand other people’s moods, behaviors, and motives in order to improve the quality of your relationships.  </a:t>
            </a:r>
          </a:p>
          <a:p>
            <a:endParaRPr lang="en-US" altLang="en-US" sz="1200" b="0" i="0" kern="1200" dirty="0">
              <a:solidFill>
                <a:schemeClr val="tx1"/>
              </a:solidFill>
              <a:effectLst/>
              <a:latin typeface="+mn-lt"/>
              <a:ea typeface="+mn-ea"/>
              <a:cs typeface="+mn-cs"/>
            </a:endParaRPr>
          </a:p>
          <a:p>
            <a:r>
              <a:rPr lang="en-US" altLang="en-US" sz="1200" b="1" dirty="0"/>
              <a:t>Emotional Intelligence is the product of the amount of communication between the logical and emotional centers of your brain</a:t>
            </a:r>
            <a:r>
              <a:rPr lang="en-US" altLang="en-US" sz="1200" dirty="0"/>
              <a:t>.  </a:t>
            </a:r>
            <a:r>
              <a:rPr lang="en-US" altLang="en-US" sz="1200" b="1" dirty="0"/>
              <a:t>When you practice Emotional Intelligence, it strengthens these pathways</a:t>
            </a:r>
            <a:r>
              <a:rPr lang="en-US" altLang="en-US" sz="1200" dirty="0"/>
              <a:t>, developing connections between your feelings and reason.  This takes time, but with practice, you can make the path between the emotional and logical centers of your brain well-travelled, therefore improving your Emotional Intelligence.</a:t>
            </a:r>
          </a:p>
          <a:p>
            <a:endParaRPr lang="en-US" alt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are going to take a closer look at these different elements using a breakout room activity.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1" dirty="0"/>
          </a:p>
          <a:p>
            <a:r>
              <a:rPr lang="en-US" b="1" dirty="0"/>
              <a:t>CLICK</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2CD4B6-BE1C-4B6F-A51E-5E5712EC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2816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12 min used / 46 min remaining</a:t>
            </a:r>
            <a:endParaRPr lang="en-US" b="1" dirty="0"/>
          </a:p>
          <a:p>
            <a:pPr eaLnBrk="1" hangingPunct="1">
              <a:buFontTx/>
              <a:buNone/>
            </a:pPr>
            <a:endParaRPr lang="en-US" altLang="en-US" b="1" dirty="0"/>
          </a:p>
          <a:p>
            <a:pPr eaLnBrk="1" hangingPunct="1">
              <a:buFontTx/>
              <a:buNone/>
            </a:pPr>
            <a:r>
              <a:rPr lang="en-US" altLang="en-US" b="1" dirty="0"/>
              <a:t>SAY: </a:t>
            </a:r>
            <a:r>
              <a:rPr lang="en-US" altLang="en-US" dirty="0"/>
              <a:t>Before we dive into the detail of each element, we are going to put each of you into an “expert group” to help provide an overview for one of the elements and share the highlights of that discussion when we come back to the main room.</a:t>
            </a:r>
          </a:p>
          <a:p>
            <a:pPr eaLnBrk="1" hangingPunct="1">
              <a:buFontTx/>
              <a:buNone/>
            </a:pPr>
            <a:endParaRPr lang="en-US" altLang="en-US" b="1" dirty="0"/>
          </a:p>
          <a:p>
            <a:r>
              <a:rPr lang="en-US" b="1" dirty="0"/>
              <a:t>CLICK</a:t>
            </a:r>
          </a:p>
          <a:p>
            <a:pPr eaLnBrk="1" hangingPunct="1">
              <a:buFontTx/>
              <a:buNone/>
            </a:pPr>
            <a:endParaRPr lang="en-US" altLang="en-US" b="1" dirty="0"/>
          </a:p>
          <a:p>
            <a:pPr eaLnBrk="1" hangingPunct="1">
              <a:buFontTx/>
              <a:buNone/>
            </a:pPr>
            <a:r>
              <a:rPr lang="en-US" altLang="en-US" b="1" dirty="0"/>
              <a:t>ACTIVITY: </a:t>
            </a:r>
            <a:r>
              <a:rPr lang="en-US" altLang="en-US" dirty="0"/>
              <a:t>In your Breakout Group, you will have </a:t>
            </a:r>
            <a:r>
              <a:rPr lang="en-US" altLang="en-US" b="1" dirty="0"/>
              <a:t>10 minutes </a:t>
            </a:r>
            <a:r>
              <a:rPr lang="en-US" altLang="en-US" dirty="0"/>
              <a:t>to review the document and prepare a teach back to the rest of the group on your assigned element(s). During this time, you should 1) review your assigned EI element(s) as a group, 2) prepare what you want to share, and 3) designate someone in your group to speak. Once we are back in the main room, each group will provide an overview of their element(s) and how it connects to the R4P commitments.</a:t>
            </a:r>
          </a:p>
          <a:p>
            <a:pPr eaLnBrk="1" hangingPunct="1">
              <a:buFontTx/>
              <a:buNone/>
            </a:pPr>
            <a:endParaRPr lang="en-US" altLang="en-US" dirty="0"/>
          </a:p>
          <a:p>
            <a:pPr eaLnBrk="1" hangingPunct="1">
              <a:buFontTx/>
              <a:buNone/>
            </a:pPr>
            <a:r>
              <a:rPr lang="en-US" altLang="en-US" b="1" i="1" dirty="0"/>
              <a:t>DIRECTIONS</a:t>
            </a:r>
            <a:r>
              <a:rPr lang="en-US" altLang="en-US" b="1" dirty="0"/>
              <a:t>: </a:t>
            </a:r>
          </a:p>
          <a:p>
            <a:pPr eaLnBrk="1" hangingPunct="1">
              <a:buFontTx/>
              <a:buNone/>
            </a:pPr>
            <a:endParaRPr lang="en-US" altLang="en-US" dirty="0"/>
          </a:p>
          <a:p>
            <a:pPr marL="342850" indent="-342850">
              <a:buFont typeface="+mj-lt"/>
              <a:buAutoNum type="arabicPeriod"/>
            </a:pPr>
            <a:r>
              <a:rPr lang="en-US" dirty="0"/>
              <a:t>We are going to break the class back into four Breakout Groups, assigning each group to one of the elements.</a:t>
            </a:r>
          </a:p>
          <a:p>
            <a:pPr marL="342850" indent="-342850">
              <a:buFont typeface="+mj-lt"/>
              <a:buAutoNum type="arabicPeriod"/>
            </a:pPr>
            <a:r>
              <a:rPr lang="en-US" dirty="0"/>
              <a:t>As we mentioned earlier, the name of your group’s assigned Emotional Intelligence element is in the title of your Breakout Room </a:t>
            </a:r>
          </a:p>
          <a:p>
            <a:pPr marL="342850" indent="-342850">
              <a:buFont typeface="+mj-lt"/>
              <a:buAutoNum type="arabicPeriod"/>
            </a:pPr>
            <a:r>
              <a:rPr lang="en-US" dirty="0"/>
              <a:t>Review the information on pages 2-3 in your Participant Workbook</a:t>
            </a:r>
          </a:p>
          <a:p>
            <a:pPr marL="342850" indent="-342850">
              <a:buFont typeface="+mj-lt"/>
              <a:buAutoNum type="arabicPeriod"/>
            </a:pPr>
            <a:r>
              <a:rPr lang="en-US" dirty="0"/>
              <a:t>Prepare a brief teach back on your element, considering the two questions on the screen.  </a:t>
            </a:r>
          </a:p>
          <a:p>
            <a:pPr marL="342850" marR="0" lvl="0" indent="-342850" algn="l" defTabSz="457200" rtl="0" eaLnBrk="1" fontAlgn="auto" latinLnBrk="0" hangingPunct="1">
              <a:lnSpc>
                <a:spcPct val="100000"/>
              </a:lnSpc>
              <a:spcBef>
                <a:spcPts val="0"/>
              </a:spcBef>
              <a:spcAft>
                <a:spcPts val="0"/>
              </a:spcAft>
              <a:buClrTx/>
              <a:buSzTx/>
              <a:buFont typeface="+mj-lt"/>
              <a:buAutoNum type="arabicPeriod"/>
              <a:tabLst/>
              <a:defRPr/>
            </a:pPr>
            <a:r>
              <a:rPr lang="en-US" altLang="en-US" dirty="0"/>
              <a:t>Identify who will be your group presenter.  This person should take notes on what the group discusses.</a:t>
            </a:r>
            <a:endParaRPr lang="en-US" dirty="0">
              <a:solidFill>
                <a:srgbClr val="FF0000"/>
              </a:solidFill>
            </a:endParaRPr>
          </a:p>
          <a:p>
            <a:pPr marL="342850" indent="-342850">
              <a:buFont typeface="+mj-lt"/>
              <a:buAutoNum type="arabicPeriod"/>
            </a:pPr>
            <a:r>
              <a:rPr lang="en-US" altLang="en-US" dirty="0"/>
              <a:t>Each group will present this information to the larger group when we review your individual element throughout the rest of the class.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CEE90-D820-A148-8AFD-571619F2D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2043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820E020-70C2-4481-9936-6791026B0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D29D22D-1473-4AA6-94A0-5665DE554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0" dirty="0"/>
              <a:t> 3 </a:t>
            </a:r>
            <a:r>
              <a:rPr lang="en-US" dirty="0"/>
              <a:t>min used / 43 min remaining</a:t>
            </a:r>
          </a:p>
          <a:p>
            <a:endParaRPr lang="en-US" altLang="en-US" b="1" dirty="0"/>
          </a:p>
          <a:p>
            <a:r>
              <a:rPr lang="en-US" altLang="en-US" b="1" dirty="0"/>
              <a:t>SAY:  </a:t>
            </a:r>
            <a:r>
              <a:rPr lang="en-US" altLang="en-US" b="0" dirty="0"/>
              <a:t>We are going to start our EI discussion with the </a:t>
            </a:r>
            <a:r>
              <a:rPr lang="en-US" altLang="en-US" b="1" dirty="0"/>
              <a:t>Self-Awareness</a:t>
            </a:r>
            <a:r>
              <a:rPr lang="en-US" altLang="en-US" b="0" dirty="0"/>
              <a:t> element.  </a:t>
            </a:r>
          </a:p>
          <a:p>
            <a:endParaRPr lang="en-US" altLang="en-US" b="0" dirty="0"/>
          </a:p>
          <a:p>
            <a:r>
              <a:rPr lang="en-US" altLang="en-US" b="1" i="1" dirty="0"/>
              <a:t>Facilitator Note: </a:t>
            </a:r>
          </a:p>
          <a:p>
            <a:endParaRPr lang="en-US" altLang="en-US" b="1" i="1" dirty="0"/>
          </a:p>
          <a:p>
            <a:r>
              <a:rPr lang="en-US" altLang="en-US" b="0" i="0" dirty="0"/>
              <a:t>For smaller group, ask each group to report out their responses for Q1 and Q2.  </a:t>
            </a:r>
          </a:p>
          <a:p>
            <a:r>
              <a:rPr lang="en-US" altLang="en-US" b="0" i="0" dirty="0"/>
              <a:t>For larger groups, where two (2) groups are assigned to each EI element,    </a:t>
            </a:r>
            <a:endParaRPr lang="en-US" altLang="en-US" b="1" i="1" dirty="0"/>
          </a:p>
          <a:p>
            <a:endParaRPr lang="en-US" altLang="en-US" b="1" dirty="0"/>
          </a:p>
          <a:p>
            <a:pPr lvl="1"/>
            <a:r>
              <a:rPr lang="en-US" altLang="en-US" b="1" dirty="0"/>
              <a:t>ASK:  </a:t>
            </a:r>
            <a:r>
              <a:rPr lang="en-US" altLang="en-US" b="0" dirty="0"/>
              <a:t>Would the spokesperson from </a:t>
            </a:r>
            <a:r>
              <a:rPr lang="en-US" altLang="en-US" b="1" dirty="0"/>
              <a:t>Group 1</a:t>
            </a:r>
            <a:r>
              <a:rPr lang="en-US" altLang="en-US" b="0" dirty="0"/>
              <a:t> please share your group’s responses to </a:t>
            </a:r>
            <a:r>
              <a:rPr lang="en-US" altLang="en-US" b="1" dirty="0"/>
              <a:t>Question 1</a:t>
            </a:r>
            <a:r>
              <a:rPr lang="en-US" altLang="en-US" b="0" dirty="0"/>
              <a:t>?  </a:t>
            </a:r>
          </a:p>
          <a:p>
            <a:pPr lvl="1"/>
            <a:r>
              <a:rPr lang="en-US" altLang="en-US" b="1" dirty="0"/>
              <a:t>ASK:  </a:t>
            </a:r>
            <a:r>
              <a:rPr lang="en-US" altLang="en-US" b="0" dirty="0"/>
              <a:t>Would the spokesperson from </a:t>
            </a:r>
            <a:r>
              <a:rPr lang="en-US" altLang="en-US" b="1" dirty="0"/>
              <a:t>Group 2</a:t>
            </a:r>
            <a:r>
              <a:rPr lang="en-US" altLang="en-US" b="0" dirty="0"/>
              <a:t> please share your group’s responses to </a:t>
            </a:r>
            <a:r>
              <a:rPr lang="en-US" altLang="en-US" b="1" dirty="0"/>
              <a:t>Question 2</a:t>
            </a:r>
            <a:r>
              <a:rPr lang="en-US" altLang="en-US" b="0" dirty="0"/>
              <a:t>? </a:t>
            </a:r>
            <a:endParaRPr lang="en-US" altLang="en-US" b="1" dirty="0"/>
          </a:p>
          <a:p>
            <a:endParaRPr lang="en-US" altLang="en-US" b="1" dirty="0"/>
          </a:p>
          <a:p>
            <a:r>
              <a:rPr lang="en-US" altLang="en-US" b="1" dirty="0"/>
              <a:t>&lt;CLICK&gt;</a:t>
            </a:r>
            <a:endParaRPr lang="en-US" altLang="en-US" dirty="0"/>
          </a:p>
          <a:p>
            <a:endParaRPr lang="en-US" altLang="en-US" b="1" dirty="0"/>
          </a:p>
        </p:txBody>
      </p:sp>
      <p:sp>
        <p:nvSpPr>
          <p:cNvPr id="74756" name="Slide Number Placeholder 3">
            <a:extLst>
              <a:ext uri="{FF2B5EF4-FFF2-40B4-BE49-F238E27FC236}">
                <a16:creationId xmlns:a16="http://schemas.microsoft.com/office/drawing/2014/main" id="{4169F85B-C312-4397-BD87-428252A3C7A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9208F-EDC5-404C-ADE2-3AA7C6125379}" type="slidenum">
              <a:rPr lang="en-US" altLang="en-US">
                <a:latin typeface="Arial" panose="020B0604020202020204" pitchFamily="34" charset="0"/>
              </a:rPr>
              <a:pPr>
                <a:spcBef>
                  <a:spcPct val="0"/>
                </a:spcBef>
              </a:pPr>
              <a:t>36</a:t>
            </a:fld>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820E020-70C2-4481-9936-6791026B0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D29D22D-1473-4AA6-94A0-5665DE554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1 min used / 42 min remaining</a:t>
            </a:r>
          </a:p>
          <a:p>
            <a:endParaRPr lang="en-US" altLang="en-US" b="1" dirty="0"/>
          </a:p>
          <a:p>
            <a:r>
              <a:rPr lang="en-US" altLang="en-US" b="1" dirty="0"/>
              <a:t>SAY: </a:t>
            </a:r>
            <a:r>
              <a:rPr lang="en-US" altLang="en-US" dirty="0"/>
              <a:t>This quality is the foundation of EI and fundamental to our decision making.  Being aware of our changing moods allows us to step back and think before we make an impulsive decision or provide an impulsive response.</a:t>
            </a:r>
          </a:p>
          <a:p>
            <a:endParaRPr lang="en-US" altLang="en-US" dirty="0"/>
          </a:p>
          <a:p>
            <a:pPr lvl="0"/>
            <a:r>
              <a:rPr lang="en-US" altLang="en-US" b="1" i="1" dirty="0"/>
              <a:t>Facilitator Note: </a:t>
            </a:r>
            <a:r>
              <a:rPr lang="en-US" altLang="en-US" b="0" i="0" dirty="0"/>
              <a:t>R</a:t>
            </a:r>
            <a:r>
              <a:rPr lang="en-US" altLang="en-US" dirty="0"/>
              <a:t>ead some of the emotions being shared in Chat.</a:t>
            </a:r>
            <a:endParaRPr lang="en-US" altLang="en-US" b="1" dirty="0"/>
          </a:p>
          <a:p>
            <a:endParaRPr lang="en-US" altLang="en-US" b="1" dirty="0"/>
          </a:p>
        </p:txBody>
      </p:sp>
      <p:sp>
        <p:nvSpPr>
          <p:cNvPr id="74756" name="Slide Number Placeholder 3">
            <a:extLst>
              <a:ext uri="{FF2B5EF4-FFF2-40B4-BE49-F238E27FC236}">
                <a16:creationId xmlns:a16="http://schemas.microsoft.com/office/drawing/2014/main" id="{4169F85B-C312-4397-BD87-428252A3C7A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0" fontAlgn="auto" latinLnBrk="0" hangingPunct="0">
              <a:lnSpc>
                <a:spcPct val="100000"/>
              </a:lnSpc>
              <a:spcBef>
                <a:spcPct val="0"/>
              </a:spcBef>
              <a:spcAft>
                <a:spcPts val="0"/>
              </a:spcAft>
              <a:buClrTx/>
              <a:buSzTx/>
              <a:buFontTx/>
              <a:buNone/>
              <a:tabLst/>
              <a:defRPr/>
            </a:pPr>
            <a:fld id="{EEF9208F-EDC5-404C-ADE2-3AA7C612537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0" fontAlgn="auto" latinLnBrk="0" hangingPunct="0">
                <a:lnSpc>
                  <a:spcPct val="100000"/>
                </a:lnSpc>
                <a:spcBef>
                  <a:spcPct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01088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2 min used / 40 min remaining</a:t>
            </a:r>
          </a:p>
          <a:p>
            <a:pPr marL="0" indent="0">
              <a:buFont typeface="+mj-lt"/>
              <a:buNone/>
            </a:pPr>
            <a:endParaRPr lang="en-US" sz="1200" b="1" dirty="0">
              <a:solidFill>
                <a:schemeClr val="bg2">
                  <a:lumMod val="25000"/>
                </a:schemeClr>
              </a:solidFill>
            </a:endParaRPr>
          </a:p>
          <a:p>
            <a:pPr marL="0" indent="0">
              <a:buFont typeface="+mj-lt"/>
              <a:buNone/>
            </a:pPr>
            <a:r>
              <a:rPr lang="en-US" sz="1200" b="1" dirty="0">
                <a:solidFill>
                  <a:schemeClr val="bg2">
                    <a:lumMod val="25000"/>
                  </a:schemeClr>
                </a:solidFill>
              </a:rPr>
              <a:t>ASK: </a:t>
            </a:r>
            <a:r>
              <a:rPr lang="en-US" sz="1200" b="0" dirty="0">
                <a:solidFill>
                  <a:schemeClr val="bg2">
                    <a:lumMod val="25000"/>
                  </a:schemeClr>
                </a:solidFill>
              </a:rPr>
              <a:t>As we finish our discussion on this element, what are some strategies that can be used to develop </a:t>
            </a:r>
            <a:r>
              <a:rPr lang="en-US" sz="1200" b="1" dirty="0">
                <a:solidFill>
                  <a:schemeClr val="bg2">
                    <a:lumMod val="25000"/>
                  </a:schemeClr>
                </a:solidFill>
              </a:rPr>
              <a:t>Self-Awareness</a:t>
            </a:r>
            <a:r>
              <a:rPr lang="en-US" sz="1200" b="0" dirty="0">
                <a:solidFill>
                  <a:schemeClr val="bg2">
                    <a:lumMod val="25000"/>
                  </a:schemeClr>
                </a:solidFill>
              </a:rPr>
              <a:t>? Please post your ideas in Chat.  </a:t>
            </a:r>
          </a:p>
          <a:p>
            <a:pPr marL="0" indent="0">
              <a:buFont typeface="+mj-lt"/>
              <a:buNone/>
            </a:pPr>
            <a:endParaRPr lang="en-US" sz="1200" b="1" dirty="0">
              <a:solidFill>
                <a:schemeClr val="bg2">
                  <a:lumMod val="25000"/>
                </a:schemeClr>
              </a:solidFill>
            </a:endParaRPr>
          </a:p>
          <a:p>
            <a:pPr marL="0" indent="0">
              <a:buFont typeface="+mj-lt"/>
              <a:buNone/>
            </a:pPr>
            <a:r>
              <a:rPr lang="en-US" sz="1200" b="1" dirty="0">
                <a:solidFill>
                  <a:schemeClr val="bg2">
                    <a:lumMod val="25000"/>
                  </a:schemeClr>
                </a:solidFill>
              </a:rPr>
              <a:t>SAY: </a:t>
            </a:r>
            <a:r>
              <a:rPr lang="en-US" sz="1200" b="0" dirty="0">
                <a:solidFill>
                  <a:schemeClr val="bg2">
                    <a:lumMod val="25000"/>
                  </a:schemeClr>
                </a:solidFill>
              </a:rPr>
              <a:t>Here are some strategies from the Bradberry and Greaves book that can be used to develop the </a:t>
            </a:r>
            <a:r>
              <a:rPr lang="en-US" sz="1200" b="1" dirty="0">
                <a:solidFill>
                  <a:schemeClr val="bg2">
                    <a:lumMod val="25000"/>
                  </a:schemeClr>
                </a:solidFill>
              </a:rPr>
              <a:t>Self-Awareness </a:t>
            </a:r>
            <a:r>
              <a:rPr lang="en-US" sz="1200" b="0" dirty="0">
                <a:solidFill>
                  <a:schemeClr val="bg2">
                    <a:lumMod val="25000"/>
                  </a:schemeClr>
                </a:solidFill>
              </a:rPr>
              <a:t>skill:</a:t>
            </a:r>
          </a:p>
          <a:p>
            <a:pPr marL="0" indent="0">
              <a:buFont typeface="+mj-lt"/>
              <a:buNone/>
            </a:pPr>
            <a:endParaRPr lang="en-US" sz="1200" b="1" dirty="0">
              <a:solidFill>
                <a:schemeClr val="bg2">
                  <a:lumMod val="25000"/>
                </a:schemeClr>
              </a:solidFill>
            </a:endParaRPr>
          </a:p>
          <a:p>
            <a:pPr marL="0" indent="0">
              <a:buFont typeface="+mj-lt"/>
              <a:buNone/>
            </a:pPr>
            <a:r>
              <a:rPr lang="en-US" sz="1200" b="1" i="1" dirty="0">
                <a:solidFill>
                  <a:schemeClr val="bg2">
                    <a:lumMod val="25000"/>
                  </a:schemeClr>
                </a:solidFill>
              </a:rPr>
              <a:t>Facilitator Note: </a:t>
            </a:r>
            <a:r>
              <a:rPr lang="en-US" sz="1200" b="0" i="0" dirty="0">
                <a:solidFill>
                  <a:schemeClr val="bg2">
                    <a:lumMod val="25000"/>
                  </a:schemeClr>
                </a:solidFill>
              </a:rPr>
              <a:t>If there is not enough time to cover all of the points under each strategy, focus on sharing the </a:t>
            </a:r>
            <a:r>
              <a:rPr lang="en-US" sz="1200" b="0" dirty="0">
                <a:solidFill>
                  <a:schemeClr val="bg2">
                    <a:lumMod val="25000"/>
                  </a:schemeClr>
                </a:solidFill>
              </a:rPr>
              <a:t>content in </a:t>
            </a:r>
            <a:r>
              <a:rPr lang="en-US" sz="1200" b="1" i="1" dirty="0">
                <a:solidFill>
                  <a:schemeClr val="bg2">
                    <a:lumMod val="25000"/>
                  </a:schemeClr>
                </a:solidFill>
              </a:rPr>
              <a:t>italics.</a:t>
            </a:r>
          </a:p>
          <a:p>
            <a:pPr marL="0" indent="0">
              <a:buFont typeface="+mj-lt"/>
              <a:buNone/>
            </a:pPr>
            <a:r>
              <a:rPr lang="en-US" sz="1200" b="0" dirty="0">
                <a:solidFill>
                  <a:schemeClr val="bg2">
                    <a:lumMod val="25000"/>
                  </a:schemeClr>
                </a:solidFill>
              </a:rPr>
              <a:t> </a:t>
            </a:r>
            <a:r>
              <a:rPr lang="en-US" sz="1200" b="1" dirty="0">
                <a:solidFill>
                  <a:schemeClr val="bg2">
                    <a:lumMod val="25000"/>
                  </a:schemeClr>
                </a:solidFill>
              </a:rPr>
              <a:t> </a:t>
            </a:r>
          </a:p>
          <a:p>
            <a:pPr marL="228600" indent="-228600">
              <a:buFont typeface="+mj-lt"/>
              <a:buAutoNum type="arabicPeriod"/>
            </a:pPr>
            <a:r>
              <a:rPr lang="en-US" sz="1200" b="1" dirty="0">
                <a:solidFill>
                  <a:schemeClr val="bg2">
                    <a:lumMod val="25000"/>
                  </a:schemeClr>
                </a:solidFill>
              </a:rPr>
              <a:t>Observe the ripple effect from your emotion.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Watch closely how your emotions impact other people immediately, and then use that information as a guide for how your emotions affect a wider circle.</a:t>
            </a:r>
          </a:p>
          <a:p>
            <a:pPr marL="628650" lvl="1" indent="-171450">
              <a:buFont typeface="Arial" panose="020B0604020202020204" pitchFamily="34" charset="0"/>
              <a:buChar char="•"/>
            </a:pPr>
            <a:r>
              <a:rPr lang="en-US" sz="1200" dirty="0">
                <a:solidFill>
                  <a:schemeClr val="bg2">
                    <a:lumMod val="25000"/>
                  </a:schemeClr>
                </a:solidFill>
              </a:rPr>
              <a:t>Since emotions are the drivers of behavior, it’s important to understand the effect they have on other people.</a:t>
            </a:r>
          </a:p>
          <a:p>
            <a:pPr marL="628650" lvl="1" indent="-171450">
              <a:buFont typeface="Arial" panose="020B0604020202020204" pitchFamily="34" charset="0"/>
              <a:buChar char="•"/>
            </a:pPr>
            <a:r>
              <a:rPr lang="en-US" sz="1200" dirty="0">
                <a:solidFill>
                  <a:schemeClr val="bg2">
                    <a:lumMod val="25000"/>
                  </a:schemeClr>
                </a:solidFill>
              </a:rPr>
              <a:t>Spend time reflecting on your behavior and consider asking others how they are affected by your emotions. </a:t>
            </a:r>
          </a:p>
          <a:p>
            <a:pPr marL="628650" lvl="1" indent="-171450">
              <a:buFont typeface="Arial" panose="020B0604020202020204" pitchFamily="34" charset="0"/>
              <a:buChar char="•"/>
            </a:pPr>
            <a:endParaRPr lang="en-US" sz="1200" dirty="0">
              <a:solidFill>
                <a:schemeClr val="bg2">
                  <a:lumMod val="25000"/>
                </a:schemeClr>
              </a:solidFill>
            </a:endParaRPr>
          </a:p>
          <a:p>
            <a:pPr marL="228600" indent="-228600">
              <a:buFont typeface="+mj-lt"/>
              <a:buAutoNum type="arabicPeriod"/>
            </a:pPr>
            <a:endParaRPr lang="en-US" sz="1200" b="1"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Lean into your discomfort.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Just thinking about your emotions will help you change.  When you ignore or minimize an emotion, you miss the opportunity to do something productive with that feeling.</a:t>
            </a:r>
          </a:p>
          <a:p>
            <a:pPr marL="628650" lvl="1" indent="-171450">
              <a:buFont typeface="Arial" panose="020B0604020202020204" pitchFamily="34" charset="0"/>
              <a:buChar char="•"/>
            </a:pPr>
            <a:r>
              <a:rPr lang="en-US" sz="1200" dirty="0">
                <a:solidFill>
                  <a:schemeClr val="bg2">
                    <a:lumMod val="25000"/>
                  </a:schemeClr>
                </a:solidFill>
              </a:rPr>
              <a:t>After the first few times of leaning into your emotions, you will find that the discomfort isn’t so bad, it doesn’t ruin you, and it could be rewarding.</a:t>
            </a:r>
          </a:p>
          <a:p>
            <a:pPr marL="457200" lvl="1" indent="0">
              <a:buFont typeface="Arial" panose="020B0604020202020204" pitchFamily="34" charset="0"/>
              <a:buNone/>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Stop and ask yourself why you do the things you do</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Ask yourself why surprising emotions came to the surface and what motivated you to do something out of character.</a:t>
            </a:r>
          </a:p>
          <a:p>
            <a:pPr marL="685800" lvl="1" indent="-228600">
              <a:buFont typeface="Arial" panose="020B0604020202020204" pitchFamily="34" charset="0"/>
              <a:buChar char="•"/>
            </a:pPr>
            <a:r>
              <a:rPr lang="en-US" sz="1200" i="0" dirty="0">
                <a:solidFill>
                  <a:schemeClr val="bg2">
                    <a:lumMod val="25000"/>
                  </a:schemeClr>
                </a:solidFill>
              </a:rPr>
              <a:t>Emotions happen when they will, not when you will them to.</a:t>
            </a:r>
          </a:p>
          <a:p>
            <a:pPr marL="685800" lvl="1" indent="-228600">
              <a:buFont typeface="Arial" panose="020B0604020202020204" pitchFamily="34" charset="0"/>
              <a:buChar char="•"/>
            </a:pPr>
            <a:r>
              <a:rPr lang="en-US" sz="1200" dirty="0">
                <a:solidFill>
                  <a:schemeClr val="bg2">
                    <a:lumMod val="25000"/>
                  </a:schemeClr>
                </a:solidFill>
              </a:rPr>
              <a:t>Emotions clue us into things that you will never understand if you don’t take the time to ask yourself why.</a:t>
            </a:r>
          </a:p>
          <a:p>
            <a:pPr marL="685800" lvl="1" indent="-228600">
              <a:buFont typeface="Arial" panose="020B0604020202020204" pitchFamily="34" charset="0"/>
              <a:buChar char="•"/>
            </a:pPr>
            <a:r>
              <a:rPr lang="en-US" sz="1200" dirty="0">
                <a:solidFill>
                  <a:schemeClr val="bg2">
                    <a:lumMod val="25000"/>
                  </a:schemeClr>
                </a:solidFill>
              </a:rPr>
              <a:t>Just taking time to pay attention to your emotions and asking yourself why are enough to help you improve.</a:t>
            </a:r>
          </a:p>
          <a:p>
            <a:pPr marL="457200" lvl="1" indent="0">
              <a:buFont typeface="Arial" panose="020B0604020202020204" pitchFamily="34" charset="0"/>
              <a:buNone/>
            </a:pPr>
            <a:endParaRPr lang="en-US" sz="1200" b="1"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Seek feedback</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The only way to gain an inside and outside perspective of yourself is to open yourself up to feedback from others.  </a:t>
            </a:r>
          </a:p>
          <a:p>
            <a:pPr marL="685800" lvl="1" indent="-228600">
              <a:buFont typeface="Arial" panose="020B0604020202020204" pitchFamily="34" charset="0"/>
              <a:buChar char="•"/>
            </a:pPr>
            <a:r>
              <a:rPr lang="en-US" sz="1200" dirty="0">
                <a:solidFill>
                  <a:schemeClr val="bg2">
                    <a:lumMod val="25000"/>
                  </a:schemeClr>
                </a:solidFill>
              </a:rPr>
              <a:t>Everything you see, including yourself, is through your lens.</a:t>
            </a:r>
          </a:p>
          <a:p>
            <a:pPr marL="685800" lvl="1" indent="-228600">
              <a:buFont typeface="Arial" panose="020B0604020202020204" pitchFamily="34" charset="0"/>
              <a:buChar char="•"/>
            </a:pPr>
            <a:r>
              <a:rPr lang="en-US" sz="1200" dirty="0">
                <a:solidFill>
                  <a:schemeClr val="bg2">
                    <a:lumMod val="25000"/>
                  </a:schemeClr>
                </a:solidFill>
              </a:rPr>
              <a:t>However, your lens prevents you from obtaining a truly objective look at yourself.</a:t>
            </a:r>
          </a:p>
          <a:p>
            <a:pPr marL="685800" lvl="1" indent="-228600">
              <a:buFont typeface="Arial" panose="020B0604020202020204" pitchFamily="34" charset="0"/>
              <a:buChar char="•"/>
            </a:pPr>
            <a:r>
              <a:rPr lang="en-US" sz="1200" dirty="0">
                <a:solidFill>
                  <a:schemeClr val="bg2">
                    <a:lumMod val="25000"/>
                  </a:schemeClr>
                </a:solidFill>
              </a:rPr>
              <a:t>There is often a big difference between how you see yourself and how others see you.</a:t>
            </a:r>
          </a:p>
          <a:p>
            <a:pPr marL="685800" lvl="1" indent="-228600">
              <a:buFont typeface="Arial" panose="020B0604020202020204" pitchFamily="34" charset="0"/>
              <a:buChar char="•"/>
            </a:pPr>
            <a:r>
              <a:rPr lang="en-US" sz="1200" dirty="0">
                <a:solidFill>
                  <a:schemeClr val="bg2">
                    <a:lumMod val="25000"/>
                  </a:schemeClr>
                </a:solidFill>
              </a:rPr>
              <a:t>We will be discussing strategies for giving and receiving feedback in the next session, including how to ask for specific examples and situations.</a:t>
            </a:r>
          </a:p>
          <a:p>
            <a:pPr marL="685800" lvl="1" indent="-228600">
              <a:buFont typeface="Arial" panose="020B0604020202020204" pitchFamily="34" charset="0"/>
              <a:buChar char="•"/>
            </a:pPr>
            <a:endParaRPr lang="en-US" sz="1200" dirty="0">
              <a:solidFill>
                <a:schemeClr val="bg2">
                  <a:lumMod val="25000"/>
                </a:schemeClr>
              </a:solidFill>
            </a:endParaRPr>
          </a:p>
          <a:p>
            <a:pPr marL="457200" lvl="1" indent="0">
              <a:buFont typeface="Arial" panose="020B0604020202020204" pitchFamily="34" charset="0"/>
              <a:buNone/>
            </a:pPr>
            <a:endParaRPr lang="en-US" sz="1200" b="1"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Get to know yourself under stress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Each of our bodies and minds responds differently to stress.  Some of us get an upset stomach, while other may get headaches, back pain, or other physiological reactions to stress.  We need to learn to listen to what are bodies are telling us.</a:t>
            </a:r>
          </a:p>
          <a:p>
            <a:pPr marL="685800" lvl="1" indent="-228600">
              <a:buFont typeface="Arial" panose="020B0604020202020204" pitchFamily="34" charset="0"/>
              <a:buChar char="•"/>
            </a:pPr>
            <a:r>
              <a:rPr lang="en-US" sz="1200" dirty="0">
                <a:solidFill>
                  <a:schemeClr val="bg2">
                    <a:lumMod val="25000"/>
                  </a:schemeClr>
                </a:solidFill>
              </a:rPr>
              <a:t>You will significantly benefit from learning to recognize your first signs of stress.</a:t>
            </a:r>
          </a:p>
          <a:p>
            <a:pPr marL="685800" lvl="1" indent="-228600">
              <a:buFont typeface="Arial" panose="020B0604020202020204" pitchFamily="34" charset="0"/>
              <a:buChar char="•"/>
            </a:pPr>
            <a:r>
              <a:rPr lang="en-US" sz="1200" dirty="0">
                <a:solidFill>
                  <a:schemeClr val="bg2">
                    <a:lumMod val="25000"/>
                  </a:schemeClr>
                </a:solidFill>
              </a:rPr>
              <a:t>Your mind and body will let you know when it’s time to slow down and take break.  The challenge is listening!</a:t>
            </a:r>
          </a:p>
          <a:p>
            <a:pPr marL="685800" lvl="1" indent="-228600">
              <a:buFont typeface="Arial" panose="020B0604020202020204" pitchFamily="34" charset="0"/>
              <a:buChar char="•"/>
            </a:pPr>
            <a:r>
              <a:rPr lang="en-US" sz="1200" dirty="0">
                <a:solidFill>
                  <a:schemeClr val="bg2">
                    <a:lumMod val="25000"/>
                  </a:schemeClr>
                </a:solidFill>
              </a:rPr>
              <a:t>Take the time to recognize your body’s signals and recharge your emotional battery before permanent damage is done to your system.</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9CEE90-D820-A148-8AFD-571619F2D1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455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820E020-70C2-4481-9936-6791026B0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D29D22D-1473-4AA6-94A0-5665DE554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3 min used / 37 min remaining</a:t>
            </a:r>
          </a:p>
          <a:p>
            <a:endParaRPr lang="en-US" altLang="en-US" b="1" dirty="0"/>
          </a:p>
          <a:p>
            <a:r>
              <a:rPr lang="en-US" altLang="en-US" b="1" i="1" dirty="0"/>
              <a:t>Facilitator Note: </a:t>
            </a:r>
          </a:p>
          <a:p>
            <a:endParaRPr lang="en-US" altLang="en-US" b="1" i="1" dirty="0"/>
          </a:p>
          <a:p>
            <a:r>
              <a:rPr lang="en-US" altLang="en-US" b="0" i="0" dirty="0"/>
              <a:t>For smaller group, ask each group to report out their responses for Q1 and Q2.  </a:t>
            </a:r>
          </a:p>
          <a:p>
            <a:r>
              <a:rPr lang="en-US" altLang="en-US" b="0" i="0" dirty="0"/>
              <a:t>For larger groups, where two (2) groups are assigned to each EI element,    </a:t>
            </a:r>
            <a:endParaRPr lang="en-US" altLang="en-US" b="1" i="1" dirty="0"/>
          </a:p>
          <a:p>
            <a:endParaRPr lang="en-US" altLang="en-US" b="1" dirty="0"/>
          </a:p>
          <a:p>
            <a:pPr lvl="1"/>
            <a:r>
              <a:rPr lang="en-US" altLang="en-US" b="1" dirty="0"/>
              <a:t>ASK:  </a:t>
            </a:r>
            <a:r>
              <a:rPr lang="en-US" altLang="en-US" b="0" dirty="0"/>
              <a:t>Would the spokesperson from </a:t>
            </a:r>
            <a:r>
              <a:rPr lang="en-US" altLang="en-US" b="1" dirty="0"/>
              <a:t>Group 3 </a:t>
            </a:r>
            <a:r>
              <a:rPr lang="en-US" altLang="en-US" b="0" dirty="0"/>
              <a:t>please share your group’s responses to </a:t>
            </a:r>
            <a:r>
              <a:rPr lang="en-US" altLang="en-US" b="1" dirty="0"/>
              <a:t>Question 1</a:t>
            </a:r>
            <a:r>
              <a:rPr lang="en-US" altLang="en-US" b="0" dirty="0"/>
              <a:t>?  </a:t>
            </a:r>
          </a:p>
          <a:p>
            <a:pPr lvl="1"/>
            <a:r>
              <a:rPr lang="en-US" altLang="en-US" b="1" dirty="0"/>
              <a:t>ASK:  </a:t>
            </a:r>
            <a:r>
              <a:rPr lang="en-US" altLang="en-US" b="0" dirty="0"/>
              <a:t>Would the spokesperson from </a:t>
            </a:r>
            <a:r>
              <a:rPr lang="en-US" altLang="en-US" b="1" dirty="0"/>
              <a:t>Group 4</a:t>
            </a:r>
            <a:r>
              <a:rPr lang="en-US" altLang="en-US" b="0" dirty="0"/>
              <a:t> please share your group’s responses to </a:t>
            </a:r>
            <a:r>
              <a:rPr lang="en-US" altLang="en-US" b="1" dirty="0"/>
              <a:t>Question 2</a:t>
            </a:r>
            <a:r>
              <a:rPr lang="en-US" altLang="en-US" b="0" dirty="0"/>
              <a:t>? </a:t>
            </a:r>
            <a:endParaRPr lang="en-US" altLang="en-US" b="1" dirty="0"/>
          </a:p>
          <a:p>
            <a:endParaRPr lang="en-US" altLang="en-US" b="1" dirty="0"/>
          </a:p>
          <a:p>
            <a:r>
              <a:rPr lang="en-US" altLang="en-US" b="1" dirty="0"/>
              <a:t>&lt;CLICK&gt;</a:t>
            </a:r>
            <a:endParaRPr lang="en-US" altLang="en-US" dirty="0"/>
          </a:p>
          <a:p>
            <a:endParaRPr lang="en-US" altLang="en-US" b="1" dirty="0"/>
          </a:p>
        </p:txBody>
      </p:sp>
      <p:sp>
        <p:nvSpPr>
          <p:cNvPr id="74756" name="Slide Number Placeholder 3">
            <a:extLst>
              <a:ext uri="{FF2B5EF4-FFF2-40B4-BE49-F238E27FC236}">
                <a16:creationId xmlns:a16="http://schemas.microsoft.com/office/drawing/2014/main" id="{4169F85B-C312-4397-BD87-428252A3C7A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9208F-EDC5-404C-ADE2-3AA7C6125379}" type="slidenum">
              <a:rPr lang="en-US" altLang="en-US">
                <a:latin typeface="Arial" panose="020B0604020202020204" pitchFamily="34" charset="0"/>
              </a:rPr>
              <a:pPr>
                <a:spcBef>
                  <a:spcPct val="0"/>
                </a:spcBef>
              </a:pPr>
              <a:t>39</a:t>
            </a:fld>
            <a:endParaRPr lang="en-US" altLang="en-US">
              <a:latin typeface="Arial" panose="020B0604020202020204" pitchFamily="34" charset="0"/>
            </a:endParaRPr>
          </a:p>
        </p:txBody>
      </p:sp>
    </p:spTree>
    <p:extLst>
      <p:ext uri="{BB962C8B-B14F-4D97-AF65-F5344CB8AC3E}">
        <p14:creationId xmlns:p14="http://schemas.microsoft.com/office/powerpoint/2010/main" val="302869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a:t>
            </a:r>
            <a:r>
              <a:rPr lang="en-US" dirty="0"/>
              <a:t> min used / 117 min remaining</a:t>
            </a:r>
          </a:p>
          <a:p>
            <a:endParaRPr lang="en-US" b="1" dirty="0"/>
          </a:p>
          <a:p>
            <a:r>
              <a:rPr lang="en-US" b="1" dirty="0"/>
              <a:t>SAY: </a:t>
            </a:r>
            <a:r>
              <a:rPr lang="en-US" b="0" dirty="0"/>
              <a:t>Here are the Learning Agreements that you have all become familiar with. </a:t>
            </a:r>
            <a:r>
              <a:rPr lang="en-US" dirty="0"/>
              <a:t>By acknowledging to these agreements, we are providing a safe environment that encourages and supports the learning and growth of everyone.  As always, we are staying embedded in the </a:t>
            </a:r>
            <a:r>
              <a:rPr lang="en-US" b="1" dirty="0"/>
              <a:t>Respect for People commitments </a:t>
            </a:r>
            <a:r>
              <a:rPr lang="en-US" dirty="0"/>
              <a:t>as the foundation of the way we work.  Please review these agreements.  Are there any other agreements you believe should be added to this list? </a:t>
            </a:r>
          </a:p>
          <a:p>
            <a:endParaRPr lang="en-US" i="1" dirty="0"/>
          </a:p>
          <a:p>
            <a:r>
              <a:rPr lang="en-US" b="1" i="0" dirty="0"/>
              <a:t>CLICK</a:t>
            </a:r>
          </a:p>
          <a:p>
            <a:endParaRPr lang="en-US" i="1" dirty="0"/>
          </a:p>
          <a:p>
            <a:r>
              <a:rPr lang="en-US" dirty="0"/>
              <a:t>In essence, this is Respect for People</a:t>
            </a:r>
          </a:p>
          <a:p>
            <a:pPr defTabSz="931774">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9CEE90-D820-A148-8AFD-571619F2D1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302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8993502-BEA1-43D2-BFA6-4B748F5830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2A4A3A1-CF9F-4663-AC2B-3BCA2A8580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1 min used / 36 min remaining</a:t>
            </a:r>
          </a:p>
          <a:p>
            <a:endParaRPr lang="en-US" altLang="en-US" b="1" dirty="0"/>
          </a:p>
          <a:p>
            <a:r>
              <a:rPr lang="en-US" altLang="en-US" b="1" dirty="0"/>
              <a:t>SAY:  </a:t>
            </a:r>
            <a:r>
              <a:rPr lang="en-US" altLang="en-US" dirty="0"/>
              <a:t>This element helps us to make wise choices despite the pull of powerful emotions.  Acknowledging this skill can prevent you from making critical decisions during time of high drama.  It is best to wait for the inner storm to calm, choose your attitude, and then make a considered choice that will lead to your desired outcome and experiences.</a:t>
            </a:r>
          </a:p>
          <a:p>
            <a:endParaRPr lang="en-US" altLang="en-US" dirty="0"/>
          </a:p>
          <a:p>
            <a:endParaRPr lang="en-US" altLang="en-US" dirty="0"/>
          </a:p>
        </p:txBody>
      </p:sp>
      <p:sp>
        <p:nvSpPr>
          <p:cNvPr id="75780" name="Slide Number Placeholder 3">
            <a:extLst>
              <a:ext uri="{FF2B5EF4-FFF2-40B4-BE49-F238E27FC236}">
                <a16:creationId xmlns:a16="http://schemas.microsoft.com/office/drawing/2014/main" id="{71B2F4AD-26F6-42BB-B627-5651DD92D25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9A71A7-D56E-4F34-9090-BB5D87793453}" type="slidenum">
              <a:rPr lang="en-US" altLang="en-US">
                <a:latin typeface="Arial" panose="020B0604020202020204" pitchFamily="34" charset="0"/>
              </a:rPr>
              <a:pPr>
                <a:spcBef>
                  <a:spcPct val="0"/>
                </a:spcBef>
              </a:pPr>
              <a:t>40</a:t>
            </a:fld>
            <a:endParaRPr lang="en-US" altLang="en-US">
              <a:latin typeface="Arial" panose="020B0604020202020204" pitchFamily="34" charset="0"/>
            </a:endParaRPr>
          </a:p>
        </p:txBody>
      </p:sp>
    </p:spTree>
    <p:extLst>
      <p:ext uri="{BB962C8B-B14F-4D97-AF65-F5344CB8AC3E}">
        <p14:creationId xmlns:p14="http://schemas.microsoft.com/office/powerpoint/2010/main" val="1001709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3 min used / 33 min remaining</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1" dirty="0">
              <a:solidFill>
                <a:schemeClr val="bg2">
                  <a:lumMod val="25000"/>
                </a:schemeClr>
              </a:solidFill>
            </a:endParaRPr>
          </a:p>
          <a:p>
            <a:pPr marL="0" indent="0">
              <a:buFont typeface="+mj-lt"/>
              <a:buNone/>
            </a:pPr>
            <a:r>
              <a:rPr lang="en-US" sz="1200" b="1" dirty="0">
                <a:solidFill>
                  <a:schemeClr val="bg2">
                    <a:lumMod val="25000"/>
                  </a:schemeClr>
                </a:solidFill>
              </a:rPr>
              <a:t>ASK: </a:t>
            </a:r>
            <a:r>
              <a:rPr lang="en-US" sz="1200" b="0" dirty="0">
                <a:solidFill>
                  <a:schemeClr val="bg2">
                    <a:lumMod val="25000"/>
                  </a:schemeClr>
                </a:solidFill>
              </a:rPr>
              <a:t>As we finish our discussion on this element, what are some strategies to use to develop </a:t>
            </a:r>
            <a:r>
              <a:rPr lang="en-US" sz="1200" b="1" dirty="0">
                <a:solidFill>
                  <a:schemeClr val="bg2">
                    <a:lumMod val="25000"/>
                  </a:schemeClr>
                </a:solidFill>
              </a:rPr>
              <a:t>Self-Management</a:t>
            </a:r>
            <a:r>
              <a:rPr lang="en-US" sz="1200" b="0" dirty="0">
                <a:solidFill>
                  <a:schemeClr val="bg2">
                    <a:lumMod val="25000"/>
                  </a:schemeClr>
                </a:solidFill>
              </a:rPr>
              <a:t>? Please post your ideas in Chat.  </a:t>
            </a: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solidFill>
                  <a:schemeClr val="bg2">
                    <a:lumMod val="25000"/>
                  </a:schemeClr>
                </a:solidFill>
              </a:rPr>
              <a:t>SAY:  </a:t>
            </a:r>
            <a:r>
              <a:rPr lang="en-US" sz="1200" b="0" dirty="0">
                <a:solidFill>
                  <a:schemeClr val="bg2">
                    <a:lumMod val="25000"/>
                  </a:schemeClr>
                </a:solidFill>
              </a:rPr>
              <a:t>Here are some strategies that can be used to develop the </a:t>
            </a:r>
            <a:r>
              <a:rPr lang="en-US" sz="1200" b="1" dirty="0">
                <a:solidFill>
                  <a:schemeClr val="bg2">
                    <a:lumMod val="25000"/>
                  </a:schemeClr>
                </a:solidFill>
              </a:rPr>
              <a:t>Self-Management </a:t>
            </a:r>
            <a:r>
              <a:rPr lang="en-US" sz="1200" b="0" dirty="0">
                <a:solidFill>
                  <a:schemeClr val="bg2">
                    <a:lumMod val="25000"/>
                  </a:schemeClr>
                </a:solidFill>
              </a:rPr>
              <a:t>skill:</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0"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i="1" dirty="0">
                <a:solidFill>
                  <a:schemeClr val="bg2">
                    <a:lumMod val="25000"/>
                  </a:schemeClr>
                </a:solidFill>
              </a:rPr>
              <a:t>Facilitator Note: </a:t>
            </a:r>
            <a:r>
              <a:rPr lang="en-US" sz="1200" b="0" i="0" dirty="0">
                <a:solidFill>
                  <a:schemeClr val="bg2">
                    <a:lumMod val="25000"/>
                  </a:schemeClr>
                </a:solidFill>
              </a:rPr>
              <a:t>If there is not enough time to cover all of the points under each strategy, focus on sharing the </a:t>
            </a:r>
            <a:r>
              <a:rPr lang="en-US" sz="1200" b="0" dirty="0">
                <a:solidFill>
                  <a:schemeClr val="bg2">
                    <a:lumMod val="25000"/>
                  </a:schemeClr>
                </a:solidFill>
              </a:rPr>
              <a:t>content in </a:t>
            </a:r>
            <a:r>
              <a:rPr lang="en-US" sz="1200" b="0" i="1" dirty="0">
                <a:solidFill>
                  <a:schemeClr val="bg2">
                    <a:lumMod val="25000"/>
                  </a:schemeClr>
                </a:solidFill>
              </a:rPr>
              <a:t>italics.</a:t>
            </a:r>
          </a:p>
          <a:p>
            <a:pPr marL="0" indent="0">
              <a:buFont typeface="+mj-lt"/>
              <a:buNone/>
            </a:pPr>
            <a:endParaRPr lang="en-US" sz="1200" b="1"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Breathe right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bg2">
                    <a:lumMod val="25000"/>
                  </a:schemeClr>
                </a:solidFill>
              </a:rPr>
              <a:t>So…</a:t>
            </a:r>
            <a:r>
              <a:rPr lang="en-US" sz="1200" i="1" dirty="0">
                <a:solidFill>
                  <a:schemeClr val="bg2">
                    <a:lumMod val="25000"/>
                  </a:schemeClr>
                </a:solidFill>
              </a:rPr>
              <a:t>the next time you are in stressful or emotional situation, focus in taking deep breaths, inhaling through your nose until you feel your stomach swell outward, and then exhale gently through your mouth.  Let’s try this…inhale...exhale…inhale…exhale….  How do you feel?</a:t>
            </a:r>
          </a:p>
          <a:p>
            <a:pPr marL="685800" lvl="1" indent="-228600">
              <a:buFont typeface="Arial" panose="020B0604020202020204" pitchFamily="34" charset="0"/>
              <a:buChar char="•"/>
            </a:pPr>
            <a:r>
              <a:rPr lang="en-US" sz="1200" dirty="0">
                <a:solidFill>
                  <a:schemeClr val="bg2">
                    <a:lumMod val="25000"/>
                  </a:schemeClr>
                </a:solidFill>
              </a:rPr>
              <a:t>Your brain demands a full 20 percent of your body’s oxygen supply, which controls basic functions such as breathing, sight and complex functions such as thinking and managing your mood.</a:t>
            </a:r>
          </a:p>
          <a:p>
            <a:pPr marL="685800" lvl="1" indent="-228600">
              <a:buFont typeface="Arial" panose="020B0604020202020204" pitchFamily="34" charset="0"/>
              <a:buChar char="•"/>
            </a:pPr>
            <a:r>
              <a:rPr lang="en-US" sz="1200" dirty="0">
                <a:solidFill>
                  <a:schemeClr val="bg2">
                    <a:lumMod val="25000"/>
                  </a:schemeClr>
                </a:solidFill>
              </a:rPr>
              <a:t>Your brain dedicates oxygen to the basic functions first and then to the complex functions.</a:t>
            </a:r>
          </a:p>
          <a:p>
            <a:pPr marL="685800" lvl="1" indent="-228600">
              <a:buFont typeface="Arial" panose="020B0604020202020204" pitchFamily="34" charset="0"/>
              <a:buChar char="•"/>
            </a:pPr>
            <a:r>
              <a:rPr lang="en-US" sz="1200" i="0" dirty="0">
                <a:solidFill>
                  <a:schemeClr val="bg2">
                    <a:lumMod val="25000"/>
                  </a:schemeClr>
                </a:solidFill>
              </a:rPr>
              <a:t>Taking shallow breaths deprives our brains of the oxygen it needs, which can lead to forgetfulness, mood swings, depressed/anxious thoughts, and a lack of energy.</a:t>
            </a:r>
          </a:p>
          <a:p>
            <a:pPr marL="685800" lvl="1" indent="-228600">
              <a:buFont typeface="Arial" panose="020B0604020202020204" pitchFamily="34" charset="0"/>
              <a:buChar char="•"/>
            </a:pPr>
            <a:r>
              <a:rPr lang="en-US" sz="1200" dirty="0">
                <a:solidFill>
                  <a:schemeClr val="bg2">
                    <a:lumMod val="25000"/>
                  </a:schemeClr>
                </a:solidFill>
              </a:rPr>
              <a:t>Breathing right is a great tool for shifting your focus away from intruding, uncomfortable emotional thoughts, calming you down and making you feel better by powering up rational thoughts.</a:t>
            </a:r>
          </a:p>
          <a:p>
            <a:pPr marL="457200" lvl="1" indent="0">
              <a:buFont typeface="Arial" panose="020B0604020202020204" pitchFamily="34" charset="0"/>
              <a:buNone/>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Make your goals public</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dirty="0">
                <a:solidFill>
                  <a:schemeClr val="bg2">
                    <a:lumMod val="25000"/>
                  </a:schemeClr>
                </a:solidFill>
              </a:rPr>
              <a:t>By bringing awareness of others to your goals, their awareness of your progress creates an incredible sense of </a:t>
            </a:r>
            <a:r>
              <a:rPr lang="en-US" sz="1200" b="1" i="1" dirty="0">
                <a:solidFill>
                  <a:schemeClr val="bg2">
                    <a:lumMod val="25000"/>
                  </a:schemeClr>
                </a:solidFill>
              </a:rPr>
              <a:t>Being Accountable.</a:t>
            </a:r>
          </a:p>
          <a:p>
            <a:pPr marL="685800" lvl="1" indent="-228600">
              <a:buFont typeface="Arial" panose="020B0604020202020204" pitchFamily="34" charset="0"/>
              <a:buChar char="•"/>
            </a:pPr>
            <a:r>
              <a:rPr lang="en-US" sz="1200" dirty="0">
                <a:solidFill>
                  <a:schemeClr val="bg2">
                    <a:lumMod val="25000"/>
                  </a:schemeClr>
                </a:solidFill>
              </a:rPr>
              <a:t>There is no more powerful motivator to reach your goals than making them public.</a:t>
            </a:r>
          </a:p>
          <a:p>
            <a:pPr marL="685800" lvl="1" indent="-228600">
              <a:buFont typeface="Arial" panose="020B0604020202020204" pitchFamily="34" charset="0"/>
              <a:buChar char="•"/>
            </a:pPr>
            <a:r>
              <a:rPr lang="en-US" sz="1200" dirty="0">
                <a:solidFill>
                  <a:schemeClr val="bg2">
                    <a:lumMod val="25000"/>
                  </a:schemeClr>
                </a:solidFill>
              </a:rPr>
              <a:t>Much of the Self-Management theme comes down to motivation.  </a:t>
            </a:r>
          </a:p>
          <a:p>
            <a:pPr marL="685800" lvl="1" indent="-228600">
              <a:buFont typeface="Arial" panose="020B0604020202020204" pitchFamily="34" charset="0"/>
              <a:buChar char="•"/>
            </a:pPr>
            <a:r>
              <a:rPr lang="en-US" sz="1200" dirty="0">
                <a:solidFill>
                  <a:schemeClr val="bg2">
                    <a:lumMod val="25000"/>
                  </a:schemeClr>
                </a:solidFill>
              </a:rPr>
              <a:t>By sharing your goals with others, you ask them to help to monitor your progress and hold you accountable.  </a:t>
            </a:r>
          </a:p>
          <a:p>
            <a:pPr marL="685800" lvl="1" indent="-228600">
              <a:buFont typeface="Arial" panose="020B0604020202020204" pitchFamily="34" charset="0"/>
              <a:buChar char="•"/>
            </a:pPr>
            <a:r>
              <a:rPr lang="en-US" sz="1200" dirty="0">
                <a:solidFill>
                  <a:schemeClr val="bg2">
                    <a:lumMod val="25000"/>
                  </a:schemeClr>
                </a:solidFill>
              </a:rPr>
              <a:t>They can also be part of your reward/punishment for achieving or missing your goal.  </a:t>
            </a:r>
          </a:p>
          <a:p>
            <a:pPr marL="685800" lvl="1" indent="-228600">
              <a:buFont typeface="Arial" panose="020B0604020202020204" pitchFamily="34" charset="0"/>
              <a:buChar char="•"/>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Talk to a skilled self-manager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2">
                    <a:lumMod val="25000"/>
                  </a:schemeClr>
                </a:solidFill>
              </a:rPr>
              <a:t>One of the most powerful ways to learn self-management, or any of these EI themes, is to seek out skilled self-managers to learn their tricks.</a:t>
            </a:r>
          </a:p>
          <a:p>
            <a:pPr marL="685800" lvl="1" indent="-228600">
              <a:buFont typeface="Arial" panose="020B0604020202020204" pitchFamily="34" charset="0"/>
              <a:buChar char="•"/>
            </a:pPr>
            <a:r>
              <a:rPr lang="en-US" sz="1200" dirty="0">
                <a:solidFill>
                  <a:schemeClr val="bg2">
                    <a:lumMod val="25000"/>
                  </a:schemeClr>
                </a:solidFill>
              </a:rPr>
              <a:t>In this program we will talk about building a peer learning network.  </a:t>
            </a:r>
          </a:p>
          <a:p>
            <a:pPr marL="685800" lvl="1" indent="-228600">
              <a:buFont typeface="Arial" panose="020B0604020202020204" pitchFamily="34" charset="0"/>
              <a:buChar char="•"/>
            </a:pPr>
            <a:r>
              <a:rPr lang="en-US" sz="1200" dirty="0">
                <a:solidFill>
                  <a:schemeClr val="bg2">
                    <a:lumMod val="25000"/>
                  </a:schemeClr>
                </a:solidFill>
              </a:rPr>
              <a:t>One way to build that network is by connecting with a skilled manager.  </a:t>
            </a:r>
          </a:p>
          <a:p>
            <a:pPr marL="685800" lvl="1" indent="-228600">
              <a:buFont typeface="Arial" panose="020B0604020202020204" pitchFamily="34" charset="0"/>
              <a:buChar char="•"/>
            </a:pPr>
            <a:r>
              <a:rPr lang="en-US" sz="1200" dirty="0">
                <a:solidFill>
                  <a:schemeClr val="bg2">
                    <a:lumMod val="25000"/>
                  </a:schemeClr>
                </a:solidFill>
              </a:rPr>
              <a:t>Once you have identified a self-management whiz, connect with them as let them know you are interested in developing this skill.</a:t>
            </a:r>
          </a:p>
          <a:p>
            <a:pPr marL="685800" lvl="1" indent="-228600">
              <a:buFont typeface="Arial" panose="020B0604020202020204" pitchFamily="34" charset="0"/>
              <a:buChar char="•"/>
            </a:pPr>
            <a:r>
              <a:rPr lang="en-US" sz="1200" dirty="0">
                <a:solidFill>
                  <a:schemeClr val="bg2">
                    <a:lumMod val="25000"/>
                  </a:schemeClr>
                </a:solidFill>
              </a:rPr>
              <a:t>Ask them what tactics they use to self-manage themselves so well.</a:t>
            </a:r>
          </a:p>
          <a:p>
            <a:pPr marL="685800" lvl="1" indent="-228600">
              <a:buFont typeface="Arial" panose="020B0604020202020204" pitchFamily="34" charset="0"/>
              <a:buChar char="•"/>
            </a:pPr>
            <a:r>
              <a:rPr lang="en-US" sz="1200" dirty="0">
                <a:solidFill>
                  <a:schemeClr val="bg2">
                    <a:lumMod val="25000"/>
                  </a:schemeClr>
                </a:solidFill>
              </a:rPr>
              <a:t>Share with them which emotions/situation give you the most trouble so they can target their advice in those areas</a:t>
            </a:r>
          </a:p>
          <a:p>
            <a:pPr marL="457200" lvl="1" indent="0">
              <a:buFont typeface="Arial" panose="020B0604020202020204" pitchFamily="34" charset="0"/>
              <a:buNone/>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Learn a valuable lesson from everyone you encounter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chemeClr val="bg2">
                    <a:lumMod val="25000"/>
                  </a:schemeClr>
                </a:solidFill>
              </a:rPr>
              <a:t>These are valuable moments to learn from other people and the best way to remain flexible, open-minded, and less stressed.</a:t>
            </a:r>
          </a:p>
          <a:p>
            <a:pPr marL="685800" lvl="1" indent="-228600">
              <a:buFont typeface="Arial" panose="020B0604020202020204" pitchFamily="34" charset="0"/>
              <a:buChar char="•"/>
            </a:pPr>
            <a:r>
              <a:rPr lang="en-US" sz="1200" dirty="0">
                <a:solidFill>
                  <a:schemeClr val="bg2">
                    <a:lumMod val="25000"/>
                  </a:schemeClr>
                </a:solidFill>
              </a:rPr>
              <a:t>Think about a time when a conversation you had with someone put you on the defensive.</a:t>
            </a:r>
          </a:p>
          <a:p>
            <a:pPr marL="685800" lvl="1" indent="-228600">
              <a:buFont typeface="Arial" panose="020B0604020202020204" pitchFamily="34" charset="0"/>
              <a:buChar char="•"/>
            </a:pPr>
            <a:r>
              <a:rPr lang="en-US" sz="1200" dirty="0">
                <a:solidFill>
                  <a:schemeClr val="bg2">
                    <a:lumMod val="25000"/>
                  </a:schemeClr>
                </a:solidFill>
              </a:rPr>
              <a:t>This could have been a critique about you, a disagreement with a coworker, or someone questioned your motives.</a:t>
            </a:r>
          </a:p>
          <a:p>
            <a:pPr marL="685800" lvl="1" indent="-228600">
              <a:buFont typeface="Arial" panose="020B0604020202020204" pitchFamily="34" charset="0"/>
              <a:buChar char="•"/>
            </a:pPr>
            <a:r>
              <a:rPr lang="en-US" sz="1200" dirty="0">
                <a:solidFill>
                  <a:schemeClr val="bg2">
                    <a:lumMod val="25000"/>
                  </a:schemeClr>
                </a:solidFill>
              </a:rPr>
              <a:t>What was your takeaway lesson from that encounter?  It is more difficult to get angry, defensive, and stressed when you are trying to learning something from the experience.</a:t>
            </a:r>
          </a:p>
          <a:p>
            <a:pPr marL="685800" lvl="1" indent="-228600">
              <a:buFont typeface="Arial" panose="020B0604020202020204" pitchFamily="34" charset="0"/>
              <a:buChar char="•"/>
            </a:pPr>
            <a:r>
              <a:rPr lang="en-US" sz="1200" dirty="0">
                <a:solidFill>
                  <a:schemeClr val="bg2">
                    <a:lumMod val="25000"/>
                  </a:schemeClr>
                </a:solidFill>
              </a:rPr>
              <a:t>Whether you learn from the other person’s feedback, or just how they are behaving, keeping this perspective is the key to keeping yourself in control</a:t>
            </a:r>
          </a:p>
          <a:p>
            <a:pPr marL="457200" lvl="1" indent="0">
              <a:buFont typeface="Arial" panose="020B0604020202020204" pitchFamily="34" charset="0"/>
              <a:buNone/>
            </a:pPr>
            <a:endParaRPr lang="en-US" sz="1200" dirty="0">
              <a:solidFill>
                <a:schemeClr val="bg2">
                  <a:lumMod val="25000"/>
                </a:schemeClr>
              </a:solidFill>
            </a:endParaRPr>
          </a:p>
          <a:p>
            <a:pPr marL="457200" lvl="1" indent="0">
              <a:buFont typeface="Arial" panose="020B0604020202020204" pitchFamily="34" charset="0"/>
              <a:buNone/>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Be open to change</a:t>
            </a:r>
          </a:p>
          <a:p>
            <a:pPr marL="685800" lvl="1" indent="-228600">
              <a:buFont typeface="Arial" panose="020B0604020202020204" pitchFamily="34" charset="0"/>
              <a:buChar char="•"/>
            </a:pPr>
            <a:r>
              <a:rPr lang="en-US" sz="1200" i="1" dirty="0">
                <a:solidFill>
                  <a:schemeClr val="bg2">
                    <a:lumMod val="25000"/>
                  </a:schemeClr>
                </a:solidFill>
              </a:rPr>
              <a:t>The first step is to understand and accept that even the most stable and trusted facets of your life are not completely under your control</a:t>
            </a:r>
          </a:p>
          <a:p>
            <a:pPr marL="685800" lvl="1" indent="-228600">
              <a:buFont typeface="Arial" panose="020B0604020202020204" pitchFamily="34" charset="0"/>
              <a:buChar char="•"/>
            </a:pPr>
            <a:r>
              <a:rPr lang="en-US" sz="1200" dirty="0">
                <a:solidFill>
                  <a:schemeClr val="bg2">
                    <a:lumMod val="25000"/>
                  </a:schemeClr>
                </a:solidFill>
              </a:rPr>
              <a:t>The key to navigating change successfully is your perspective before change events surface.</a:t>
            </a:r>
          </a:p>
          <a:p>
            <a:pPr marL="685800" lvl="1" indent="-228600">
              <a:buFont typeface="Arial" panose="020B0604020202020204" pitchFamily="34" charset="0"/>
              <a:buChar char="•"/>
            </a:pPr>
            <a:r>
              <a:rPr lang="en-US" sz="1200" dirty="0">
                <a:solidFill>
                  <a:schemeClr val="bg2">
                    <a:lumMod val="25000"/>
                  </a:schemeClr>
                </a:solidFill>
              </a:rPr>
              <a:t>Specifically, this is about thinking through the consequences of potential changes so that you are not caught of guard.</a:t>
            </a:r>
          </a:p>
          <a:p>
            <a:pPr marL="685800" lvl="1" indent="-228600">
              <a:buFont typeface="Arial" panose="020B0604020202020204" pitchFamily="34" charset="0"/>
              <a:buChar char="•"/>
            </a:pPr>
            <a:r>
              <a:rPr lang="en-US" sz="1200" dirty="0">
                <a:solidFill>
                  <a:schemeClr val="bg2">
                    <a:lumMod val="25000"/>
                  </a:schemeClr>
                </a:solidFill>
              </a:rPr>
              <a:t>When you allow yourself to anticipate change, and understand your options, you prevent yourself from getting stuck in the emotions when change occurs.</a:t>
            </a:r>
          </a:p>
          <a:p>
            <a:pPr marL="685800" lvl="1" indent="-228600">
              <a:buFont typeface="Arial" panose="020B0604020202020204" pitchFamily="34" charset="0"/>
              <a:buChar char="•"/>
            </a:pPr>
            <a:r>
              <a:rPr lang="en-US" sz="1200" dirty="0">
                <a:solidFill>
                  <a:schemeClr val="bg2">
                    <a:lumMod val="25000"/>
                  </a:schemeClr>
                </a:solidFill>
              </a:rPr>
              <a:t>One technique is to set aside time each week or every other week to create a list of important changes that you think could possibly happen.  Write out all of the possible actions you will take should the change occur.  Then jot down ideas for things you can do now to prepare for that change.</a:t>
            </a:r>
            <a:endParaRPr lang="en-US" dirty="0"/>
          </a:p>
        </p:txBody>
      </p:sp>
      <p:sp>
        <p:nvSpPr>
          <p:cNvPr id="4" name="Slide Number Placeholder 3"/>
          <p:cNvSpPr>
            <a:spLocks noGrp="1"/>
          </p:cNvSpPr>
          <p:nvPr>
            <p:ph type="sldNum" sz="quarter" idx="10"/>
          </p:nvPr>
        </p:nvSpPr>
        <p:spPr/>
        <p:txBody>
          <a:bodyPr/>
          <a:lstStyle/>
          <a:p>
            <a:fld id="{FA9CEE90-D820-A148-8AFD-571619F2D160}" type="slidenum">
              <a:rPr lang="en-US" smtClean="0"/>
              <a:pPr/>
              <a:t>41</a:t>
            </a:fld>
            <a:endParaRPr lang="en-US" dirty="0"/>
          </a:p>
        </p:txBody>
      </p:sp>
    </p:spTree>
    <p:extLst>
      <p:ext uri="{BB962C8B-B14F-4D97-AF65-F5344CB8AC3E}">
        <p14:creationId xmlns:p14="http://schemas.microsoft.com/office/powerpoint/2010/main" val="2894429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820E020-70C2-4481-9936-6791026B0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D29D22D-1473-4AA6-94A0-5665DE554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3 min used / 30 min remaining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p>
          <a:p>
            <a:r>
              <a:rPr lang="en-US" altLang="en-US" b="1" dirty="0"/>
              <a:t>SAY: </a:t>
            </a:r>
            <a:r>
              <a:rPr lang="en-US" altLang="en-US" b="0" dirty="0"/>
              <a:t>We are now moving from the </a:t>
            </a:r>
            <a:r>
              <a:rPr lang="en-US" altLang="en-US" b="1" dirty="0"/>
              <a:t>Personal</a:t>
            </a:r>
            <a:r>
              <a:rPr lang="en-US" altLang="en-US" b="0" dirty="0"/>
              <a:t> competency to the </a:t>
            </a:r>
            <a:r>
              <a:rPr lang="en-US" altLang="en-US" b="1" dirty="0"/>
              <a:t>Social</a:t>
            </a:r>
            <a:r>
              <a:rPr lang="en-US" altLang="en-US" b="0" dirty="0"/>
              <a:t> competency.  </a:t>
            </a:r>
            <a:r>
              <a:rPr lang="en-US" b="1" i="1" dirty="0">
                <a:solidFill>
                  <a:srgbClr val="333333"/>
                </a:solidFill>
                <a:effectLst/>
                <a:latin typeface="Georgia" panose="02040502050405020303" pitchFamily="18" charset="0"/>
              </a:rPr>
              <a:t>Social competence</a:t>
            </a:r>
            <a:r>
              <a:rPr lang="en-US" b="1" i="0" dirty="0">
                <a:solidFill>
                  <a:srgbClr val="333333"/>
                </a:solidFill>
                <a:effectLst/>
                <a:latin typeface="Georgia" panose="02040502050405020303" pitchFamily="18" charset="0"/>
              </a:rPr>
              <a:t> </a:t>
            </a:r>
            <a:r>
              <a:rPr lang="en-US" b="0" i="0" dirty="0">
                <a:solidFill>
                  <a:srgbClr val="333333"/>
                </a:solidFill>
                <a:effectLst/>
                <a:latin typeface="Georgia" panose="02040502050405020303" pitchFamily="18" charset="0"/>
              </a:rPr>
              <a:t>is your ability to understand other people’s moods, behavior, and motives in order to improve the quality of your relationships.  The first element we are going to look at connected to social competence </a:t>
            </a:r>
            <a:r>
              <a:rPr lang="en-US" b="1" i="0" dirty="0">
                <a:solidFill>
                  <a:srgbClr val="333333"/>
                </a:solidFill>
                <a:effectLst/>
                <a:latin typeface="Georgia" panose="02040502050405020303" pitchFamily="18" charset="0"/>
              </a:rPr>
              <a:t>social awareness.</a:t>
            </a:r>
            <a:endParaRPr lang="en-US" altLang="en-US" b="0" dirty="0"/>
          </a:p>
          <a:p>
            <a:endParaRPr lang="en-US" altLang="en-US" b="1" i="1" dirty="0"/>
          </a:p>
          <a:p>
            <a:r>
              <a:rPr lang="en-US" altLang="en-US" b="1" i="1" dirty="0"/>
              <a:t>Facilitator Note: </a:t>
            </a:r>
          </a:p>
          <a:p>
            <a:endParaRPr lang="en-US" altLang="en-US" b="1" i="1" dirty="0"/>
          </a:p>
          <a:p>
            <a:r>
              <a:rPr lang="en-US" altLang="en-US" b="0" i="0" dirty="0"/>
              <a:t>For smaller group, ask each group to report out their responses for Q1 and Q2.  </a:t>
            </a:r>
          </a:p>
          <a:p>
            <a:r>
              <a:rPr lang="en-US" altLang="en-US" b="0" i="0" dirty="0"/>
              <a:t>For larger groups, where two (2) groups are assigned to each EI element,    </a:t>
            </a:r>
            <a:endParaRPr lang="en-US" altLang="en-US" b="1" i="1" dirty="0"/>
          </a:p>
          <a:p>
            <a:endParaRPr lang="en-US" altLang="en-US" b="1" dirty="0"/>
          </a:p>
          <a:p>
            <a:pPr lvl="1"/>
            <a:r>
              <a:rPr lang="en-US" altLang="en-US" b="1" dirty="0"/>
              <a:t>ASK:  </a:t>
            </a:r>
            <a:r>
              <a:rPr lang="en-US" altLang="en-US" b="0" dirty="0"/>
              <a:t>Would the spokesperson from Group 5 please share your group’s responses to Question 1?  </a:t>
            </a:r>
          </a:p>
          <a:p>
            <a:pPr lvl="1"/>
            <a:r>
              <a:rPr lang="en-US" altLang="en-US" b="1" dirty="0"/>
              <a:t>ASK:  </a:t>
            </a:r>
            <a:r>
              <a:rPr lang="en-US" altLang="en-US" b="0" dirty="0"/>
              <a:t>Would the spokesperson from Group 6 please share your group’s responses to Question 2? </a:t>
            </a:r>
            <a:endParaRPr lang="en-US" altLang="en-US" b="1" dirty="0"/>
          </a:p>
          <a:p>
            <a:endParaRPr lang="en-US" altLang="en-US" b="1" dirty="0"/>
          </a:p>
          <a:p>
            <a:r>
              <a:rPr lang="en-US" altLang="en-US" b="1" dirty="0"/>
              <a:t>&lt;CLICK&gt;</a:t>
            </a:r>
            <a:endParaRPr lang="en-US" altLang="en-US" dirty="0"/>
          </a:p>
          <a:p>
            <a:endParaRPr lang="en-US" altLang="en-US" b="1" dirty="0"/>
          </a:p>
        </p:txBody>
      </p:sp>
      <p:sp>
        <p:nvSpPr>
          <p:cNvPr id="74756" name="Slide Number Placeholder 3">
            <a:extLst>
              <a:ext uri="{FF2B5EF4-FFF2-40B4-BE49-F238E27FC236}">
                <a16:creationId xmlns:a16="http://schemas.microsoft.com/office/drawing/2014/main" id="{4169F85B-C312-4397-BD87-428252A3C7A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9208F-EDC5-404C-ADE2-3AA7C6125379}" type="slidenum">
              <a:rPr lang="en-US" altLang="en-US">
                <a:latin typeface="Arial" panose="020B0604020202020204" pitchFamily="34" charset="0"/>
              </a:rPr>
              <a:pPr>
                <a:spcBef>
                  <a:spcPct val="0"/>
                </a:spcBef>
              </a:pPr>
              <a:t>42</a:t>
            </a:fld>
            <a:endParaRPr lang="en-US" altLang="en-US">
              <a:latin typeface="Arial" panose="020B0604020202020204" pitchFamily="34" charset="0"/>
            </a:endParaRPr>
          </a:p>
        </p:txBody>
      </p:sp>
    </p:spTree>
    <p:extLst>
      <p:ext uri="{BB962C8B-B14F-4D97-AF65-F5344CB8AC3E}">
        <p14:creationId xmlns:p14="http://schemas.microsoft.com/office/powerpoint/2010/main" val="38866629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8527985-7F9C-4B1F-9E5C-297DDFF2FF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618D107-ADB7-42F2-88CA-D857F7A3ED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3 min used / 27 min remaining</a:t>
            </a:r>
          </a:p>
          <a:p>
            <a:endParaRPr lang="en-US" altLang="en-US" b="1" dirty="0"/>
          </a:p>
          <a:p>
            <a:r>
              <a:rPr lang="en-US" altLang="en-US" b="1" dirty="0"/>
              <a:t>SAY: </a:t>
            </a:r>
            <a:r>
              <a:rPr lang="en-US" altLang="en-US" b="0" dirty="0"/>
              <a:t>One of the cornerstones of </a:t>
            </a:r>
            <a:r>
              <a:rPr lang="en-US" altLang="en-US" b="1" dirty="0"/>
              <a:t>Social Awareness </a:t>
            </a:r>
            <a:r>
              <a:rPr lang="en-US" altLang="en-US" b="0" dirty="0"/>
              <a:t>is empathy, which is also a behavior found in the </a:t>
            </a:r>
            <a:r>
              <a:rPr lang="en-US" altLang="en-US" b="1" dirty="0"/>
              <a:t>Listen to Understand </a:t>
            </a:r>
            <a:r>
              <a:rPr lang="en-US" altLang="en-US" b="0" dirty="0"/>
              <a:t>commitment.  </a:t>
            </a:r>
            <a:r>
              <a:rPr lang="en-US" altLang="en-US" dirty="0"/>
              <a:t>Empathy is the fundamental “people skill.”  Empathy and compassion help you to stay more attuned to the subtle social signals that others reveal to demonstrate what they need or want.  Empathy also helps us to </a:t>
            </a:r>
            <a:r>
              <a:rPr lang="en-US" altLang="en-US" b="1" dirty="0"/>
              <a:t>Connect with Others</a:t>
            </a:r>
            <a:r>
              <a:rPr lang="en-US" altLang="en-US" dirty="0"/>
              <a:t>.  </a:t>
            </a:r>
          </a:p>
          <a:p>
            <a:endParaRPr lang="en-US" altLang="en-US" dirty="0"/>
          </a:p>
          <a:p>
            <a:pPr marL="0" marR="0">
              <a:spcBef>
                <a:spcPts val="0"/>
              </a:spcBef>
              <a:spcAft>
                <a:spcPts val="0"/>
              </a:spcAft>
            </a:pPr>
            <a:r>
              <a:rPr lang="en-US" sz="1200" b="0" dirty="0">
                <a:effectLst/>
                <a:latin typeface="Calibri" panose="020F0502020204030204" pitchFamily="34" charset="0"/>
              </a:rPr>
              <a:t>These are the three points that are discussed in the upcoming video:</a:t>
            </a:r>
          </a:p>
          <a:p>
            <a:pPr marL="0" marR="0">
              <a:spcBef>
                <a:spcPts val="0"/>
              </a:spcBef>
              <a:spcAft>
                <a:spcPts val="0"/>
              </a:spcAft>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 observant of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Use active listening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Open up</a:t>
            </a:r>
            <a:endParaRPr lang="en-US" b="1" dirty="0"/>
          </a:p>
          <a:p>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1" baseline="0" dirty="0"/>
              <a:t>Facilitator Note: </a:t>
            </a:r>
            <a:r>
              <a:rPr lang="en-US" b="0" i="0" baseline="0" dirty="0"/>
              <a:t>There are two options to show the video.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1" baseline="0" dirty="0"/>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a:t>Click on video icon to watch the Empathy video.  </a:t>
            </a:r>
            <a:r>
              <a:rPr lang="en-US" altLang="en-US" dirty="0"/>
              <a:t>Ask the following question after the video to see if the participants can provide an example to share with the whole class.</a:t>
            </a:r>
          </a:p>
          <a:p>
            <a:pPr marL="685800" marR="0" lvl="1" indent="-228600" algn="l" defTabSz="457200" rtl="0" eaLnBrk="1" fontAlgn="auto" latinLnBrk="0" hangingPunct="1">
              <a:lnSpc>
                <a:spcPct val="100000"/>
              </a:lnSpc>
              <a:spcBef>
                <a:spcPts val="0"/>
              </a:spcBef>
              <a:spcAft>
                <a:spcPts val="0"/>
              </a:spcAft>
              <a:buClrTx/>
              <a:buSzTx/>
              <a:buFontTx/>
              <a:buAutoNum type="arabicParenR"/>
              <a:tabLst/>
              <a:defRPr/>
            </a:pPr>
            <a:r>
              <a:rPr lang="en-US" altLang="en-US" dirty="0"/>
              <a:t>Go to the next slide and click on the picture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Before showing the video during a WebEx session, stop sharing the screen and change the </a:t>
            </a:r>
            <a:r>
              <a:rPr lang="en-US" b="1" dirty="0"/>
              <a:t>Share Content </a:t>
            </a:r>
            <a:r>
              <a:rPr lang="en-US" dirty="0"/>
              <a:t>option from </a:t>
            </a:r>
            <a:r>
              <a:rPr lang="en-US" b="1" dirty="0"/>
              <a:t>Optimize for text and images </a:t>
            </a:r>
            <a:r>
              <a:rPr lang="en-US" b="0" dirty="0"/>
              <a:t>to </a:t>
            </a:r>
            <a:r>
              <a:rPr lang="en-US" b="1" dirty="0"/>
              <a:t>Optimize for motion and video.  </a:t>
            </a:r>
            <a:r>
              <a:rPr lang="en-US" b="0" dirty="0"/>
              <a:t>This will allow the participants on the WebEx to see and hear the video.  After the video is over, change the </a:t>
            </a:r>
            <a:r>
              <a:rPr lang="en-US" b="1" dirty="0"/>
              <a:t>Share Content </a:t>
            </a:r>
            <a:r>
              <a:rPr lang="en-US" b="0" dirty="0"/>
              <a:t>option back to </a:t>
            </a:r>
            <a:r>
              <a:rPr lang="en-US" b="1" dirty="0"/>
              <a:t>Optimize for text and images.</a:t>
            </a:r>
            <a:r>
              <a:rPr lang="en-US" b="0" dirty="0"/>
              <a:t> </a:t>
            </a:r>
            <a:endParaRPr lang="en-US" altLang="en-US" dirty="0"/>
          </a:p>
        </p:txBody>
      </p:sp>
      <p:sp>
        <p:nvSpPr>
          <p:cNvPr id="76804" name="Slide Number Placeholder 3">
            <a:extLst>
              <a:ext uri="{FF2B5EF4-FFF2-40B4-BE49-F238E27FC236}">
                <a16:creationId xmlns:a16="http://schemas.microsoft.com/office/drawing/2014/main" id="{228DC041-CA45-4DFA-B6E7-BB7B6B88193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EF3338-F503-4E6E-9C3A-571FB42056BC}" type="slidenum">
              <a:rPr lang="en-US" altLang="en-US">
                <a:latin typeface="Arial" panose="020B0604020202020204" pitchFamily="34" charset="0"/>
              </a:rPr>
              <a:pPr>
                <a:spcBef>
                  <a:spcPct val="0"/>
                </a:spcBef>
              </a:pPr>
              <a:t>43</a:t>
            </a:fld>
            <a:endParaRPr lang="en-US" altLang="en-US">
              <a:latin typeface="Arial" panose="020B0604020202020204" pitchFamily="34" charset="0"/>
            </a:endParaRPr>
          </a:p>
        </p:txBody>
      </p:sp>
    </p:spTree>
    <p:extLst>
      <p:ext uri="{BB962C8B-B14F-4D97-AF65-F5344CB8AC3E}">
        <p14:creationId xmlns:p14="http://schemas.microsoft.com/office/powerpoint/2010/main" val="7931558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6 min used / 21 min remaining</a:t>
            </a:r>
          </a:p>
          <a:p>
            <a:endParaRPr lang="en-US" dirty="0"/>
          </a:p>
          <a:p>
            <a:r>
              <a:rPr lang="en-US" dirty="0"/>
              <a:t>Link: https://www.youtube.com/watch?v=UzPMMSKfKZQ</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Facilitator Note:  </a:t>
            </a:r>
            <a:r>
              <a:rPr lang="en-US" dirty="0"/>
              <a:t>Before showing the video during a WebEx session, stop sharing the screen and change the </a:t>
            </a:r>
            <a:r>
              <a:rPr lang="en-US" b="1" dirty="0"/>
              <a:t>Share Content </a:t>
            </a:r>
            <a:r>
              <a:rPr lang="en-US" dirty="0"/>
              <a:t>option from </a:t>
            </a:r>
            <a:r>
              <a:rPr lang="en-US" b="1" dirty="0"/>
              <a:t>Optimize for text and images </a:t>
            </a:r>
            <a:r>
              <a:rPr lang="en-US" b="0" dirty="0"/>
              <a:t>to </a:t>
            </a:r>
            <a:r>
              <a:rPr lang="en-US" b="1" dirty="0"/>
              <a:t>Optimize for motion and video.  </a:t>
            </a:r>
            <a:r>
              <a:rPr lang="en-US" b="0" dirty="0"/>
              <a:t>This will allow the participants on the WebEx to see and hear the video.  After the video is over, change the </a:t>
            </a:r>
            <a:r>
              <a:rPr lang="en-US" b="1" dirty="0"/>
              <a:t>Share Content </a:t>
            </a:r>
            <a:r>
              <a:rPr lang="en-US" b="0" dirty="0"/>
              <a:t>option back to </a:t>
            </a:r>
            <a:r>
              <a:rPr lang="en-US" b="1" dirty="0"/>
              <a:t>Optimize for text and images.</a:t>
            </a:r>
            <a:r>
              <a:rPr lang="en-US"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Adjust the </a:t>
            </a:r>
            <a:r>
              <a:rPr lang="en-US" sz="1800" b="1" dirty="0">
                <a:effectLst/>
                <a:latin typeface="Calibri" panose="020F0502020204030204" pitchFamily="34" charset="0"/>
                <a:ea typeface="Calibri" panose="020F0502020204030204" pitchFamily="34" charset="0"/>
              </a:rPr>
              <a:t>playback speed</a:t>
            </a:r>
            <a:r>
              <a:rPr lang="en-US" sz="1800" dirty="0">
                <a:effectLst/>
                <a:latin typeface="Calibri" panose="020F0502020204030204" pitchFamily="34" charset="0"/>
                <a:ea typeface="Calibri" panose="020F0502020204030204" pitchFamily="34" charset="0"/>
              </a:rPr>
              <a:t> to .80 of </a:t>
            </a:r>
            <a:r>
              <a:rPr lang="en-US" sz="1800" b="1" dirty="0">
                <a:effectLst/>
                <a:latin typeface="Calibri" panose="020F0502020204030204" pitchFamily="34" charset="0"/>
                <a:ea typeface="Calibri" panose="020F0502020204030204" pitchFamily="34" charset="0"/>
              </a:rPr>
              <a:t>Normal</a:t>
            </a:r>
            <a:r>
              <a:rPr lang="en-US" sz="1800" dirty="0">
                <a:effectLst/>
                <a:latin typeface="Calibri" panose="020F0502020204030204" pitchFamily="34" charset="0"/>
                <a:ea typeface="Calibri" panose="020F0502020204030204" pitchFamily="34" charset="0"/>
              </a:rPr>
              <a:t> speed by clicking on the </a:t>
            </a:r>
            <a:r>
              <a:rPr lang="en-US" sz="1800" b="1" dirty="0">
                <a:effectLst/>
                <a:latin typeface="Calibri" panose="020F0502020204030204" pitchFamily="34" charset="0"/>
                <a:ea typeface="Calibri" panose="020F0502020204030204" pitchFamily="34" charset="0"/>
              </a:rPr>
              <a:t>gear</a:t>
            </a:r>
            <a:r>
              <a:rPr lang="en-US" sz="1800" dirty="0">
                <a:effectLst/>
                <a:latin typeface="Calibri" panose="020F0502020204030204" pitchFamily="34" charset="0"/>
                <a:ea typeface="Calibri" panose="020F0502020204030204" pitchFamily="34" charset="0"/>
              </a:rPr>
              <a:t> next to the </a:t>
            </a:r>
            <a:r>
              <a:rPr lang="en-US" sz="1800" b="1" dirty="0">
                <a:effectLst/>
                <a:latin typeface="Calibri" panose="020F0502020204030204" pitchFamily="34" charset="0"/>
                <a:ea typeface="Calibri" panose="020F0502020204030204" pitchFamily="34" charset="0"/>
              </a:rPr>
              <a:t>CC</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b="0" dirty="0">
              <a:effectLst/>
              <a:latin typeface="Calibri" panose="020F0502020204030204" pitchFamily="34" charset="0"/>
            </a:endParaRPr>
          </a:p>
          <a:p>
            <a:pPr marL="0" marR="0">
              <a:spcBef>
                <a:spcPts val="0"/>
              </a:spcBef>
              <a:spcAft>
                <a:spcPts val="0"/>
              </a:spcAft>
            </a:pPr>
            <a:r>
              <a:rPr lang="en-US" sz="1800" b="0" dirty="0">
                <a:effectLst/>
                <a:latin typeface="Calibri" panose="020F0502020204030204" pitchFamily="34" charset="0"/>
              </a:rPr>
              <a:t>These are the three point that are discussed in the video:</a:t>
            </a:r>
          </a:p>
          <a:p>
            <a:pPr marL="0" marR="0">
              <a:spcBef>
                <a:spcPts val="0"/>
              </a:spcBef>
              <a:spcAft>
                <a:spcPts val="0"/>
              </a:spcAft>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Be observant of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Use active listening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Open up</a:t>
            </a:r>
            <a:endParaRPr lang="en-US" b="1"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0827E83-FDB0-4347-8F41-6FC53D271A87}" type="slidenum">
              <a:rPr lang="en-US" smtClean="0"/>
              <a:t>44</a:t>
            </a:fld>
            <a:endParaRPr lang="en-US"/>
          </a:p>
        </p:txBody>
      </p:sp>
    </p:spTree>
    <p:extLst>
      <p:ext uri="{BB962C8B-B14F-4D97-AF65-F5344CB8AC3E}">
        <p14:creationId xmlns:p14="http://schemas.microsoft.com/office/powerpoint/2010/main" val="350878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0000" lnSpcReduction="20000"/>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t>Time: </a:t>
            </a:r>
            <a:r>
              <a:rPr lang="en-US" sz="1200" b="0" dirty="0"/>
              <a:t>3 min used / 18 min remaining</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1"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solidFill>
                  <a:schemeClr val="bg2">
                    <a:lumMod val="25000"/>
                  </a:schemeClr>
                </a:solidFill>
              </a:rPr>
              <a:t>ASK: </a:t>
            </a:r>
            <a:r>
              <a:rPr lang="en-US" sz="1200" b="0" dirty="0">
                <a:solidFill>
                  <a:schemeClr val="bg2">
                    <a:lumMod val="25000"/>
                  </a:schemeClr>
                </a:solidFill>
              </a:rPr>
              <a:t>As we finish our discussion on this element, what are some to use to develop </a:t>
            </a:r>
            <a:r>
              <a:rPr lang="en-US" sz="1200" b="1" dirty="0">
                <a:solidFill>
                  <a:schemeClr val="bg2">
                    <a:lumMod val="25000"/>
                  </a:schemeClr>
                </a:solidFill>
              </a:rPr>
              <a:t>Social Awareness</a:t>
            </a:r>
            <a:r>
              <a:rPr lang="en-US" sz="1200" b="0" dirty="0">
                <a:solidFill>
                  <a:schemeClr val="bg2">
                    <a:lumMod val="25000"/>
                  </a:schemeClr>
                </a:solidFill>
              </a:rPr>
              <a:t>? Please post your ideas in Chat.  </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1"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solidFill>
                  <a:schemeClr val="bg2">
                    <a:lumMod val="25000"/>
                  </a:schemeClr>
                </a:solidFill>
              </a:rPr>
              <a:t>SAY:  </a:t>
            </a:r>
            <a:r>
              <a:rPr lang="en-US" sz="1200" b="0" dirty="0">
                <a:solidFill>
                  <a:schemeClr val="bg2">
                    <a:lumMod val="25000"/>
                  </a:schemeClr>
                </a:solidFill>
              </a:rPr>
              <a:t>Before we move into our last EI element, here are some strategies that can be used to develop </a:t>
            </a:r>
            <a:r>
              <a:rPr lang="en-US" sz="1200" b="1" dirty="0">
                <a:solidFill>
                  <a:schemeClr val="bg2">
                    <a:lumMod val="25000"/>
                  </a:schemeClr>
                </a:solidFill>
              </a:rPr>
              <a:t>Social Awareness</a:t>
            </a:r>
            <a:r>
              <a:rPr lang="en-US" sz="1200" b="0" dirty="0">
                <a:solidFill>
                  <a:schemeClr val="bg2">
                    <a:lumMod val="25000"/>
                  </a:schemeClr>
                </a:solidFill>
              </a:rPr>
              <a:t>:</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0"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0" i="0" dirty="0">
                <a:solidFill>
                  <a:schemeClr val="bg2">
                    <a:lumMod val="25000"/>
                  </a:schemeClr>
                </a:solidFill>
              </a:rPr>
              <a:t>These are some of the strategies we talked about last time in Fundamentals of Communication, specifically how to improve assertive and non-verbal communication</a:t>
            </a:r>
            <a:r>
              <a:rPr lang="en-US" sz="1200" b="1" i="0" dirty="0">
                <a:solidFill>
                  <a:schemeClr val="bg2">
                    <a:lumMod val="25000"/>
                  </a:schemeClr>
                </a:solidFill>
              </a:rPr>
              <a:t>:</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0" i="1" dirty="0">
              <a:solidFill>
                <a:schemeClr val="bg2">
                  <a:lumMod val="25000"/>
                </a:schemeClr>
              </a:solidFill>
            </a:endParaRPr>
          </a:p>
          <a:p>
            <a:pPr marL="457200" indent="-457200">
              <a:buFont typeface="Wingdings" panose="05000000000000000000" pitchFamily="2" charset="2"/>
              <a:buChar char="q"/>
            </a:pPr>
            <a:r>
              <a:rPr lang="en-US" sz="1200" i="1" dirty="0">
                <a:solidFill>
                  <a:schemeClr val="tx2"/>
                </a:solidFill>
              </a:rPr>
              <a:t>Smile when greeting or talking to someone</a:t>
            </a:r>
          </a:p>
          <a:p>
            <a:pPr marL="457200" indent="-457200">
              <a:buFont typeface="Wingdings" panose="05000000000000000000" pitchFamily="2" charset="2"/>
              <a:buChar char="q"/>
            </a:pPr>
            <a:r>
              <a:rPr lang="en-US" sz="1200" i="1" dirty="0">
                <a:solidFill>
                  <a:schemeClr val="tx2"/>
                </a:solidFill>
              </a:rPr>
              <a:t>Make appropriate eye contact</a:t>
            </a:r>
          </a:p>
          <a:p>
            <a:pPr marL="457200" indent="-457200">
              <a:buFont typeface="Wingdings" panose="05000000000000000000" pitchFamily="2" charset="2"/>
              <a:buChar char="q"/>
            </a:pPr>
            <a:r>
              <a:rPr lang="en-US" sz="1200" i="1" dirty="0">
                <a:solidFill>
                  <a:schemeClr val="tx2"/>
                </a:solidFill>
              </a:rPr>
              <a:t>Use a positive, warm attitude</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0" i="1"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i="1" dirty="0">
                <a:solidFill>
                  <a:schemeClr val="bg2">
                    <a:lumMod val="25000"/>
                  </a:schemeClr>
                </a:solidFill>
              </a:rPr>
              <a:t>Facilitator Note: </a:t>
            </a:r>
            <a:r>
              <a:rPr lang="en-US" sz="1200" b="0" i="0" dirty="0">
                <a:solidFill>
                  <a:schemeClr val="bg2">
                    <a:lumMod val="25000"/>
                  </a:schemeClr>
                </a:solidFill>
              </a:rPr>
              <a:t>If there is not enough time to cover all of the points under each strategy, focus on sharing the </a:t>
            </a:r>
            <a:r>
              <a:rPr lang="en-US" sz="1200" b="0" dirty="0">
                <a:solidFill>
                  <a:schemeClr val="bg2">
                    <a:lumMod val="25000"/>
                  </a:schemeClr>
                </a:solidFill>
              </a:rPr>
              <a:t>content in </a:t>
            </a:r>
            <a:r>
              <a:rPr lang="en-US" sz="1200" b="0" i="1" dirty="0">
                <a:solidFill>
                  <a:schemeClr val="bg2">
                    <a:lumMod val="25000"/>
                  </a:schemeClr>
                </a:solidFill>
              </a:rPr>
              <a:t>italics.</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0" i="1" dirty="0">
              <a:solidFill>
                <a:schemeClr val="bg2">
                  <a:lumMod val="25000"/>
                </a:schemeClr>
              </a:solidFill>
            </a:endParaRPr>
          </a:p>
          <a:p>
            <a:pPr marL="0" indent="0">
              <a:buFont typeface="+mj-lt"/>
              <a:buNone/>
            </a:pPr>
            <a:r>
              <a:rPr lang="en-US" sz="1200" b="0" dirty="0">
                <a:solidFill>
                  <a:schemeClr val="bg2">
                    <a:lumMod val="25000"/>
                  </a:schemeClr>
                </a:solidFill>
              </a:rPr>
              <a:t>In addition, these other 5 strategies can be used to develop </a:t>
            </a:r>
            <a:r>
              <a:rPr lang="en-US" sz="1200" b="1" dirty="0">
                <a:solidFill>
                  <a:schemeClr val="bg2">
                    <a:lumMod val="25000"/>
                  </a:schemeClr>
                </a:solidFill>
              </a:rPr>
              <a:t>social awareness</a:t>
            </a:r>
            <a:r>
              <a:rPr lang="en-US" sz="1200" b="0" dirty="0">
                <a:solidFill>
                  <a:schemeClr val="bg2">
                    <a:lumMod val="25000"/>
                  </a:schemeClr>
                </a:solidFill>
              </a:rPr>
              <a:t>:</a:t>
            </a:r>
          </a:p>
          <a:p>
            <a:pPr marL="0" indent="0">
              <a:buFont typeface="+mj-lt"/>
              <a:buNone/>
            </a:pPr>
            <a:endParaRPr lang="en-US" sz="1200" b="1"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Watch body language</a:t>
            </a:r>
          </a:p>
          <a:p>
            <a:pPr marL="685800" lvl="1" indent="-228600">
              <a:buFont typeface="Arial" panose="020B0604020202020204" pitchFamily="34" charset="0"/>
              <a:buChar char="•"/>
            </a:pPr>
            <a:r>
              <a:rPr lang="en-US" sz="1200" b="1" i="1" dirty="0">
                <a:solidFill>
                  <a:schemeClr val="bg2">
                    <a:lumMod val="25000"/>
                  </a:schemeClr>
                </a:solidFill>
              </a:rPr>
              <a:t>Remember during Fundamentals of Communication, we talked about the importance of body language.  We want to do the best we can to mange our own body language. (e.g., posture, eye movement, hand gestures, facial expressions)</a:t>
            </a:r>
          </a:p>
          <a:p>
            <a:pPr marL="685800" lvl="1" indent="-228600">
              <a:buFont typeface="Arial" panose="020B0604020202020204" pitchFamily="34" charset="0"/>
              <a:buChar char="•"/>
            </a:pPr>
            <a:r>
              <a:rPr lang="en-US" sz="1200" dirty="0">
                <a:solidFill>
                  <a:schemeClr val="bg2">
                    <a:lumMod val="25000"/>
                  </a:schemeClr>
                </a:solidFill>
              </a:rPr>
              <a:t>Do a full body language assessment.</a:t>
            </a:r>
          </a:p>
          <a:p>
            <a:pPr marL="685800" lvl="1" indent="-228600">
              <a:buFont typeface="Arial" panose="020B0604020202020204" pitchFamily="34" charset="0"/>
              <a:buChar char="•"/>
            </a:pPr>
            <a:r>
              <a:rPr lang="en-US" sz="1200" dirty="0">
                <a:solidFill>
                  <a:schemeClr val="bg2">
                    <a:lumMod val="25000"/>
                  </a:schemeClr>
                </a:solidFill>
              </a:rPr>
              <a:t>The eyes communicate more than any other part of the human anatomy.  Be careful not to stare!  </a:t>
            </a:r>
            <a:r>
              <a:rPr lang="en-US" sz="1200" dirty="0">
                <a:solidFill>
                  <a:schemeClr val="bg2">
                    <a:lumMod val="25000"/>
                  </a:schemeClr>
                </a:solidFill>
                <a:sym typeface="Wingdings" panose="05000000000000000000" pitchFamily="2" charset="2"/>
              </a:rPr>
              <a:t></a:t>
            </a:r>
          </a:p>
          <a:p>
            <a:pPr marL="685800" lvl="1" indent="-228600">
              <a:buFont typeface="Arial" panose="020B0604020202020204" pitchFamily="34" charset="0"/>
              <a:buChar char="•"/>
            </a:pPr>
            <a:r>
              <a:rPr lang="en-US" sz="1200" dirty="0">
                <a:solidFill>
                  <a:schemeClr val="bg2">
                    <a:lumMod val="25000"/>
                  </a:schemeClr>
                </a:solidFill>
                <a:sym typeface="Wingdings" panose="05000000000000000000" pitchFamily="2" charset="2"/>
              </a:rPr>
              <a:t>Look at their EYES (i.e., eye contact or shifty eyes?)</a:t>
            </a:r>
          </a:p>
          <a:p>
            <a:pPr marL="685800" lvl="1" indent="-228600">
              <a:buFont typeface="Arial" panose="020B0604020202020204" pitchFamily="34" charset="0"/>
              <a:buChar char="•"/>
            </a:pPr>
            <a:r>
              <a:rPr lang="en-US" sz="1200" dirty="0">
                <a:solidFill>
                  <a:schemeClr val="bg2">
                    <a:lumMod val="25000"/>
                  </a:schemeClr>
                </a:solidFill>
                <a:sym typeface="Wingdings" panose="05000000000000000000" pitchFamily="2" charset="2"/>
              </a:rPr>
              <a:t>Look at their SMILE (i.e., is it authentic or forced?)</a:t>
            </a:r>
          </a:p>
          <a:p>
            <a:pPr marL="685800" lvl="1" indent="-228600">
              <a:buFont typeface="Arial" panose="020B0604020202020204" pitchFamily="34" charset="0"/>
              <a:buChar char="•"/>
            </a:pPr>
            <a:r>
              <a:rPr lang="en-US" sz="1200" dirty="0">
                <a:solidFill>
                  <a:schemeClr val="bg2">
                    <a:lumMod val="25000"/>
                  </a:schemeClr>
                </a:solidFill>
                <a:sym typeface="Wingdings" panose="05000000000000000000" pitchFamily="2" charset="2"/>
              </a:rPr>
              <a:t>Look at the SHOULDERS, TORSO, LIMBS (i.e., slouched or upright? Are their limbs calm or fidgety?)</a:t>
            </a:r>
          </a:p>
          <a:p>
            <a:pPr marL="457200" lvl="1" indent="0">
              <a:buFont typeface="Arial" panose="020B0604020202020204" pitchFamily="34" charset="0"/>
              <a:buNone/>
            </a:pPr>
            <a:endParaRPr lang="en-US" sz="1200" dirty="0">
              <a:solidFill>
                <a:schemeClr val="bg2">
                  <a:lumMod val="25000"/>
                </a:schemeClr>
              </a:solidFill>
              <a:sym typeface="Wingdings" panose="05000000000000000000" pitchFamily="2" charset="2"/>
            </a:endParaRPr>
          </a:p>
          <a:p>
            <a:pPr marL="228600" indent="-228600">
              <a:buFont typeface="+mj-lt"/>
              <a:buAutoNum type="arabicPeriod"/>
            </a:pPr>
            <a:r>
              <a:rPr lang="en-US" sz="1200" b="1" dirty="0">
                <a:solidFill>
                  <a:schemeClr val="bg2">
                    <a:lumMod val="25000"/>
                  </a:schemeClr>
                </a:solidFill>
              </a:rPr>
              <a:t>Clear away the clutter</a:t>
            </a:r>
          </a:p>
          <a:p>
            <a:pPr marL="685800" lvl="1" indent="-228600">
              <a:buFont typeface="Arial" panose="020B0604020202020204" pitchFamily="34" charset="0"/>
              <a:buChar char="•"/>
            </a:pPr>
            <a:r>
              <a:rPr lang="en-US" sz="1200" b="1" i="1" dirty="0">
                <a:solidFill>
                  <a:schemeClr val="bg2">
                    <a:lumMod val="25000"/>
                  </a:schemeClr>
                </a:solidFill>
              </a:rPr>
              <a:t>To be socially aware, you need to be socially present (i.e., Listen to Understand)</a:t>
            </a:r>
          </a:p>
          <a:p>
            <a:pPr marL="685800" lvl="1" indent="-228600">
              <a:buFont typeface="Arial" panose="020B0604020202020204" pitchFamily="34" charset="0"/>
              <a:buChar char="•"/>
            </a:pPr>
            <a:r>
              <a:rPr lang="en-US" sz="1200" dirty="0">
                <a:solidFill>
                  <a:schemeClr val="bg2">
                    <a:lumMod val="25000"/>
                  </a:schemeClr>
                </a:solidFill>
              </a:rPr>
              <a:t>Some sources of the clutter include: 1) our internal conversations and chatter, 2) forming responses while the other person is talking</a:t>
            </a:r>
          </a:p>
          <a:p>
            <a:pPr marL="685800" lvl="1" indent="-228600">
              <a:buFont typeface="Arial" panose="020B0604020202020204" pitchFamily="34" charset="0"/>
              <a:buChar char="•"/>
            </a:pPr>
            <a:r>
              <a:rPr lang="en-US" sz="1200" dirty="0">
                <a:solidFill>
                  <a:schemeClr val="bg2">
                    <a:lumMod val="25000"/>
                  </a:schemeClr>
                </a:solidFill>
              </a:rPr>
              <a:t>Some step to clear the clutter include: 1) don’t the interrupt the conversation until they are completely finished, 2) stop yourself before you start planning your response, 3) refocus on the on the person’s face and words.</a:t>
            </a:r>
          </a:p>
          <a:p>
            <a:pPr marL="685800" lvl="1" indent="-228600">
              <a:buFont typeface="Arial" panose="020B0604020202020204" pitchFamily="34" charset="0"/>
              <a:buChar char="•"/>
            </a:pPr>
            <a:r>
              <a:rPr lang="en-US" sz="1200" dirty="0">
                <a:solidFill>
                  <a:schemeClr val="bg2">
                    <a:lumMod val="25000"/>
                  </a:schemeClr>
                </a:solidFill>
              </a:rPr>
              <a:t>Remind  yourself you are in the conversation to listen and learn something, not wow the person with your insightful remarks</a:t>
            </a:r>
          </a:p>
          <a:p>
            <a:pPr marL="685800" lvl="1" indent="-228600">
              <a:buFont typeface="Arial" panose="020B0604020202020204" pitchFamily="34" charset="0"/>
              <a:buChar char="•"/>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Go on an awareness tour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Take some to observe where you work and notice your surroundings.  For example; 1) people’s workspaces, timing of when people come and go, interactions among the team)</a:t>
            </a:r>
          </a:p>
          <a:p>
            <a:pPr marL="685800" lvl="1" indent="-228600">
              <a:buFont typeface="Arial" panose="020B0604020202020204" pitchFamily="34" charset="0"/>
              <a:buChar char="•"/>
            </a:pPr>
            <a:r>
              <a:rPr lang="en-US" sz="1200" dirty="0">
                <a:solidFill>
                  <a:schemeClr val="bg2">
                    <a:lumMod val="25000"/>
                  </a:schemeClr>
                </a:solidFill>
              </a:rPr>
              <a:t>To be socially aware, we need to remember to enjoy the journey and notice the people along the way.</a:t>
            </a:r>
          </a:p>
          <a:p>
            <a:pPr marL="685800" lvl="1" indent="-228600">
              <a:buFont typeface="Arial" panose="020B0604020202020204" pitchFamily="34" charset="0"/>
              <a:buChar char="•"/>
            </a:pPr>
            <a:r>
              <a:rPr lang="en-US" sz="1200" dirty="0">
                <a:solidFill>
                  <a:schemeClr val="bg2">
                    <a:lumMod val="25000"/>
                  </a:schemeClr>
                </a:solidFill>
              </a:rPr>
              <a:t>When you are always focused on the “next” thing (e.g., meeting, patient, email, etc.) you are missing all the people between Points A and B.</a:t>
            </a:r>
          </a:p>
          <a:p>
            <a:pPr marL="685800" lvl="1" indent="-228600">
              <a:buFont typeface="Arial" panose="020B0604020202020204" pitchFamily="34" charset="0"/>
              <a:buChar char="•"/>
            </a:pPr>
            <a:r>
              <a:rPr lang="en-US" sz="1200" dirty="0">
                <a:solidFill>
                  <a:schemeClr val="bg2">
                    <a:lumMod val="25000"/>
                  </a:schemeClr>
                </a:solidFill>
              </a:rPr>
              <a:t>This will help you to tune into other people, their emotions, and refocus your attention on the more critical social clues.</a:t>
            </a:r>
          </a:p>
          <a:p>
            <a:pPr marL="685800" lvl="1" indent="-228600">
              <a:buFont typeface="Arial" panose="020B0604020202020204" pitchFamily="34" charset="0"/>
              <a:buChar char="•"/>
            </a:pPr>
            <a:r>
              <a:rPr lang="en-US" sz="1200" dirty="0">
                <a:solidFill>
                  <a:schemeClr val="bg2">
                    <a:lumMod val="25000"/>
                  </a:schemeClr>
                </a:solidFill>
              </a:rPr>
              <a:t>Take the tour on different days to tour your area for different moods.  Being aware of moods can provide you with critical hints about how things are going both individually and collectively</a:t>
            </a:r>
          </a:p>
          <a:p>
            <a:pPr marL="685800" lvl="1" indent="-228600">
              <a:buFont typeface="Arial" panose="020B0604020202020204" pitchFamily="34" charset="0"/>
              <a:buChar char="•"/>
            </a:pPr>
            <a:r>
              <a:rPr lang="en-US" sz="1200" dirty="0">
                <a:solidFill>
                  <a:schemeClr val="bg2">
                    <a:lumMod val="25000"/>
                  </a:schemeClr>
                </a:solidFill>
              </a:rPr>
              <a:t>Take the two twice a week for a month.  Be sure to avoid making too many assumptions or conclusions, just observe.</a:t>
            </a:r>
          </a:p>
          <a:p>
            <a:pPr marL="685800" lvl="1" indent="-228600">
              <a:buFont typeface="Arial" panose="020B0604020202020204" pitchFamily="34" charset="0"/>
              <a:buChar char="•"/>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Practice the art of listening</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Listening is about listening for tone, speed, and volume, not just words.</a:t>
            </a:r>
          </a:p>
          <a:p>
            <a:pPr marL="685800" lvl="1" indent="-228600">
              <a:buFont typeface="Arial" panose="020B0604020202020204" pitchFamily="34" charset="0"/>
              <a:buChar char="•"/>
            </a:pPr>
            <a:r>
              <a:rPr lang="en-US" sz="1200" dirty="0">
                <a:solidFill>
                  <a:schemeClr val="bg2">
                    <a:lumMod val="25000"/>
                  </a:schemeClr>
                </a:solidFill>
              </a:rPr>
              <a:t>This strategy aligns perfectly with the </a:t>
            </a:r>
            <a:r>
              <a:rPr lang="en-US" sz="1200" b="1" dirty="0">
                <a:solidFill>
                  <a:schemeClr val="bg2">
                    <a:lumMod val="25000"/>
                  </a:schemeClr>
                </a:solidFill>
              </a:rPr>
              <a:t>Listen to Understand </a:t>
            </a:r>
            <a:r>
              <a:rPr lang="en-US" sz="1200" dirty="0">
                <a:solidFill>
                  <a:schemeClr val="bg2">
                    <a:lumMod val="25000"/>
                  </a:schemeClr>
                </a:solidFill>
              </a:rPr>
              <a:t>commitment and reiterates what we discusses in #2.</a:t>
            </a:r>
          </a:p>
          <a:p>
            <a:pPr marL="685800" lvl="1" indent="-228600">
              <a:buFont typeface="Arial" panose="020B0604020202020204" pitchFamily="34" charset="0"/>
              <a:buChar char="•"/>
            </a:pPr>
            <a:r>
              <a:rPr lang="en-US" sz="1200" dirty="0">
                <a:solidFill>
                  <a:schemeClr val="bg2">
                    <a:lumMod val="25000"/>
                  </a:schemeClr>
                </a:solidFill>
              </a:rPr>
              <a:t>When someone is talking, stop everything else and listen fully until the other person is finished speaking. (e.g., don’t type an email when you are on the phone with someone; put down the laptop and look at the person who is speaking; close the door and sit close to the person so you can focus and listen)</a:t>
            </a:r>
          </a:p>
          <a:p>
            <a:pPr marL="685800" lvl="1" indent="-228600">
              <a:buFont typeface="Arial" panose="020B0604020202020204" pitchFamily="34" charset="0"/>
              <a:buChar char="•"/>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Step into their shoes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To begin using this strategy, ask yourself: “If I were this person, how would I respond?” </a:t>
            </a:r>
          </a:p>
          <a:p>
            <a:pPr marL="685800" lvl="1" indent="-228600">
              <a:buFont typeface="Arial" panose="020B0604020202020204" pitchFamily="34" charset="0"/>
              <a:buChar char="•"/>
            </a:pPr>
            <a:r>
              <a:rPr lang="en-US" sz="1200" i="0" dirty="0">
                <a:solidFill>
                  <a:schemeClr val="bg2">
                    <a:lumMod val="25000"/>
                  </a:schemeClr>
                </a:solidFill>
              </a:rPr>
              <a:t>Stepping in the shoes of another is social awareness at it best.</a:t>
            </a:r>
          </a:p>
          <a:p>
            <a:pPr marL="685800" lvl="1" indent="-228600">
              <a:buFont typeface="Arial" panose="020B0604020202020204" pitchFamily="34" charset="0"/>
              <a:buChar char="•"/>
            </a:pPr>
            <a:r>
              <a:rPr lang="en-US" sz="1200" dirty="0">
                <a:solidFill>
                  <a:schemeClr val="bg2">
                    <a:lumMod val="25000"/>
                  </a:schemeClr>
                </a:solidFill>
              </a:rPr>
              <a:t>It helps us gain perspective and a deeper understanding of others, improve our communication, and identify problems before they escalate.</a:t>
            </a:r>
          </a:p>
          <a:p>
            <a:pPr marL="685800" lvl="1" indent="-228600">
              <a:buFont typeface="Arial" panose="020B0604020202020204" pitchFamily="34" charset="0"/>
              <a:buChar char="•"/>
            </a:pPr>
            <a:r>
              <a:rPr lang="en-US" sz="1200" dirty="0">
                <a:solidFill>
                  <a:schemeClr val="bg2">
                    <a:lumMod val="25000"/>
                  </a:schemeClr>
                </a:solidFill>
              </a:rPr>
              <a:t>If you are comfortable with them, ask them after the event to test your thoughts.  </a:t>
            </a:r>
          </a:p>
          <a:p>
            <a:pPr marL="685800" lvl="1" indent="-228600">
              <a:buFont typeface="Arial" panose="020B0604020202020204" pitchFamily="34" charset="0"/>
              <a:buChar char="•"/>
            </a:pPr>
            <a:r>
              <a:rPr lang="en-US" sz="1200" dirty="0">
                <a:solidFill>
                  <a:schemeClr val="bg2">
                    <a:lumMod val="25000"/>
                  </a:schemeClr>
                </a:solidFill>
              </a:rPr>
              <a:t>This strategy of </a:t>
            </a:r>
            <a:r>
              <a:rPr lang="en-US" sz="1200" b="1" dirty="0">
                <a:solidFill>
                  <a:schemeClr val="bg2">
                    <a:lumMod val="25000"/>
                  </a:schemeClr>
                </a:solidFill>
              </a:rPr>
              <a:t>Social Awareness </a:t>
            </a:r>
            <a:r>
              <a:rPr lang="en-US" sz="1200" dirty="0">
                <a:solidFill>
                  <a:schemeClr val="bg2">
                    <a:lumMod val="25000"/>
                  </a:schemeClr>
                </a:solidFill>
              </a:rPr>
              <a:t>connects to the previous </a:t>
            </a:r>
            <a:r>
              <a:rPr lang="en-US" sz="1200" b="1" dirty="0">
                <a:solidFill>
                  <a:schemeClr val="bg2">
                    <a:lumMod val="25000"/>
                  </a:schemeClr>
                </a:solidFill>
              </a:rPr>
              <a:t>Self-Management</a:t>
            </a:r>
            <a:r>
              <a:rPr lang="en-US" sz="1200" dirty="0">
                <a:solidFill>
                  <a:schemeClr val="bg2">
                    <a:lumMod val="25000"/>
                  </a:schemeClr>
                </a:solidFill>
              </a:rPr>
              <a:t> strategy of “talk to a skilled self-manager.”  We can learn a lot buy connecting with and observing others. </a:t>
            </a:r>
          </a:p>
          <a:p>
            <a:pPr marL="0" lvl="0" indent="0">
              <a:buFont typeface="Arial" panose="020B0604020202020204" pitchFamily="34" charset="0"/>
              <a:buNone/>
            </a:pPr>
            <a:endParaRPr lang="en-US" sz="1200" dirty="0">
              <a:solidFill>
                <a:schemeClr val="bg2">
                  <a:lumMod val="25000"/>
                </a:schemeClr>
              </a:solidFill>
            </a:endParaRPr>
          </a:p>
          <a:p>
            <a:pPr marL="0" lvl="0" indent="0">
              <a:buFont typeface="Arial" panose="020B0604020202020204" pitchFamily="34" charset="0"/>
              <a:buNone/>
            </a:pPr>
            <a:r>
              <a:rPr lang="en-US" sz="1200" b="1" dirty="0">
                <a:solidFill>
                  <a:schemeClr val="bg2">
                    <a:lumMod val="25000"/>
                  </a:schemeClr>
                </a:solidFill>
              </a:rPr>
              <a:t>ASK:  </a:t>
            </a:r>
            <a:r>
              <a:rPr lang="en-US" sz="1200" b="0" dirty="0">
                <a:solidFill>
                  <a:schemeClr val="bg2">
                    <a:lumMod val="25000"/>
                  </a:schemeClr>
                </a:solidFill>
              </a:rPr>
              <a:t>What theme did you notice about these strategies for developing the </a:t>
            </a:r>
            <a:r>
              <a:rPr lang="en-US" sz="1200" b="1" dirty="0">
                <a:solidFill>
                  <a:schemeClr val="bg2">
                    <a:lumMod val="25000"/>
                  </a:schemeClr>
                </a:solidFill>
              </a:rPr>
              <a:t>Social Awareness </a:t>
            </a:r>
            <a:r>
              <a:rPr lang="en-US" sz="1200" b="0" dirty="0">
                <a:solidFill>
                  <a:schemeClr val="bg2">
                    <a:lumMod val="25000"/>
                  </a:schemeClr>
                </a:solidFill>
              </a:rPr>
              <a:t>element?  (Answer: They represent several of the Respect for People commitments.)</a:t>
            </a:r>
            <a:r>
              <a:rPr lang="en-US" sz="1200" b="1" dirty="0">
                <a:solidFill>
                  <a:schemeClr val="bg2">
                    <a:lumMod val="25000"/>
                  </a:schemeClr>
                </a:solidFill>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9CEE90-D820-A148-8AFD-571619F2D1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001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820E020-70C2-4481-9936-6791026B0C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BD29D22D-1473-4AA6-94A0-5665DE5548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t>Time: </a:t>
            </a:r>
            <a:r>
              <a:rPr lang="en-US" sz="1200" b="0" dirty="0"/>
              <a:t>3 min used / 15 min remaining</a:t>
            </a:r>
          </a:p>
          <a:p>
            <a:endParaRPr lang="en-US" altLang="en-US" b="1" dirty="0"/>
          </a:p>
          <a:p>
            <a:r>
              <a:rPr lang="en-US" altLang="en-US" b="1" i="1" dirty="0"/>
              <a:t>Facilitator Note: </a:t>
            </a:r>
          </a:p>
          <a:p>
            <a:endParaRPr lang="en-US" altLang="en-US" b="1" i="1" dirty="0"/>
          </a:p>
          <a:p>
            <a:r>
              <a:rPr lang="en-US" altLang="en-US" b="0" i="0" dirty="0"/>
              <a:t>For smaller group, ask each group to report out their responses for Q1 and Q2.  </a:t>
            </a:r>
          </a:p>
          <a:p>
            <a:r>
              <a:rPr lang="en-US" altLang="en-US" b="0" i="0" dirty="0"/>
              <a:t>For larger groups, where two (2) groups are assigned to each EI element,    </a:t>
            </a:r>
            <a:endParaRPr lang="en-US" altLang="en-US" b="1" i="1" dirty="0"/>
          </a:p>
          <a:p>
            <a:endParaRPr lang="en-US" altLang="en-US" b="1" dirty="0"/>
          </a:p>
          <a:p>
            <a:pPr lvl="1"/>
            <a:r>
              <a:rPr lang="en-US" altLang="en-US" b="1" dirty="0"/>
              <a:t>ASK:  </a:t>
            </a:r>
            <a:r>
              <a:rPr lang="en-US" altLang="en-US" b="0" dirty="0"/>
              <a:t>Would the spokesperson from </a:t>
            </a:r>
            <a:r>
              <a:rPr lang="en-US" altLang="en-US" b="1" dirty="0"/>
              <a:t>Group 7</a:t>
            </a:r>
            <a:r>
              <a:rPr lang="en-US" altLang="en-US" b="0" dirty="0"/>
              <a:t> please share your group’s responses to </a:t>
            </a:r>
            <a:r>
              <a:rPr lang="en-US" altLang="en-US" b="1" dirty="0"/>
              <a:t>Question 1</a:t>
            </a:r>
            <a:r>
              <a:rPr lang="en-US" altLang="en-US" b="0" dirty="0"/>
              <a:t>?  </a:t>
            </a:r>
          </a:p>
          <a:p>
            <a:pPr lvl="1"/>
            <a:r>
              <a:rPr lang="en-US" altLang="en-US" b="1" dirty="0"/>
              <a:t>ASK:  </a:t>
            </a:r>
            <a:r>
              <a:rPr lang="en-US" altLang="en-US" b="0" dirty="0"/>
              <a:t>Would the spokesperson from </a:t>
            </a:r>
            <a:r>
              <a:rPr lang="en-US" altLang="en-US" b="1" dirty="0"/>
              <a:t>Group 8 </a:t>
            </a:r>
            <a:r>
              <a:rPr lang="en-US" altLang="en-US" b="0" dirty="0"/>
              <a:t>please share your group’s responses to </a:t>
            </a:r>
            <a:r>
              <a:rPr lang="en-US" altLang="en-US" b="1" dirty="0"/>
              <a:t>Question 2</a:t>
            </a:r>
            <a:r>
              <a:rPr lang="en-US" altLang="en-US" b="0" dirty="0"/>
              <a:t>? </a:t>
            </a:r>
            <a:endParaRPr lang="en-US" altLang="en-US" b="1" dirty="0"/>
          </a:p>
          <a:p>
            <a:endParaRPr lang="en-US" altLang="en-US" b="1" dirty="0"/>
          </a:p>
          <a:p>
            <a:r>
              <a:rPr lang="en-US" b="1" dirty="0"/>
              <a:t>CLICK</a:t>
            </a:r>
          </a:p>
          <a:p>
            <a:endParaRPr lang="en-US" altLang="en-US" b="1" dirty="0"/>
          </a:p>
        </p:txBody>
      </p:sp>
      <p:sp>
        <p:nvSpPr>
          <p:cNvPr id="74756" name="Slide Number Placeholder 3">
            <a:extLst>
              <a:ext uri="{FF2B5EF4-FFF2-40B4-BE49-F238E27FC236}">
                <a16:creationId xmlns:a16="http://schemas.microsoft.com/office/drawing/2014/main" id="{4169F85B-C312-4397-BD87-428252A3C7A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9208F-EDC5-404C-ADE2-3AA7C6125379}" type="slidenum">
              <a:rPr lang="en-US" altLang="en-US">
                <a:latin typeface="Arial" panose="020B0604020202020204" pitchFamily="34" charset="0"/>
              </a:rPr>
              <a:pPr>
                <a:spcBef>
                  <a:spcPct val="0"/>
                </a:spcBef>
              </a:pPr>
              <a:t>46</a:t>
            </a:fld>
            <a:endParaRPr lang="en-US" altLang="en-US">
              <a:latin typeface="Arial" panose="020B0604020202020204" pitchFamily="34" charset="0"/>
            </a:endParaRPr>
          </a:p>
        </p:txBody>
      </p:sp>
    </p:spTree>
    <p:extLst>
      <p:ext uri="{BB962C8B-B14F-4D97-AF65-F5344CB8AC3E}">
        <p14:creationId xmlns:p14="http://schemas.microsoft.com/office/powerpoint/2010/main" val="17589574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20AD97BC-420A-440A-925D-72F9237F6A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09A282FF-9BA7-449B-9A2B-3D0C20FF1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1 min used / 14 min remaining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t>SAY:</a:t>
            </a:r>
            <a:r>
              <a:rPr lang="en-US" altLang="en-US" dirty="0"/>
              <a:t> The art of relationships depends upon the skill of managing emotions in others. </a:t>
            </a:r>
            <a:r>
              <a:rPr lang="en-US" dirty="0"/>
              <a:t>When you understand another’s perspective, you are really understanding their needs.  </a:t>
            </a:r>
          </a:p>
          <a:p>
            <a:endParaRPr lang="en-US" altLang="en-US" dirty="0"/>
          </a:p>
          <a:p>
            <a:r>
              <a:rPr lang="en-US" altLang="en-US" b="1" dirty="0"/>
              <a:t>CLICK</a:t>
            </a:r>
          </a:p>
          <a:p>
            <a:endParaRPr lang="en-US" altLang="en-US" dirty="0"/>
          </a:p>
          <a:p>
            <a:endParaRPr lang="en-US" altLang="en-US" dirty="0"/>
          </a:p>
        </p:txBody>
      </p:sp>
      <p:sp>
        <p:nvSpPr>
          <p:cNvPr id="77828" name="Slide Number Placeholder 3">
            <a:extLst>
              <a:ext uri="{FF2B5EF4-FFF2-40B4-BE49-F238E27FC236}">
                <a16:creationId xmlns:a16="http://schemas.microsoft.com/office/drawing/2014/main" id="{A22C0A6F-C469-446E-9BE8-8F5991CA58E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2CF61C-1D9A-4817-B3A2-F879DFFCC503}" type="slidenum">
              <a:rPr lang="en-US" altLang="en-US">
                <a:latin typeface="Arial" panose="020B0604020202020204" pitchFamily="34" charset="0"/>
              </a:rPr>
              <a:pPr>
                <a:spcBef>
                  <a:spcPct val="0"/>
                </a:spcBef>
              </a:pPr>
              <a:t>47</a:t>
            </a:fld>
            <a:endParaRPr lang="en-US" altLang="en-US">
              <a:latin typeface="Arial" panose="020B0604020202020204" pitchFamily="34" charset="0"/>
            </a:endParaRPr>
          </a:p>
        </p:txBody>
      </p:sp>
    </p:spTree>
    <p:extLst>
      <p:ext uri="{BB962C8B-B14F-4D97-AF65-F5344CB8AC3E}">
        <p14:creationId xmlns:p14="http://schemas.microsoft.com/office/powerpoint/2010/main" val="1646690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fontScale="47500" lnSpcReduction="20000"/>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t>Time: </a:t>
            </a:r>
            <a:r>
              <a:rPr lang="en-US" sz="1200" b="0" dirty="0"/>
              <a:t>3 min used / 11 min remaining</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1"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solidFill>
                  <a:schemeClr val="bg2">
                    <a:lumMod val="25000"/>
                  </a:schemeClr>
                </a:solidFill>
              </a:rPr>
              <a:t>ASK: </a:t>
            </a:r>
            <a:r>
              <a:rPr lang="en-US" sz="1200" b="0" dirty="0">
                <a:solidFill>
                  <a:schemeClr val="bg2">
                    <a:lumMod val="25000"/>
                  </a:schemeClr>
                </a:solidFill>
              </a:rPr>
              <a:t>As we finish our discussion on this element, what are some strategies to use to develop </a:t>
            </a:r>
            <a:r>
              <a:rPr lang="en-US" sz="1200" b="1" dirty="0">
                <a:solidFill>
                  <a:schemeClr val="bg2">
                    <a:lumMod val="25000"/>
                  </a:schemeClr>
                </a:solidFill>
              </a:rPr>
              <a:t>Relationship Management </a:t>
            </a:r>
            <a:r>
              <a:rPr lang="en-US" sz="1200" b="0" dirty="0">
                <a:solidFill>
                  <a:schemeClr val="bg2">
                    <a:lumMod val="25000"/>
                  </a:schemeClr>
                </a:solidFill>
              </a:rPr>
              <a:t>? Please post your ideas in Chat.  </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1"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dirty="0">
                <a:solidFill>
                  <a:schemeClr val="bg2">
                    <a:lumMod val="25000"/>
                  </a:schemeClr>
                </a:solidFill>
              </a:rPr>
              <a:t>SAY:  </a:t>
            </a:r>
            <a:r>
              <a:rPr lang="en-US" sz="1200" b="0" dirty="0">
                <a:solidFill>
                  <a:schemeClr val="bg2">
                    <a:lumMod val="25000"/>
                  </a:schemeClr>
                </a:solidFill>
              </a:rPr>
              <a:t>Here are some strategies that can be used to develop the </a:t>
            </a:r>
            <a:r>
              <a:rPr lang="en-US" sz="1200" b="1" dirty="0">
                <a:solidFill>
                  <a:schemeClr val="bg2">
                    <a:lumMod val="25000"/>
                  </a:schemeClr>
                </a:solidFill>
              </a:rPr>
              <a:t>Relationship Management </a:t>
            </a:r>
            <a:r>
              <a:rPr lang="en-US" sz="1200" b="0" dirty="0">
                <a:solidFill>
                  <a:schemeClr val="bg2">
                    <a:lumMod val="25000"/>
                  </a:schemeClr>
                </a:solidFill>
              </a:rPr>
              <a:t>element:</a:t>
            </a:r>
          </a:p>
          <a:p>
            <a:pPr marL="0" marR="0" lvl="0" indent="0" algn="l" defTabSz="457200" rtl="0" eaLnBrk="1" fontAlgn="auto" latinLnBrk="0" hangingPunct="1">
              <a:lnSpc>
                <a:spcPct val="100000"/>
              </a:lnSpc>
              <a:spcBef>
                <a:spcPts val="0"/>
              </a:spcBef>
              <a:spcAft>
                <a:spcPts val="0"/>
              </a:spcAft>
              <a:buClrTx/>
              <a:buSzTx/>
              <a:buFont typeface="+mj-lt"/>
              <a:buNone/>
              <a:tabLst/>
              <a:defRPr/>
            </a:pPr>
            <a:endParaRPr lang="en-US" sz="1200" b="0" dirty="0">
              <a:solidFill>
                <a:schemeClr val="bg2">
                  <a:lumMod val="25000"/>
                </a:schemeClr>
              </a:solidFill>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sz="1200" b="1" i="1" dirty="0">
                <a:solidFill>
                  <a:schemeClr val="bg2">
                    <a:lumMod val="25000"/>
                  </a:schemeClr>
                </a:solidFill>
              </a:rPr>
              <a:t>Facilitator Note: </a:t>
            </a:r>
            <a:r>
              <a:rPr lang="en-US" sz="1200" b="0" i="0" dirty="0">
                <a:solidFill>
                  <a:schemeClr val="bg2">
                    <a:lumMod val="25000"/>
                  </a:schemeClr>
                </a:solidFill>
              </a:rPr>
              <a:t>If there is not enough time to cover all of the points under each strategy, focus on sharing the </a:t>
            </a:r>
            <a:r>
              <a:rPr lang="en-US" sz="1200" b="0" dirty="0">
                <a:solidFill>
                  <a:schemeClr val="bg2">
                    <a:lumMod val="25000"/>
                  </a:schemeClr>
                </a:solidFill>
              </a:rPr>
              <a:t>content in </a:t>
            </a:r>
            <a:r>
              <a:rPr lang="en-US" sz="1200" b="0" i="1" dirty="0">
                <a:solidFill>
                  <a:schemeClr val="bg2">
                    <a:lumMod val="25000"/>
                  </a:schemeClr>
                </a:solidFill>
              </a:rPr>
              <a:t>italics.</a:t>
            </a:r>
          </a:p>
          <a:p>
            <a:pPr marL="0" indent="0">
              <a:buFont typeface="+mj-lt"/>
              <a:buNone/>
            </a:pPr>
            <a:endParaRPr lang="en-US" sz="1200" b="1"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Be open and be curious</a:t>
            </a:r>
          </a:p>
          <a:p>
            <a:pPr marL="685800" lvl="1" indent="-228600">
              <a:buFont typeface="Arial" panose="020B0604020202020204" pitchFamily="34" charset="0"/>
              <a:buChar char="•"/>
            </a:pPr>
            <a:r>
              <a:rPr lang="en-US" sz="1200" b="1" i="1" dirty="0">
                <a:solidFill>
                  <a:schemeClr val="bg2">
                    <a:lumMod val="25000"/>
                  </a:schemeClr>
                </a:solidFill>
              </a:rPr>
              <a:t>Being open means sharing information about yourself with others.</a:t>
            </a:r>
          </a:p>
          <a:p>
            <a:pPr marL="685800" lvl="1" indent="-228600">
              <a:buFont typeface="Arial" panose="020B0604020202020204" pitchFamily="34" charset="0"/>
              <a:buChar char="•"/>
            </a:pPr>
            <a:r>
              <a:rPr lang="en-US" sz="1200" dirty="0">
                <a:solidFill>
                  <a:schemeClr val="bg2">
                    <a:lumMod val="25000"/>
                  </a:schemeClr>
                </a:solidFill>
              </a:rPr>
              <a:t>You can use self-management skills to choose how open you are and what you share.</a:t>
            </a:r>
          </a:p>
          <a:p>
            <a:pPr marL="685800" lvl="1" indent="-228600">
              <a:buFont typeface="Arial" panose="020B0604020202020204" pitchFamily="34" charset="0"/>
              <a:buChar char="•"/>
            </a:pPr>
            <a:r>
              <a:rPr lang="en-US" sz="1200" dirty="0">
                <a:solidFill>
                  <a:schemeClr val="bg2">
                    <a:lumMod val="25000"/>
                  </a:schemeClr>
                </a:solidFill>
              </a:rPr>
              <a:t>When people know more about you, there is less room for them to misunderstand you.</a:t>
            </a:r>
          </a:p>
          <a:p>
            <a:pPr marL="685800" lvl="1" indent="-228600">
              <a:buFont typeface="Arial" panose="020B0604020202020204" pitchFamily="34" charset="0"/>
              <a:buChar char="•"/>
            </a:pPr>
            <a:r>
              <a:rPr lang="en-US" sz="1200" dirty="0">
                <a:solidFill>
                  <a:schemeClr val="bg2">
                    <a:lumMod val="25000"/>
                  </a:schemeClr>
                </a:solidFill>
              </a:rPr>
              <a:t>You also need to be interested in other people’s stories as well.</a:t>
            </a:r>
          </a:p>
          <a:p>
            <a:pPr marL="685800" lvl="1" indent="-228600">
              <a:buFont typeface="Arial" panose="020B0604020202020204" pitchFamily="34" charset="0"/>
              <a:buChar char="•"/>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Remember the little things that pack a punch</a:t>
            </a:r>
          </a:p>
          <a:p>
            <a:pPr marL="685800" lvl="1" indent="-228600">
              <a:buFont typeface="Arial" panose="020B0604020202020204" pitchFamily="34" charset="0"/>
              <a:buChar char="•"/>
            </a:pPr>
            <a:r>
              <a:rPr lang="en-US" sz="1200" b="1" dirty="0">
                <a:solidFill>
                  <a:schemeClr val="bg2">
                    <a:lumMod val="25000"/>
                  </a:schemeClr>
                </a:solidFill>
              </a:rPr>
              <a:t>Begin to make the habit of incorporating more expressions of </a:t>
            </a:r>
            <a:r>
              <a:rPr lang="en-US" sz="1200" b="1" u="sng" dirty="0">
                <a:solidFill>
                  <a:schemeClr val="bg2">
                    <a:lumMod val="25000"/>
                  </a:schemeClr>
                </a:solidFill>
              </a:rPr>
              <a:t>Appreciation and Encouragement </a:t>
            </a:r>
            <a:r>
              <a:rPr lang="en-US" sz="1200" b="1" dirty="0">
                <a:solidFill>
                  <a:schemeClr val="bg2">
                    <a:lumMod val="25000"/>
                  </a:schemeClr>
                </a:solidFill>
              </a:rPr>
              <a:t>(i.e., “Thank You!”, “Please”, “I’m sorry”) into your relationships</a:t>
            </a:r>
          </a:p>
          <a:p>
            <a:pPr marL="457200" lvl="1" indent="0">
              <a:buFont typeface="Arial" panose="020B0604020202020204" pitchFamily="34" charset="0"/>
              <a:buNone/>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Take feedback well / Make your feedback direct and constructive</a:t>
            </a:r>
          </a:p>
          <a:p>
            <a:pPr marL="685800" lvl="1" indent="-228600">
              <a:buFont typeface="Arial" panose="020B0604020202020204" pitchFamily="34" charset="0"/>
              <a:buChar char="•"/>
            </a:pPr>
            <a:r>
              <a:rPr lang="en-US" sz="1200" b="1" i="1" dirty="0">
                <a:solidFill>
                  <a:schemeClr val="bg2">
                    <a:lumMod val="25000"/>
                  </a:schemeClr>
                </a:solidFill>
              </a:rPr>
              <a:t>Use your </a:t>
            </a:r>
            <a:r>
              <a:rPr lang="en-US" sz="1200" b="1" i="1" u="sng" dirty="0">
                <a:solidFill>
                  <a:schemeClr val="bg2">
                    <a:lumMod val="25000"/>
                  </a:schemeClr>
                </a:solidFill>
              </a:rPr>
              <a:t>Social Awareness </a:t>
            </a:r>
            <a:r>
              <a:rPr lang="en-US" sz="1200" b="1" i="1" dirty="0">
                <a:solidFill>
                  <a:schemeClr val="bg2">
                    <a:lumMod val="25000"/>
                  </a:schemeClr>
                </a:solidFill>
              </a:rPr>
              <a:t>skills to listen and hear what is being said.</a:t>
            </a:r>
          </a:p>
          <a:p>
            <a:pPr marL="685800" lvl="1" indent="-228600">
              <a:buFont typeface="Arial" panose="020B0604020202020204" pitchFamily="34" charset="0"/>
              <a:buChar char="•"/>
            </a:pPr>
            <a:r>
              <a:rPr lang="en-US" sz="1200" b="1" i="1" dirty="0">
                <a:solidFill>
                  <a:schemeClr val="bg2">
                    <a:lumMod val="25000"/>
                  </a:schemeClr>
                </a:solidFill>
              </a:rPr>
              <a:t>Use your </a:t>
            </a:r>
            <a:r>
              <a:rPr lang="en-US" sz="1200" b="1" i="1" u="sng" dirty="0">
                <a:solidFill>
                  <a:schemeClr val="bg2">
                    <a:lumMod val="25000"/>
                  </a:schemeClr>
                </a:solidFill>
              </a:rPr>
              <a:t>Self-Management</a:t>
            </a:r>
            <a:r>
              <a:rPr lang="en-US" sz="1200" b="1" i="1" dirty="0">
                <a:solidFill>
                  <a:schemeClr val="bg2">
                    <a:lumMod val="25000"/>
                  </a:schemeClr>
                </a:solidFill>
              </a:rPr>
              <a:t> skills to determine the next steps.  Take time to absorb and reflect on the feedback rather then immediately </a:t>
            </a:r>
            <a:r>
              <a:rPr lang="en-US" sz="1200" b="1" i="1" dirty="0" err="1">
                <a:solidFill>
                  <a:schemeClr val="bg2">
                    <a:lumMod val="25000"/>
                  </a:schemeClr>
                </a:solidFill>
              </a:rPr>
              <a:t>responding</a:t>
            </a:r>
            <a:r>
              <a:rPr lang="en-US" sz="1200" dirty="0" err="1">
                <a:solidFill>
                  <a:schemeClr val="bg2">
                    <a:lumMod val="25000"/>
                  </a:schemeClr>
                </a:solidFill>
              </a:rPr>
              <a:t>Thank</a:t>
            </a:r>
            <a:r>
              <a:rPr lang="en-US" sz="1200" dirty="0">
                <a:solidFill>
                  <a:schemeClr val="bg2">
                    <a:lumMod val="25000"/>
                  </a:schemeClr>
                </a:solidFill>
              </a:rPr>
              <a:t> the person for their willingness to share their feedback with you.</a:t>
            </a:r>
          </a:p>
          <a:p>
            <a:pPr marL="628650" lvl="1" indent="-171450">
              <a:buFont typeface="Arial" panose="020B0604020202020204" pitchFamily="34" charset="0"/>
              <a:buChar char="•"/>
            </a:pPr>
            <a:r>
              <a:rPr lang="en-US" sz="1200" dirty="0">
                <a:solidFill>
                  <a:schemeClr val="bg2">
                    <a:lumMod val="25000"/>
                  </a:schemeClr>
                </a:solidFill>
              </a:rPr>
              <a:t>For our purposes with the </a:t>
            </a:r>
            <a:r>
              <a:rPr lang="en-US" sz="1200" b="1" dirty="0">
                <a:solidFill>
                  <a:schemeClr val="bg2">
                    <a:lumMod val="25000"/>
                  </a:schemeClr>
                </a:solidFill>
              </a:rPr>
              <a:t>Relationship Management </a:t>
            </a:r>
            <a:r>
              <a:rPr lang="en-US" sz="1200" dirty="0">
                <a:solidFill>
                  <a:schemeClr val="bg2">
                    <a:lumMod val="25000"/>
                  </a:schemeClr>
                </a:solidFill>
              </a:rPr>
              <a:t>strategy and </a:t>
            </a:r>
            <a:r>
              <a:rPr lang="en-US" sz="1200" b="1" dirty="0">
                <a:solidFill>
                  <a:schemeClr val="bg2">
                    <a:lumMod val="25000"/>
                  </a:schemeClr>
                </a:solidFill>
              </a:rPr>
              <a:t>giving feedback</a:t>
            </a:r>
            <a:r>
              <a:rPr lang="en-US" sz="1200" b="0" dirty="0">
                <a:solidFill>
                  <a:schemeClr val="bg2">
                    <a:lumMod val="25000"/>
                  </a:schemeClr>
                </a:solidFill>
              </a:rPr>
              <a:t>, it is a relationship-building event that requires all four of the EI skills.  </a:t>
            </a:r>
          </a:p>
          <a:p>
            <a:pPr marL="1085850" lvl="2" indent="-171450">
              <a:buFont typeface="Arial" panose="020B0604020202020204" pitchFamily="34" charset="0"/>
              <a:buChar char="•"/>
            </a:pPr>
            <a:r>
              <a:rPr lang="en-US" sz="1200" b="0" dirty="0">
                <a:solidFill>
                  <a:schemeClr val="bg2">
                    <a:lumMod val="25000"/>
                  </a:schemeClr>
                </a:solidFill>
              </a:rPr>
              <a:t>Self-Awareness = Identify your feelings about the feedback</a:t>
            </a:r>
          </a:p>
          <a:p>
            <a:pPr marL="1085850" lvl="2" indent="-171450">
              <a:buFont typeface="Arial" panose="020B0604020202020204" pitchFamily="34" charset="0"/>
              <a:buChar char="•"/>
            </a:pPr>
            <a:r>
              <a:rPr lang="en-US" sz="1200" b="0" dirty="0">
                <a:solidFill>
                  <a:schemeClr val="bg2">
                    <a:lumMod val="25000"/>
                  </a:schemeClr>
                </a:solidFill>
              </a:rPr>
              <a:t>Self-Management = don’t ignore giving feedback because of your discomfort. Understand what is causing that discomfort.</a:t>
            </a:r>
          </a:p>
          <a:p>
            <a:pPr marL="1085850" lvl="2" indent="-171450">
              <a:buFont typeface="Arial" panose="020B0604020202020204" pitchFamily="34" charset="0"/>
              <a:buChar char="•"/>
            </a:pPr>
            <a:r>
              <a:rPr lang="en-US" sz="1200" b="0" dirty="0">
                <a:solidFill>
                  <a:schemeClr val="bg2">
                    <a:lumMod val="25000"/>
                  </a:schemeClr>
                </a:solidFill>
              </a:rPr>
              <a:t>Self-Awareness = think about the person receiving the feedback.  Feedback is meant address a behavior not the person.</a:t>
            </a:r>
          </a:p>
          <a:p>
            <a:pPr marL="628650" lvl="1" indent="-171450">
              <a:buFont typeface="Arial" panose="020B0604020202020204" pitchFamily="34" charset="0"/>
              <a:buChar char="•"/>
            </a:pPr>
            <a:r>
              <a:rPr lang="en-US" sz="1200" b="0" dirty="0">
                <a:solidFill>
                  <a:schemeClr val="bg2">
                    <a:lumMod val="25000"/>
                  </a:schemeClr>
                </a:solidFill>
              </a:rPr>
              <a:t>Effective feedback is about sharing information and offering solutions for change.</a:t>
            </a:r>
          </a:p>
          <a:p>
            <a:pPr marL="628650" lvl="1" indent="-171450">
              <a:buFont typeface="Arial" panose="020B0604020202020204" pitchFamily="34" charset="0"/>
              <a:buChar char="•"/>
            </a:pPr>
            <a:endParaRPr lang="en-US" sz="1200" b="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Build trust</a:t>
            </a:r>
          </a:p>
          <a:p>
            <a:pPr marL="628650" lvl="1" indent="-171450">
              <a:buFont typeface="Arial" panose="020B0604020202020204" pitchFamily="34" charset="0"/>
              <a:buChar char="•"/>
            </a:pPr>
            <a:r>
              <a:rPr lang="en-US" sz="1200" b="1" i="1" dirty="0">
                <a:solidFill>
                  <a:schemeClr val="bg2">
                    <a:lumMod val="25000"/>
                  </a:schemeClr>
                </a:solidFill>
              </a:rPr>
              <a:t>Trust is something that takes time to build, can be lost in seconds, and may be the most important and most difficult objective in managing relationships.</a:t>
            </a:r>
          </a:p>
          <a:p>
            <a:pPr marL="628650" lvl="1" indent="-171450">
              <a:buFont typeface="Arial" panose="020B0604020202020204" pitchFamily="34" charset="0"/>
              <a:buChar char="•"/>
            </a:pPr>
            <a:r>
              <a:rPr lang="en-US" sz="1200" dirty="0">
                <a:solidFill>
                  <a:schemeClr val="bg2">
                    <a:lumMod val="25000"/>
                  </a:schemeClr>
                </a:solidFill>
              </a:rPr>
              <a:t>How is trust built?  Open communication.  Willingness to “be open and be curious”. Consistency in words, behaviors, and actions.  Reliability in follow through.  </a:t>
            </a:r>
          </a:p>
          <a:p>
            <a:pPr marL="628650" lvl="1" indent="-171450">
              <a:buFont typeface="Arial" panose="020B0604020202020204" pitchFamily="34" charset="0"/>
              <a:buChar char="•"/>
            </a:pPr>
            <a:r>
              <a:rPr lang="en-US" sz="1200" dirty="0">
                <a:solidFill>
                  <a:schemeClr val="bg2">
                    <a:lumMod val="25000"/>
                  </a:schemeClr>
                </a:solidFill>
              </a:rPr>
              <a:t>Use your </a:t>
            </a:r>
            <a:r>
              <a:rPr lang="en-US" sz="1200" b="1" dirty="0">
                <a:solidFill>
                  <a:schemeClr val="bg2">
                    <a:lumMod val="25000"/>
                  </a:schemeClr>
                </a:solidFill>
              </a:rPr>
              <a:t>Self-Awareness/Self-Management </a:t>
            </a:r>
            <a:r>
              <a:rPr lang="en-US" sz="1200" dirty="0">
                <a:solidFill>
                  <a:schemeClr val="bg2">
                    <a:lumMod val="25000"/>
                  </a:schemeClr>
                </a:solidFill>
              </a:rPr>
              <a:t>skills to share a bit of yourself with the other person.</a:t>
            </a:r>
          </a:p>
          <a:p>
            <a:pPr marL="628650" lvl="1" indent="-171450">
              <a:buFont typeface="Arial" panose="020B0604020202020204" pitchFamily="34" charset="0"/>
              <a:buChar char="•"/>
            </a:pPr>
            <a:r>
              <a:rPr lang="en-US" sz="1200" dirty="0">
                <a:solidFill>
                  <a:schemeClr val="bg2">
                    <a:lumMod val="25000"/>
                  </a:schemeClr>
                </a:solidFill>
              </a:rPr>
              <a:t>Use your </a:t>
            </a:r>
            <a:r>
              <a:rPr lang="en-US" sz="1200" b="1" dirty="0">
                <a:solidFill>
                  <a:schemeClr val="bg2">
                    <a:lumMod val="25000"/>
                  </a:schemeClr>
                </a:solidFill>
              </a:rPr>
              <a:t>Social Awareness </a:t>
            </a:r>
            <a:r>
              <a:rPr lang="en-US" sz="1200" dirty="0">
                <a:solidFill>
                  <a:schemeClr val="bg2">
                    <a:lumMod val="25000"/>
                  </a:schemeClr>
                </a:solidFill>
              </a:rPr>
              <a:t>skills to ask the other person what they need for trust to be happen.</a:t>
            </a:r>
          </a:p>
          <a:p>
            <a:pPr marL="457200" lvl="1" indent="0">
              <a:buFont typeface="Arial" panose="020B0604020202020204" pitchFamily="34" charset="0"/>
              <a:buNone/>
            </a:pPr>
            <a:endParaRPr lang="en-US" sz="1200" dirty="0">
              <a:solidFill>
                <a:schemeClr val="bg2">
                  <a:lumMod val="25000"/>
                </a:schemeClr>
              </a:solidFill>
            </a:endParaRPr>
          </a:p>
          <a:p>
            <a:pPr marL="228600" indent="-228600">
              <a:buFont typeface="+mj-lt"/>
              <a:buAutoNum type="arabicPeriod"/>
            </a:pPr>
            <a:r>
              <a:rPr lang="en-US" sz="1200" b="1" dirty="0">
                <a:solidFill>
                  <a:schemeClr val="bg2">
                    <a:lumMod val="25000"/>
                  </a:schemeClr>
                </a:solidFill>
              </a:rPr>
              <a:t>Explain your decisions, don’t just make them</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1" dirty="0">
                <a:solidFill>
                  <a:schemeClr val="bg2">
                    <a:lumMod val="25000"/>
                  </a:schemeClr>
                </a:solidFill>
              </a:rPr>
              <a:t>People appreciate the transparency and openness.  This build trust, respect, and connection.</a:t>
            </a:r>
          </a:p>
          <a:p>
            <a:pPr marL="685800" lvl="1" indent="-228600">
              <a:buFont typeface="Arial" panose="020B0604020202020204" pitchFamily="34" charset="0"/>
              <a:buChar char="•"/>
            </a:pPr>
            <a:r>
              <a:rPr lang="en-US" sz="1200" i="0" dirty="0">
                <a:solidFill>
                  <a:schemeClr val="bg2">
                    <a:lumMod val="25000"/>
                  </a:schemeClr>
                </a:solidFill>
              </a:rPr>
              <a:t>However, for this purpose, it is important to take time to explain the why behind decisions.  This includes sharing the alternatives and why the final choice made the most sense, rather than just implementing a change and expecting others to accept it. </a:t>
            </a:r>
          </a:p>
          <a:p>
            <a:pPr marL="685800" lvl="1" indent="-228600">
              <a:buFont typeface="Arial" panose="020B0604020202020204" pitchFamily="34" charset="0"/>
              <a:buChar char="•"/>
            </a:pPr>
            <a:r>
              <a:rPr lang="en-US" sz="1200" dirty="0">
                <a:solidFill>
                  <a:schemeClr val="bg2">
                    <a:lumMod val="25000"/>
                  </a:schemeClr>
                </a:solidFill>
              </a:rPr>
              <a:t>It is important to ask for ideas from the team if possible, depending on the situation.</a:t>
            </a:r>
          </a:p>
          <a:p>
            <a:pPr marL="685800" lvl="1" indent="-228600">
              <a:buFont typeface="Arial" panose="020B0604020202020204" pitchFamily="34" charset="0"/>
              <a:buChar char="•"/>
            </a:pPr>
            <a:endParaRPr lang="en-US" sz="1200" dirty="0">
              <a:solidFill>
                <a:schemeClr val="bg2">
                  <a:lumMod val="25000"/>
                </a:schemeClr>
              </a:solidFill>
            </a:endParaRPr>
          </a:p>
        </p:txBody>
      </p:sp>
      <p:sp>
        <p:nvSpPr>
          <p:cNvPr id="4" name="Slide Number Placeholder 3"/>
          <p:cNvSpPr>
            <a:spLocks noGrp="1"/>
          </p:cNvSpPr>
          <p:nvPr>
            <p:ph type="sldNum" sz="quarter" idx="10"/>
          </p:nvPr>
        </p:nvSpPr>
        <p:spPr/>
        <p:txBody>
          <a:bodyPr/>
          <a:lstStyle/>
          <a:p>
            <a:fld id="{FA9CEE90-D820-A148-8AFD-571619F2D160}" type="slidenum">
              <a:rPr lang="en-US" smtClean="0"/>
              <a:pPr/>
              <a:t>48</a:t>
            </a:fld>
            <a:endParaRPr lang="en-US" dirty="0"/>
          </a:p>
        </p:txBody>
      </p:sp>
    </p:spTree>
    <p:extLst>
      <p:ext uri="{BB962C8B-B14F-4D97-AF65-F5344CB8AC3E}">
        <p14:creationId xmlns:p14="http://schemas.microsoft.com/office/powerpoint/2010/main" val="489765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1 min used / 10 min remaining</a:t>
            </a:r>
          </a:p>
          <a:p>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SAY: </a:t>
            </a:r>
            <a:r>
              <a:rPr lang="en-US" b="0" dirty="0"/>
              <a:t>In this class and the last class we have covered the Respect for People foundation.</a:t>
            </a:r>
            <a:r>
              <a:rPr lang="en-US" b="1" dirty="0"/>
              <a:t> “</a:t>
            </a:r>
            <a:r>
              <a:rPr lang="en-US" altLang="en-US" sz="1200" b="1" dirty="0">
                <a:solidFill>
                  <a:schemeClr val="bg2">
                    <a:lumMod val="25000"/>
                  </a:schemeClr>
                </a:solidFill>
                <a:latin typeface="Metropolis Light" panose="00000500000000000000" pitchFamily="50" charset="0"/>
                <a:cs typeface="Arial" panose="020B0604020202020204" pitchFamily="34" charset="0"/>
              </a:rPr>
              <a:t>Why is applying </a:t>
            </a:r>
            <a:r>
              <a:rPr lang="en-US" altLang="en-US" sz="1200" b="1" dirty="0">
                <a:solidFill>
                  <a:srgbClr val="C00000"/>
                </a:solidFill>
                <a:latin typeface="Metropolis Light" panose="00000500000000000000" pitchFamily="50" charset="0"/>
                <a:cs typeface="Arial" panose="020B0604020202020204" pitchFamily="34" charset="0"/>
              </a:rPr>
              <a:t>Respect for People, Fundamentals of Communication </a:t>
            </a:r>
            <a:r>
              <a:rPr lang="en-US" altLang="en-US" sz="1200" b="1" dirty="0">
                <a:solidFill>
                  <a:schemeClr val="bg2">
                    <a:lumMod val="25000"/>
                  </a:schemeClr>
                </a:solidFill>
                <a:latin typeface="Metropolis Light" panose="00000500000000000000" pitchFamily="50" charset="0"/>
                <a:cs typeface="Arial" panose="020B0604020202020204" pitchFamily="34" charset="0"/>
              </a:rPr>
              <a:t>and </a:t>
            </a:r>
            <a:r>
              <a:rPr lang="en-US" altLang="en-US" sz="1200" b="1" dirty="0">
                <a:solidFill>
                  <a:srgbClr val="C00000"/>
                </a:solidFill>
                <a:latin typeface="Metropolis Light" panose="00000500000000000000" pitchFamily="50" charset="0"/>
                <a:cs typeface="Arial" panose="020B0604020202020204" pitchFamily="34" charset="0"/>
              </a:rPr>
              <a:t>Emotional Intelligence </a:t>
            </a:r>
            <a:r>
              <a:rPr lang="en-US" altLang="en-US" sz="1200" b="1" dirty="0">
                <a:solidFill>
                  <a:schemeClr val="bg2">
                    <a:lumMod val="25000"/>
                  </a:schemeClr>
                </a:solidFill>
                <a:latin typeface="Metropolis Light" panose="00000500000000000000" pitchFamily="50" charset="0"/>
                <a:cs typeface="Arial" panose="020B0604020202020204" pitchFamily="34" charset="0"/>
              </a:rPr>
              <a:t>important in your role as a UW Health leader?</a:t>
            </a:r>
            <a:endParaRPr lang="en-US" altLang="en-US" sz="1200" b="1" dirty="0">
              <a:solidFill>
                <a:schemeClr val="tx1"/>
              </a:solidFill>
              <a:latin typeface="Metropolis Light" panose="00000500000000000000" pitchFamily="50"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BBF64-02DF-EE4A-BFBC-6E68EE4E4F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37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1 min used / 116 min remaining</a:t>
            </a:r>
          </a:p>
          <a:p>
            <a:pPr eaLnBrk="1" hangingPunct="1">
              <a:spcBef>
                <a:spcPct val="0"/>
              </a:spcBef>
            </a:pPr>
            <a:endParaRPr lang="en-US" altLang="en-US" i="1" u="sng" dirty="0"/>
          </a:p>
          <a:p>
            <a:pPr eaLnBrk="1" hangingPunct="1">
              <a:spcBef>
                <a:spcPct val="0"/>
              </a:spcBef>
            </a:pPr>
            <a:r>
              <a:rPr lang="en-US" altLang="en-US" i="1" u="sng" dirty="0"/>
              <a:t>Read slide</a:t>
            </a:r>
          </a:p>
          <a:p>
            <a:pPr defTabSz="919290">
              <a:spcBef>
                <a:spcPct val="0"/>
              </a:spcBef>
              <a:defRPr/>
            </a:pPr>
            <a:endParaRPr lang="en-US" altLang="en-US" baseline="0" dirty="0"/>
          </a:p>
          <a:p>
            <a:pPr defTabSz="919290">
              <a:spcBef>
                <a:spcPct val="0"/>
              </a:spcBef>
              <a:defRPr/>
            </a:pPr>
            <a:r>
              <a:rPr lang="en-US" altLang="en-US" baseline="0" dirty="0"/>
              <a:t>Go through the objectives on this slide. </a:t>
            </a:r>
            <a:endParaRPr lang="en-US" altLang="en-US" dirty="0"/>
          </a:p>
          <a:p>
            <a:pPr eaLnBrk="1" hangingPunct="1">
              <a:spcBef>
                <a:spcPct val="0"/>
              </a:spcBef>
            </a:pPr>
            <a:endParaRPr lang="en-US" altLang="en-US" i="1" u="sng" dirty="0"/>
          </a:p>
          <a:p>
            <a:pPr eaLnBrk="1" hangingPunct="1">
              <a:spcBef>
                <a:spcPct val="0"/>
              </a:spcBef>
            </a:pPr>
            <a:r>
              <a:rPr lang="en-US" altLang="en-US" i="0" u="none" dirty="0"/>
              <a:t>As always, we appreciate your participation and feedback.  At the end of our session today we will be conducting a survey to determine how we did.  We will be asking a few simple questions on content, how much was presented and if it hit the mark.  We value your input.  It allows us to continually improve and refine content to meet the needs.</a:t>
            </a:r>
          </a:p>
          <a:p>
            <a:endParaRPr lang="en-US" dirty="0"/>
          </a:p>
        </p:txBody>
      </p:sp>
      <p:sp>
        <p:nvSpPr>
          <p:cNvPr id="4" name="Slide Number Placeholder 3"/>
          <p:cNvSpPr>
            <a:spLocks noGrp="1"/>
          </p:cNvSpPr>
          <p:nvPr>
            <p:ph type="sldNum" sz="quarter" idx="5"/>
          </p:nvPr>
        </p:nvSpPr>
        <p:spPr/>
        <p:txBody>
          <a:bodyPr/>
          <a:lstStyle/>
          <a:p>
            <a:fld id="{8FE0E5F7-9676-485B-A0F0-58E668820376}" type="slidenum">
              <a:rPr lang="en-US" smtClean="0"/>
              <a:t>5</a:t>
            </a:fld>
            <a:endParaRPr lang="en-US"/>
          </a:p>
        </p:txBody>
      </p:sp>
    </p:spTree>
    <p:extLst>
      <p:ext uri="{BB962C8B-B14F-4D97-AF65-F5344CB8AC3E}">
        <p14:creationId xmlns:p14="http://schemas.microsoft.com/office/powerpoint/2010/main" val="18241618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0E5F7-9676-485B-A0F0-58E668820376}" type="slidenum">
              <a:rPr lang="en-US" smtClean="0"/>
              <a:t>50</a:t>
            </a:fld>
            <a:endParaRPr lang="en-US"/>
          </a:p>
        </p:txBody>
      </p:sp>
    </p:spTree>
    <p:extLst>
      <p:ext uri="{BB962C8B-B14F-4D97-AF65-F5344CB8AC3E}">
        <p14:creationId xmlns:p14="http://schemas.microsoft.com/office/powerpoint/2010/main" val="11420543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BDC1C6"/>
                </a:solidFill>
                <a:effectLst/>
                <a:latin typeface="Roboto" panose="02000000000000000000" pitchFamily="2" charset="0"/>
              </a:rPr>
              <a:t>SAY:</a:t>
            </a:r>
            <a:r>
              <a:rPr lang="en-US" b="0" i="0" dirty="0">
                <a:solidFill>
                  <a:srgbClr val="BDC1C6"/>
                </a:solidFill>
                <a:effectLst/>
                <a:latin typeface="Roboto" panose="02000000000000000000" pitchFamily="2" charset="0"/>
              </a:rPr>
              <a:t> The </a:t>
            </a:r>
            <a:r>
              <a:rPr lang="en-US" b="1" i="0" dirty="0">
                <a:solidFill>
                  <a:srgbClr val="BDC1C6"/>
                </a:solidFill>
                <a:effectLst/>
                <a:latin typeface="Roboto" panose="02000000000000000000" pitchFamily="2" charset="0"/>
              </a:rPr>
              <a:t>Continued Learning Activities </a:t>
            </a:r>
            <a:r>
              <a:rPr lang="en-US" b="0" i="0" dirty="0">
                <a:solidFill>
                  <a:srgbClr val="BDC1C6"/>
                </a:solidFill>
                <a:effectLst/>
                <a:latin typeface="Roboto" panose="02000000000000000000" pitchFamily="2" charset="0"/>
              </a:rPr>
              <a:t>are part of the from </a:t>
            </a:r>
            <a:r>
              <a:rPr lang="en-US" b="1" i="0" dirty="0">
                <a:solidFill>
                  <a:srgbClr val="BDC1C6"/>
                </a:solidFill>
                <a:effectLst/>
                <a:latin typeface="Roboto" panose="02000000000000000000" pitchFamily="2" charset="0"/>
              </a:rPr>
              <a:t>20%</a:t>
            </a:r>
            <a:r>
              <a:rPr lang="en-US" b="0" i="0" dirty="0">
                <a:solidFill>
                  <a:srgbClr val="BDC1C6"/>
                </a:solidFill>
                <a:effectLst/>
                <a:latin typeface="Roboto" panose="02000000000000000000" pitchFamily="2" charset="0"/>
              </a:rPr>
              <a:t> of your learning from </a:t>
            </a:r>
            <a:r>
              <a:rPr lang="en-US" b="1" i="0" dirty="0">
                <a:solidFill>
                  <a:srgbClr val="BDC1C6"/>
                </a:solidFill>
                <a:effectLst/>
                <a:latin typeface="Roboto" panose="02000000000000000000" pitchFamily="2" charset="0"/>
              </a:rPr>
              <a:t>others </a:t>
            </a:r>
            <a:r>
              <a:rPr lang="en-US" b="0" i="0" dirty="0">
                <a:solidFill>
                  <a:srgbClr val="BDC1C6"/>
                </a:solidFill>
                <a:effectLst/>
                <a:latin typeface="Roboto" panose="02000000000000000000" pitchFamily="2" charset="0"/>
              </a:rPr>
              <a:t>and</a:t>
            </a:r>
            <a:r>
              <a:rPr lang="en-US" b="1" i="0" dirty="0">
                <a:solidFill>
                  <a:srgbClr val="BDC1C6"/>
                </a:solidFill>
                <a:effectLst/>
                <a:latin typeface="Roboto" panose="02000000000000000000" pitchFamily="2" charset="0"/>
              </a:rPr>
              <a:t> 70%</a:t>
            </a:r>
            <a:r>
              <a:rPr lang="en-US" b="0" i="0" dirty="0">
                <a:solidFill>
                  <a:srgbClr val="BDC1C6"/>
                </a:solidFill>
                <a:effectLst/>
                <a:latin typeface="Roboto" panose="02000000000000000000" pitchFamily="2" charset="0"/>
              </a:rPr>
              <a:t> of your learning from </a:t>
            </a:r>
            <a:r>
              <a:rPr lang="en-US" b="1" i="0" dirty="0">
                <a:solidFill>
                  <a:srgbClr val="BDC1C6"/>
                </a:solidFill>
                <a:effectLst/>
                <a:latin typeface="Roboto" panose="02000000000000000000" pitchFamily="2" charset="0"/>
              </a:rPr>
              <a:t>challenging experiences and assignment</a:t>
            </a:r>
            <a:endParaRPr lang="en-US" dirty="0"/>
          </a:p>
        </p:txBody>
      </p:sp>
      <p:sp>
        <p:nvSpPr>
          <p:cNvPr id="4" name="Slide Number Placeholder 3"/>
          <p:cNvSpPr>
            <a:spLocks noGrp="1"/>
          </p:cNvSpPr>
          <p:nvPr>
            <p:ph type="sldNum" sz="quarter" idx="5"/>
          </p:nvPr>
        </p:nvSpPr>
        <p:spPr/>
        <p:txBody>
          <a:bodyPr/>
          <a:lstStyle/>
          <a:p>
            <a:fld id="{FA9CEE90-D820-A148-8AFD-571619F2D160}" type="slidenum">
              <a:rPr lang="en-US" smtClean="0"/>
              <a:pPr/>
              <a:t>51</a:t>
            </a:fld>
            <a:endParaRPr lang="en-US" dirty="0"/>
          </a:p>
        </p:txBody>
      </p:sp>
    </p:spTree>
    <p:extLst>
      <p:ext uri="{BB962C8B-B14F-4D97-AF65-F5344CB8AC3E}">
        <p14:creationId xmlns:p14="http://schemas.microsoft.com/office/powerpoint/2010/main" val="14771070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1 min used / 9 min remaining</a:t>
            </a:r>
          </a:p>
          <a:p>
            <a:endParaRPr lang="en-US" b="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t>SAY: </a:t>
            </a:r>
            <a:r>
              <a:rPr lang="en-US" sz="1200" dirty="0">
                <a:solidFill>
                  <a:schemeClr val="accent1"/>
                </a:solidFill>
              </a:rPr>
              <a:t>During your next Rounding or Huddle with your team and/or leader, be prepared to share an example of </a:t>
            </a:r>
            <a:r>
              <a:rPr lang="en-US" sz="1200" dirty="0">
                <a:solidFill>
                  <a:srgbClr val="C00000"/>
                </a:solidFill>
              </a:rPr>
              <a:t>when you applied one of the commitments </a:t>
            </a:r>
            <a:r>
              <a:rPr lang="en-US" sz="1200" dirty="0">
                <a:solidFill>
                  <a:schemeClr val="accent1"/>
                </a:solidFill>
              </a:rPr>
              <a:t>in your work.</a:t>
            </a:r>
            <a:r>
              <a:rPr lang="en-US" sz="1200" dirty="0">
                <a:solidFill>
                  <a:schemeClr val="accent1"/>
                </a:solidFill>
                <a:effectLst>
                  <a:outerShdw blurRad="38100" dist="38100" dir="2700000" algn="tl">
                    <a:srgbClr val="000000">
                      <a:alpha val="43137"/>
                    </a:srgbClr>
                  </a:outerShdw>
                </a:effectLst>
              </a:rPr>
              <a:t>  </a:t>
            </a:r>
            <a:r>
              <a:rPr lang="en-US" dirty="0">
                <a:solidFill>
                  <a:schemeClr val="accent1"/>
                </a:solidFill>
              </a:rPr>
              <a:t>What were the benefits of demonstrating this commitment?</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BBF64-02DF-EE4A-BFBC-6E68EE4E4F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417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endParaRPr 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Time: </a:t>
            </a:r>
            <a:r>
              <a:rPr lang="en-US" dirty="0"/>
              <a:t>1 min used / 6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18529" indent="0">
              <a:buSzPct val="80000"/>
              <a:buNone/>
            </a:pPr>
            <a:r>
              <a:rPr lang="en-US" b="1" dirty="0"/>
              <a:t>SAY: </a:t>
            </a:r>
            <a:r>
              <a:rPr lang="en-US" sz="1200" dirty="0">
                <a:solidFill>
                  <a:schemeClr val="tx1">
                    <a:lumMod val="75000"/>
                    <a:lumOff val="25000"/>
                  </a:schemeClr>
                </a:solidFill>
              </a:rPr>
              <a:t>Visit the Respect for People Suite of Activities and Resources to continue the conversation with your team. </a:t>
            </a:r>
          </a:p>
          <a:p>
            <a:pPr marL="118529" indent="0">
              <a:buSzPct val="80000"/>
              <a:buNone/>
            </a:pPr>
            <a:endParaRPr lang="en-US" sz="1200" dirty="0">
              <a:solidFill>
                <a:schemeClr val="tx1">
                  <a:lumMod val="75000"/>
                  <a:lumOff val="25000"/>
                </a:schemeClr>
              </a:solidFill>
            </a:endParaRPr>
          </a:p>
          <a:p>
            <a:pPr marL="118529" indent="0">
              <a:buSzPct val="80000"/>
              <a:buNone/>
            </a:pPr>
            <a:r>
              <a:rPr lang="en-US" sz="1200" b="1" i="1" dirty="0">
                <a:solidFill>
                  <a:schemeClr val="tx1">
                    <a:lumMod val="75000"/>
                    <a:lumOff val="25000"/>
                  </a:schemeClr>
                </a:solidFill>
              </a:rPr>
              <a:t>Facilitator Note: </a:t>
            </a:r>
            <a:r>
              <a:rPr lang="en-US" sz="1200" i="0" dirty="0">
                <a:solidFill>
                  <a:schemeClr val="tx1">
                    <a:lumMod val="75000"/>
                    <a:lumOff val="25000"/>
                  </a:schemeClr>
                </a:solidFill>
              </a:rPr>
              <a:t>Click on link to show the site</a:t>
            </a:r>
          </a:p>
          <a:p>
            <a:pPr marL="118529" indent="0">
              <a:buSzPct val="80000"/>
              <a:buNone/>
            </a:pPr>
            <a:endParaRPr lang="en-US" sz="1200" dirty="0">
              <a:solidFill>
                <a:schemeClr val="tx1">
                  <a:lumMod val="75000"/>
                  <a:lumOff val="25000"/>
                </a:schemeClr>
              </a:solidFill>
            </a:endParaRPr>
          </a:p>
          <a:p>
            <a:pPr marL="118529" indent="0">
              <a:buSzPct val="80000"/>
              <a:buNone/>
            </a:pPr>
            <a:r>
              <a:rPr lang="en-US" sz="1200" dirty="0">
                <a:solidFill>
                  <a:schemeClr val="tx1">
                    <a:lumMod val="75000"/>
                    <a:lumOff val="25000"/>
                  </a:schemeClr>
                </a:solidFill>
              </a:rPr>
              <a:t>There are materials available to support your team in </a:t>
            </a:r>
            <a:r>
              <a:rPr lang="en-US" sz="1200" dirty="0">
                <a:solidFill>
                  <a:srgbClr val="C00000"/>
                </a:solidFill>
              </a:rPr>
              <a:t>developing </a:t>
            </a:r>
            <a:r>
              <a:rPr lang="en-US" sz="1200" dirty="0">
                <a:solidFill>
                  <a:schemeClr val="tx1">
                    <a:lumMod val="75000"/>
                    <a:lumOff val="25000"/>
                  </a:schemeClr>
                </a:solidFill>
              </a:rPr>
              <a:t>and</a:t>
            </a:r>
            <a:r>
              <a:rPr lang="en-US" sz="1200" dirty="0">
                <a:solidFill>
                  <a:srgbClr val="C00000"/>
                </a:solidFill>
              </a:rPr>
              <a:t> demonstrating</a:t>
            </a:r>
            <a:r>
              <a:rPr lang="en-US" sz="1200" dirty="0">
                <a:solidFill>
                  <a:schemeClr val="tx1">
                    <a:lumMod val="75000"/>
                    <a:lumOff val="25000"/>
                  </a:schemeClr>
                </a:solidFill>
              </a:rPr>
              <a:t> the behaviors connected to each of the commitments and other resources connected to the topics covered in today’s learning session.</a:t>
            </a:r>
            <a:endParaRPr lang="en-US" sz="1200" dirty="0">
              <a:solidFill>
                <a:schemeClr val="accent1"/>
              </a:solidFill>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160BBF64-02DF-EE4A-BFBC-6E68EE4E4F9E}" type="slidenum">
              <a:rPr lang="en-US" smtClean="0"/>
              <a:t>53</a:t>
            </a:fld>
            <a:endParaRPr lang="en-US"/>
          </a:p>
        </p:txBody>
      </p:sp>
    </p:spTree>
    <p:extLst>
      <p:ext uri="{BB962C8B-B14F-4D97-AF65-F5344CB8AC3E}">
        <p14:creationId xmlns:p14="http://schemas.microsoft.com/office/powerpoint/2010/main" val="16926422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Time: </a:t>
            </a:r>
            <a:r>
              <a:rPr lang="en-US" sz="1200" b="0" dirty="0"/>
              <a:t>3 min used / 6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DD6D4A1-55B4-4724-B6C7-425EC737632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5583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1 min used / 5 remaining</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 </a:t>
            </a:r>
            <a:r>
              <a:rPr lang="en-US" dirty="0"/>
              <a:t>Thank you We have covered a lot of content today and would like your feedback. We appreciate your feedback.  This session evaluation link has also been added to the calendar invite.  Please take a moment to fill it out.  We value your experiences and what you have to 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Cut and paste the following statement into the chat:</a:t>
            </a:r>
            <a:endParaRPr lang="en-US" b="1" u="sng" dirty="0"/>
          </a:p>
          <a:p>
            <a:endParaRPr lang="en-US" dirty="0"/>
          </a:p>
          <a:p>
            <a:r>
              <a:rPr lang="en-US" dirty="0"/>
              <a:t>We invite you to provide us feedback on your learning experience in today’s session</a:t>
            </a:r>
          </a:p>
          <a:p>
            <a:r>
              <a:rPr lang="en-US" dirty="0"/>
              <a:t>Please click the following link to provide us feedback: https://forms.office.com/r/yUb3DCZZgb</a:t>
            </a:r>
          </a:p>
          <a:p>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55</a:t>
            </a:fld>
            <a:endParaRPr lang="en-US"/>
          </a:p>
        </p:txBody>
      </p:sp>
    </p:spTree>
    <p:extLst>
      <p:ext uri="{BB962C8B-B14F-4D97-AF65-F5344CB8AC3E}">
        <p14:creationId xmlns:p14="http://schemas.microsoft.com/office/powerpoint/2010/main" val="420589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2</a:t>
            </a:r>
            <a:r>
              <a:rPr lang="en-US" dirty="0"/>
              <a:t> min used / 115 min remaining</a:t>
            </a:r>
          </a:p>
          <a:p>
            <a:endParaRPr lang="en-US" dirty="0"/>
          </a:p>
          <a:p>
            <a:r>
              <a:rPr lang="en-US" b="1" dirty="0"/>
              <a:t>SAY: </a:t>
            </a:r>
            <a:r>
              <a:rPr lang="en-US" dirty="0"/>
              <a:t>Who would like to unmute and share a little bit about what stood out for you in the Prework.  </a:t>
            </a:r>
          </a:p>
          <a:p>
            <a:endParaRPr lang="en-US" dirty="0"/>
          </a:p>
          <a:p>
            <a:r>
              <a:rPr lang="en-US" b="1" i="0" dirty="0"/>
              <a:t>CLICK</a:t>
            </a:r>
          </a:p>
          <a:p>
            <a:endParaRPr lang="en-US" dirty="0"/>
          </a:p>
          <a:p>
            <a:r>
              <a:rPr lang="en-US" dirty="0"/>
              <a:t>If you prefer, you may also type in the chat.</a:t>
            </a:r>
          </a:p>
        </p:txBody>
      </p:sp>
      <p:sp>
        <p:nvSpPr>
          <p:cNvPr id="4" name="Slide Number Placeholder 3"/>
          <p:cNvSpPr>
            <a:spLocks noGrp="1"/>
          </p:cNvSpPr>
          <p:nvPr>
            <p:ph type="sldNum" sz="quarter" idx="5"/>
          </p:nvPr>
        </p:nvSpPr>
        <p:spPr/>
        <p:txBody>
          <a:bodyPr/>
          <a:lstStyle/>
          <a:p>
            <a:fld id="{160BBF64-02DF-EE4A-BFBC-6E68EE4E4F9E}" type="slidenum">
              <a:rPr lang="en-US" smtClean="0"/>
              <a:t>6</a:t>
            </a:fld>
            <a:endParaRPr lang="en-US"/>
          </a:p>
        </p:txBody>
      </p:sp>
    </p:spTree>
    <p:extLst>
      <p:ext uri="{BB962C8B-B14F-4D97-AF65-F5344CB8AC3E}">
        <p14:creationId xmlns:p14="http://schemas.microsoft.com/office/powerpoint/2010/main" val="2421913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2</a:t>
            </a:r>
            <a:r>
              <a:rPr lang="en-US" dirty="0"/>
              <a:t> min used / 113 min remaining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Let’s take a look at a short video that demonstrates how you say what you say…</a:t>
            </a:r>
          </a:p>
          <a:p>
            <a:endParaRPr lang="en-US" dirty="0"/>
          </a:p>
          <a:p>
            <a:r>
              <a:rPr lang="en-US" dirty="0"/>
              <a:t>Link: </a:t>
            </a:r>
            <a:r>
              <a:rPr lang="en-US" dirty="0">
                <a:hlinkClick r:id="rId3"/>
              </a:rPr>
              <a:t>https://www.youtube.com/watch?v=0-7Ucg5GKnw</a:t>
            </a:r>
            <a:endParaRPr lang="en-US" dirty="0"/>
          </a:p>
          <a:p>
            <a:endParaRPr lang="en-US" dirty="0"/>
          </a:p>
          <a:p>
            <a:r>
              <a:rPr lang="en-US" dirty="0"/>
              <a:t>Debrief:  </a:t>
            </a:r>
          </a:p>
          <a:p>
            <a:endParaRPr lang="en-US" dirty="0"/>
          </a:p>
          <a:p>
            <a:pPr marL="171450" indent="-171450">
              <a:buFont typeface="Arial" panose="020B0604020202020204" pitchFamily="34" charset="0"/>
              <a:buChar char="•"/>
            </a:pPr>
            <a:r>
              <a:rPr lang="en-US" dirty="0"/>
              <a:t>What stood out for you in the video?</a:t>
            </a:r>
          </a:p>
          <a:p>
            <a:pPr marL="171450" indent="-171450">
              <a:buFont typeface="Arial" panose="020B0604020202020204" pitchFamily="34" charset="0"/>
              <a:buChar char="•"/>
            </a:pPr>
            <a:r>
              <a:rPr lang="en-US" dirty="0"/>
              <a:t>What was the overall impression in the scenario with the girl?</a:t>
            </a:r>
          </a:p>
          <a:p>
            <a:pPr marL="171450" indent="-171450">
              <a:buFont typeface="Arial" panose="020B0604020202020204" pitchFamily="34" charset="0"/>
              <a:buChar char="•"/>
            </a:pPr>
            <a:r>
              <a:rPr lang="en-US" dirty="0"/>
              <a:t>What was the overall impression in the scenario with the man?</a:t>
            </a:r>
          </a:p>
          <a:p>
            <a:pPr marL="171450" indent="-171450">
              <a:buFont typeface="Arial" panose="020B0604020202020204" pitchFamily="34" charset="0"/>
              <a:buChar char="•"/>
            </a:pPr>
            <a:r>
              <a:rPr lang="en-US" dirty="0"/>
              <a:t>How did the body language and tone contribute to each of the scenarios?</a:t>
            </a:r>
          </a:p>
        </p:txBody>
      </p:sp>
      <p:sp>
        <p:nvSpPr>
          <p:cNvPr id="4" name="Slide Number Placeholder 3"/>
          <p:cNvSpPr>
            <a:spLocks noGrp="1"/>
          </p:cNvSpPr>
          <p:nvPr>
            <p:ph type="sldNum" sz="quarter" idx="5"/>
          </p:nvPr>
        </p:nvSpPr>
        <p:spPr/>
        <p:txBody>
          <a:bodyPr/>
          <a:lstStyle/>
          <a:p>
            <a:fld id="{CBC43B6C-15E1-4C38-87AC-7C50E061CAE1}" type="slidenum">
              <a:rPr lang="en-US" smtClean="0"/>
              <a:t>7</a:t>
            </a:fld>
            <a:endParaRPr lang="en-US"/>
          </a:p>
        </p:txBody>
      </p:sp>
    </p:spTree>
    <p:extLst>
      <p:ext uri="{BB962C8B-B14F-4D97-AF65-F5344CB8AC3E}">
        <p14:creationId xmlns:p14="http://schemas.microsoft.com/office/powerpoint/2010/main" val="103346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dirty="0"/>
              <a:t>3 min used / 110 min remaining</a:t>
            </a:r>
          </a:p>
          <a:p>
            <a:endParaRPr lang="en-US" b="1" dirty="0"/>
          </a:p>
          <a:p>
            <a:r>
              <a:rPr lang="en-US" b="1" dirty="0"/>
              <a:t>Activity: </a:t>
            </a:r>
            <a:r>
              <a:rPr lang="en-US" sz="1200" dirty="0">
                <a:effectLst/>
                <a:latin typeface="Calibri" panose="020F0502020204030204" pitchFamily="34" charset="0"/>
                <a:ea typeface="Calibri" panose="020F0502020204030204" pitchFamily="34" charset="0"/>
              </a:rPr>
              <a:t> Ask for volunteers to pick a meaning and say the word “oh” while the other members in the group guess the meaning. (2-3 volunteers with guessing by the group based on time)</a:t>
            </a:r>
          </a:p>
          <a:p>
            <a:endParaRPr lang="en-US" dirty="0"/>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Directions: Say the word “Oh” differently, giving it the following interpretation or meaning each time: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228600" marR="0"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Shock </a:t>
            </a:r>
          </a:p>
          <a:p>
            <a:pPr marL="228600" marR="0"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Doubt </a:t>
            </a:r>
          </a:p>
          <a:p>
            <a:pPr marL="228600" marR="0"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Displeasure </a:t>
            </a:r>
          </a:p>
          <a:p>
            <a:pPr marL="228600" marR="0"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Detachment </a:t>
            </a:r>
          </a:p>
          <a:p>
            <a:pPr marL="228600" marR="0"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Resentment </a:t>
            </a:r>
          </a:p>
          <a:p>
            <a:pPr marL="228600" marR="0"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Surprise </a:t>
            </a:r>
          </a:p>
          <a:p>
            <a:pPr marL="228600" marR="0"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rPr>
              <a:t>Meaning the letter in the alphabet between n and p</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Facilitator Note: </a:t>
            </a:r>
          </a:p>
          <a:p>
            <a:pPr marL="0" marR="0">
              <a:spcBef>
                <a:spcPts val="0"/>
              </a:spcBef>
              <a:spcAft>
                <a:spcPts val="0"/>
              </a:spcAft>
            </a:pPr>
            <a:endParaRPr lang="en-US" sz="12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Emphasize</a:t>
            </a:r>
            <a:r>
              <a:rPr lang="en-US" sz="1200" dirty="0">
                <a:effectLst/>
                <a:latin typeface="Calibri" panose="020F0502020204030204" pitchFamily="34" charset="0"/>
                <a:ea typeface="Calibri" panose="020F0502020204030204" pitchFamily="34" charset="0"/>
              </a:rPr>
              <a:t> just how important the way we say things is to the meaning that is communicated to others.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1. It has been shown that this dimension of voice inflections comprises approximately 38% of the message received.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2.  It becomes obvious that what we say isn’t nearly as important as how we say it. However, we don’t typically focus on this dimension of communications as much as we should.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3. Too often we are much more concerned about what we are going to say rather than how we are going to deliver the message. However, paying closer attention to how people communicate can provide extremely valuable information about how they really feel.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160BBF64-02DF-EE4A-BFBC-6E68EE4E4F9E}" type="slidenum">
              <a:rPr lang="en-US" smtClean="0"/>
              <a:t>8</a:t>
            </a:fld>
            <a:endParaRPr lang="en-US"/>
          </a:p>
        </p:txBody>
      </p:sp>
    </p:spTree>
    <p:extLst>
      <p:ext uri="{BB962C8B-B14F-4D97-AF65-F5344CB8AC3E}">
        <p14:creationId xmlns:p14="http://schemas.microsoft.com/office/powerpoint/2010/main" val="1783450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2</a:t>
            </a:r>
            <a:r>
              <a:rPr lang="en-US" dirty="0"/>
              <a:t> min used / 108 min remaining</a:t>
            </a:r>
          </a:p>
          <a:p>
            <a:pPr eaLnBrk="1" hangingPunct="1"/>
            <a:endParaRPr lang="en-US" altLang="en-US" b="0" i="0" baseline="0" dirty="0">
              <a:latin typeface="Arial" pitchFamily="34" charset="0"/>
            </a:endParaRPr>
          </a:p>
          <a:p>
            <a:pPr eaLnBrk="1" hangingPunct="1"/>
            <a:r>
              <a:rPr lang="en-US" altLang="en-US" b="1" i="0" baseline="0" dirty="0">
                <a:latin typeface="Arial" pitchFamily="34" charset="0"/>
              </a:rPr>
              <a:t>ASK:</a:t>
            </a:r>
            <a:r>
              <a:rPr lang="en-US" altLang="en-US" b="0" i="0" baseline="0" dirty="0">
                <a:latin typeface="Arial" pitchFamily="34" charset="0"/>
              </a:rPr>
              <a:t> What % of the message is the words we say?  Put you guesses in the Chat. </a:t>
            </a:r>
          </a:p>
          <a:p>
            <a:pPr eaLnBrk="1" hangingPunct="1"/>
            <a:endParaRPr lang="en-US" altLang="en-US" b="0" i="0" baseline="0" dirty="0">
              <a:latin typeface="Arial" pitchFamily="34" charset="0"/>
            </a:endParaRPr>
          </a:p>
          <a:p>
            <a:pPr eaLnBrk="1" hangingPunct="1"/>
            <a:r>
              <a:rPr lang="en-US" altLang="en-US" b="1" i="0" baseline="0" dirty="0">
                <a:latin typeface="Arial" pitchFamily="34" charset="0"/>
              </a:rPr>
              <a:t>SAY:</a:t>
            </a:r>
            <a:r>
              <a:rPr lang="en-US" altLang="en-US" b="0" i="0" baseline="0" dirty="0">
                <a:latin typeface="Arial" pitchFamily="34" charset="0"/>
              </a:rPr>
              <a:t> We can see that the words we speak have the least impact on the message, so it really does become about ‘how we say what we say’.</a:t>
            </a:r>
          </a:p>
          <a:p>
            <a:pPr eaLnBrk="1" hangingPunct="1"/>
            <a:endParaRPr lang="en-US" altLang="en-US" b="0" i="0" baseline="0" dirty="0">
              <a:latin typeface="Arial" pitchFamily="34" charset="0"/>
            </a:endParaRPr>
          </a:p>
          <a:p>
            <a:pPr eaLnBrk="1" hangingPunct="1"/>
            <a:r>
              <a:rPr lang="en-US" altLang="en-US" b="1" i="0" baseline="0" dirty="0">
                <a:latin typeface="Arial" pitchFamily="34" charset="0"/>
              </a:rPr>
              <a:t>Transition</a:t>
            </a:r>
            <a:r>
              <a:rPr lang="en-US" altLang="en-US" b="0" i="0" baseline="0" dirty="0">
                <a:latin typeface="Arial" pitchFamily="34" charset="0"/>
              </a:rPr>
              <a:t>: Let’s take a look now at different communication styles.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CLICK</a:t>
            </a:r>
          </a:p>
          <a:p>
            <a:pPr eaLnBrk="1" hangingPunct="1"/>
            <a:endParaRPr lang="en-US" altLang="en-US" b="0" i="1" baseline="0" dirty="0">
              <a:latin typeface="Arial" pitchFamily="34" charset="0"/>
            </a:endParaRPr>
          </a:p>
        </p:txBody>
      </p:sp>
      <p:sp>
        <p:nvSpPr>
          <p:cNvPr id="4" name="Slide Number Placeholder 3"/>
          <p:cNvSpPr>
            <a:spLocks noGrp="1"/>
          </p:cNvSpPr>
          <p:nvPr>
            <p:ph type="sldNum" sz="quarter" idx="10"/>
          </p:nvPr>
        </p:nvSpPr>
        <p:spPr/>
        <p:txBody>
          <a:bodyPr/>
          <a:lstStyle/>
          <a:p>
            <a:fld id="{CBC43B6C-15E1-4C38-87AC-7C50E061CAE1}" type="slidenum">
              <a:rPr lang="en-US" smtClean="0"/>
              <a:t>9</a:t>
            </a:fld>
            <a:endParaRPr lang="en-US"/>
          </a:p>
        </p:txBody>
      </p:sp>
    </p:spTree>
    <p:extLst>
      <p:ext uri="{BB962C8B-B14F-4D97-AF65-F5344CB8AC3E}">
        <p14:creationId xmlns:p14="http://schemas.microsoft.com/office/powerpoint/2010/main" val="202724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5.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52C6D1-B353-324F-956D-211069DB3F5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A1F59B-E317-7849-8590-34CB6FF2896C}"/>
              </a:ext>
            </a:extLst>
          </p:cNvPr>
          <p:cNvSpPr>
            <a:spLocks noGrp="1"/>
          </p:cNvSpPr>
          <p:nvPr>
            <p:ph type="ctrTitle"/>
          </p:nvPr>
        </p:nvSpPr>
        <p:spPr>
          <a:xfrm>
            <a:off x="1524000" y="1122363"/>
            <a:ext cx="9144000" cy="2387600"/>
          </a:xfrm>
        </p:spPr>
        <p:txBody>
          <a:bodyPr anchor="b"/>
          <a:lstStyle>
            <a:lvl1pPr algn="ctr">
              <a:defRPr sz="6000" b="1" i="0">
                <a:solidFill>
                  <a:schemeClr val="accent2"/>
                </a:solidFill>
                <a:latin typeface="Spectral ExtraBold" panose="02020502060000000000"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1E60C35D-38CD-254A-BA88-73C3A355D640}"/>
              </a:ext>
            </a:extLst>
          </p:cNvPr>
          <p:cNvSpPr>
            <a:spLocks noGrp="1"/>
          </p:cNvSpPr>
          <p:nvPr>
            <p:ph type="subTitle" idx="1"/>
          </p:nvPr>
        </p:nvSpPr>
        <p:spPr>
          <a:xfrm>
            <a:off x="1524000" y="3602038"/>
            <a:ext cx="9144000" cy="1655762"/>
          </a:xfrm>
        </p:spPr>
        <p:txBody>
          <a:bodyPr/>
          <a:lstStyle>
            <a:lvl1pPr marL="0" indent="0" algn="ctr">
              <a:buNone/>
              <a:defRPr sz="2400" b="1" i="0">
                <a:solidFill>
                  <a:schemeClr val="tx2"/>
                </a:solidFill>
                <a:latin typeface="Metropolis Semi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B7FB3-92C3-3B4E-858D-3831A4E06539}"/>
              </a:ext>
            </a:extLst>
          </p:cNvPr>
          <p:cNvSpPr>
            <a:spLocks noGrp="1"/>
          </p:cNvSpPr>
          <p:nvPr>
            <p:ph type="dt" sz="half" idx="10"/>
          </p:nvPr>
        </p:nvSpPr>
        <p:spPr>
          <a:xfrm>
            <a:off x="2410690" y="6356350"/>
            <a:ext cx="1170709" cy="365125"/>
          </a:xfrm>
        </p:spPr>
        <p:txBody>
          <a:bodyPr/>
          <a:lstStyle/>
          <a:p>
            <a:fld id="{51F13A94-6544-4F9C-B552-AB5C3AFA2190}" type="datetimeFigureOut">
              <a:rPr lang="en-US" smtClean="0"/>
              <a:t>4/3/2024</a:t>
            </a:fld>
            <a:endParaRPr lang="en-US"/>
          </a:p>
        </p:txBody>
      </p:sp>
      <p:sp>
        <p:nvSpPr>
          <p:cNvPr id="5" name="Footer Placeholder 4">
            <a:extLst>
              <a:ext uri="{FF2B5EF4-FFF2-40B4-BE49-F238E27FC236}">
                <a16:creationId xmlns:a16="http://schemas.microsoft.com/office/drawing/2014/main" id="{577B83CD-4E3B-1844-91C2-467CE5F8E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2D7A5-1217-1443-8D78-98B61E6BD043}"/>
              </a:ext>
            </a:extLst>
          </p:cNvPr>
          <p:cNvSpPr>
            <a:spLocks noGrp="1"/>
          </p:cNvSpPr>
          <p:nvPr>
            <p:ph type="sldNum" sz="quarter" idx="12"/>
          </p:nvPr>
        </p:nvSpPr>
        <p:spPr/>
        <p:txBody>
          <a:bodyPr/>
          <a:lstStyle/>
          <a:p>
            <a:fld id="{751DBF9E-7E08-45F5-BD33-40F013AB6854}" type="slidenum">
              <a:rPr lang="en-US" smtClean="0"/>
              <a:t>‹#›</a:t>
            </a:fld>
            <a:endParaRPr lang="en-US"/>
          </a:p>
        </p:txBody>
      </p:sp>
    </p:spTree>
    <p:extLst>
      <p:ext uri="{BB962C8B-B14F-4D97-AF65-F5344CB8AC3E}">
        <p14:creationId xmlns:p14="http://schemas.microsoft.com/office/powerpoint/2010/main" val="364302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52C6D1-B353-324F-956D-211069DB3F5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A1F59B-E317-7849-8590-34CB6FF2896C}"/>
              </a:ext>
            </a:extLst>
          </p:cNvPr>
          <p:cNvSpPr>
            <a:spLocks noGrp="1"/>
          </p:cNvSpPr>
          <p:nvPr>
            <p:ph type="ctrTitle"/>
          </p:nvPr>
        </p:nvSpPr>
        <p:spPr>
          <a:xfrm>
            <a:off x="1320800" y="1122363"/>
            <a:ext cx="9347200" cy="1842510"/>
          </a:xfrm>
        </p:spPr>
        <p:txBody>
          <a:bodyPr anchor="b"/>
          <a:lstStyle>
            <a:lvl1pPr algn="l">
              <a:defRPr sz="6000">
                <a:solidFill>
                  <a:srgbClr val="065DBA"/>
                </a:solidFill>
              </a:defRPr>
            </a:lvl1pPr>
          </a:lstStyle>
          <a:p>
            <a:r>
              <a:rPr lang="en-US"/>
              <a:t>Click to edit Master title style</a:t>
            </a:r>
          </a:p>
        </p:txBody>
      </p:sp>
      <p:sp>
        <p:nvSpPr>
          <p:cNvPr id="3" name="Subtitle 2">
            <a:extLst>
              <a:ext uri="{FF2B5EF4-FFF2-40B4-BE49-F238E27FC236}">
                <a16:creationId xmlns:a16="http://schemas.microsoft.com/office/drawing/2014/main" id="{1E60C35D-38CD-254A-BA88-73C3A355D640}"/>
              </a:ext>
            </a:extLst>
          </p:cNvPr>
          <p:cNvSpPr>
            <a:spLocks noGrp="1"/>
          </p:cNvSpPr>
          <p:nvPr>
            <p:ph type="subTitle" idx="1"/>
          </p:nvPr>
        </p:nvSpPr>
        <p:spPr>
          <a:xfrm>
            <a:off x="1320800" y="3131127"/>
            <a:ext cx="9347200" cy="683491"/>
          </a:xfrm>
        </p:spPr>
        <p:txBody>
          <a:bodyPr/>
          <a:lstStyle>
            <a:lvl1pPr marL="0" indent="0" algn="l">
              <a:buNone/>
              <a:defRPr sz="2400" b="0" i="0">
                <a:solidFill>
                  <a:srgbClr val="C00000"/>
                </a:solidFill>
                <a:latin typeface="Metropoli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B7FB3-92C3-3B4E-858D-3831A4E06539}"/>
              </a:ext>
            </a:extLst>
          </p:cNvPr>
          <p:cNvSpPr>
            <a:spLocks noGrp="1"/>
          </p:cNvSpPr>
          <p:nvPr>
            <p:ph type="dt" sz="half" idx="10"/>
          </p:nvPr>
        </p:nvSpPr>
        <p:spPr>
          <a:xfrm>
            <a:off x="2410690" y="6356350"/>
            <a:ext cx="1170709" cy="365125"/>
          </a:xfrm>
        </p:spPr>
        <p:txBody>
          <a:bodyPr/>
          <a:lstStyle/>
          <a:p>
            <a:fld id="{5C953172-55C0-CC4B-A8D7-5228991B3784}" type="datetimeFigureOut">
              <a:rPr lang="en-US" smtClean="0"/>
              <a:t>4/3/2024</a:t>
            </a:fld>
            <a:endParaRPr lang="en-US"/>
          </a:p>
        </p:txBody>
      </p:sp>
      <p:sp>
        <p:nvSpPr>
          <p:cNvPr id="5" name="Footer Placeholder 4">
            <a:extLst>
              <a:ext uri="{FF2B5EF4-FFF2-40B4-BE49-F238E27FC236}">
                <a16:creationId xmlns:a16="http://schemas.microsoft.com/office/drawing/2014/main" id="{577B83CD-4E3B-1844-91C2-467CE5F8E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2D7A5-1217-1443-8D78-98B61E6BD043}"/>
              </a:ext>
            </a:extLst>
          </p:cNvPr>
          <p:cNvSpPr>
            <a:spLocks noGrp="1"/>
          </p:cNvSpPr>
          <p:nvPr>
            <p:ph type="sldNum" sz="quarter" idx="12"/>
          </p:nvPr>
        </p:nvSpPr>
        <p:spPr/>
        <p:txBody>
          <a:bodyPr/>
          <a:lstStyle/>
          <a:p>
            <a:fld id="{96ACBB43-5C7B-084B-877B-5EF90931306D}" type="slidenum">
              <a:rPr lang="en-US" smtClean="0"/>
              <a:pPr/>
              <a:t>‹#›</a:t>
            </a:fld>
            <a:endParaRPr lang="en-US"/>
          </a:p>
        </p:txBody>
      </p:sp>
    </p:spTree>
    <p:extLst>
      <p:ext uri="{BB962C8B-B14F-4D97-AF65-F5344CB8AC3E}">
        <p14:creationId xmlns:p14="http://schemas.microsoft.com/office/powerpoint/2010/main" val="291792486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B6EC5F2F-F1D0-1042-8D6B-2E5EB179FE1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277130-889A-4C4F-A487-F993E9FE4808}"/>
              </a:ext>
            </a:extLst>
          </p:cNvPr>
          <p:cNvSpPr>
            <a:spLocks noGrp="1"/>
          </p:cNvSpPr>
          <p:nvPr>
            <p:ph type="title"/>
          </p:nvPr>
        </p:nvSpPr>
        <p:spPr>
          <a:xfrm>
            <a:off x="1108364" y="471055"/>
            <a:ext cx="10245436" cy="1219633"/>
          </a:xfrm>
        </p:spPr>
        <p:txBody>
          <a:bodyPr/>
          <a:lstStyle>
            <a:lvl1pPr>
              <a:defRPr>
                <a:solidFill>
                  <a:srgbClr val="065D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4925F4-B839-694F-9A86-DD4CB58E3884}"/>
              </a:ext>
            </a:extLst>
          </p:cNvPr>
          <p:cNvSpPr>
            <a:spLocks noGrp="1"/>
          </p:cNvSpPr>
          <p:nvPr>
            <p:ph idx="1"/>
          </p:nvPr>
        </p:nvSpPr>
        <p:spPr>
          <a:xfrm>
            <a:off x="1108364" y="1825625"/>
            <a:ext cx="102454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309EA-FA5E-8C47-A147-91B6EB5F816F}"/>
              </a:ext>
            </a:extLst>
          </p:cNvPr>
          <p:cNvSpPr>
            <a:spLocks noGrp="1"/>
          </p:cNvSpPr>
          <p:nvPr>
            <p:ph type="dt" sz="half" idx="10"/>
          </p:nvPr>
        </p:nvSpPr>
        <p:spPr>
          <a:xfrm>
            <a:off x="1108364" y="6356350"/>
            <a:ext cx="2473036" cy="365125"/>
          </a:xfrm>
        </p:spPr>
        <p:txBody>
          <a:bodyPr/>
          <a:lstStyle/>
          <a:p>
            <a:fld id="{5C953172-55C0-CC4B-A8D7-5228991B3784}" type="datetimeFigureOut">
              <a:rPr lang="en-US" smtClean="0"/>
              <a:t>4/3/2024</a:t>
            </a:fld>
            <a:endParaRPr lang="en-US"/>
          </a:p>
        </p:txBody>
      </p:sp>
      <p:sp>
        <p:nvSpPr>
          <p:cNvPr id="5" name="Footer Placeholder 4">
            <a:extLst>
              <a:ext uri="{FF2B5EF4-FFF2-40B4-BE49-F238E27FC236}">
                <a16:creationId xmlns:a16="http://schemas.microsoft.com/office/drawing/2014/main" id="{7C8126AD-C981-3945-8330-69C55522E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25459-62E5-8649-AD7F-3E08D0F28ABA}"/>
              </a:ext>
            </a:extLst>
          </p:cNvPr>
          <p:cNvSpPr>
            <a:spLocks noGrp="1"/>
          </p:cNvSpPr>
          <p:nvPr>
            <p:ph type="sldNum" sz="quarter" idx="12"/>
          </p:nvPr>
        </p:nvSpPr>
        <p:spPr/>
        <p:txBody>
          <a:bodyPr/>
          <a:lstStyle/>
          <a:p>
            <a:fld id="{96ACBB43-5C7B-084B-877B-5EF90931306D}" type="slidenum">
              <a:rPr lang="en-US" smtClean="0"/>
              <a:pPr/>
              <a:t>‹#›</a:t>
            </a:fld>
            <a:endParaRPr lang="en-US"/>
          </a:p>
        </p:txBody>
      </p:sp>
      <p:pic>
        <p:nvPicPr>
          <p:cNvPr id="8" name="Picture 7">
            <a:extLst>
              <a:ext uri="{FF2B5EF4-FFF2-40B4-BE49-F238E27FC236}">
                <a16:creationId xmlns:a16="http://schemas.microsoft.com/office/drawing/2014/main" id="{31B92B07-9000-49DC-B71B-CF6698CBA2B1}"/>
              </a:ext>
            </a:extLst>
          </p:cNvPr>
          <p:cNvPicPr>
            <a:picLocks noChangeAspect="1"/>
          </p:cNvPicPr>
          <p:nvPr userDrawn="1"/>
        </p:nvPicPr>
        <p:blipFill rotWithShape="1">
          <a:blip r:embed="rId3"/>
          <a:srcRect l="30385" t="-44474" r="17431" b="-56261"/>
          <a:stretch/>
        </p:blipFill>
        <p:spPr>
          <a:xfrm>
            <a:off x="0" y="1542079"/>
            <a:ext cx="1177871" cy="635432"/>
          </a:xfrm>
          <a:prstGeom prst="rect">
            <a:avLst/>
          </a:prstGeom>
        </p:spPr>
      </p:pic>
      <p:pic>
        <p:nvPicPr>
          <p:cNvPr id="9" name="Picture 8">
            <a:extLst>
              <a:ext uri="{FF2B5EF4-FFF2-40B4-BE49-F238E27FC236}">
                <a16:creationId xmlns:a16="http://schemas.microsoft.com/office/drawing/2014/main" id="{D59853BC-7324-422E-82BE-FCA162E19A62}"/>
              </a:ext>
            </a:extLst>
          </p:cNvPr>
          <p:cNvPicPr>
            <a:picLocks noChangeAspect="1"/>
          </p:cNvPicPr>
          <p:nvPr userDrawn="1"/>
        </p:nvPicPr>
        <p:blipFill>
          <a:blip r:embed="rId4"/>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796881708"/>
      </p:ext>
    </p:extLst>
  </p:cSld>
  <p:clrMapOvr>
    <a:masterClrMapping/>
  </p:clrMapOvr>
  <p:extLst>
    <p:ext uri="{DCECCB84-F9BA-43D5-87BE-67443E8EF086}">
      <p15:sldGuideLst xmlns:p15="http://schemas.microsoft.com/office/powerpoint/2012/main">
        <p15:guide id="1" orient="horz" pos="2160">
          <p15:clr>
            <a:srgbClr val="FBAE40"/>
          </p15:clr>
        </p15:guide>
        <p15:guide id="2" pos="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346EAA3F-91F0-AD43-95E6-D9A2E7C9672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1A2DED-8AE9-E640-A8E4-9D889FF089E1}"/>
              </a:ext>
            </a:extLst>
          </p:cNvPr>
          <p:cNvSpPr>
            <a:spLocks noGrp="1"/>
          </p:cNvSpPr>
          <p:nvPr>
            <p:ph type="title"/>
          </p:nvPr>
        </p:nvSpPr>
        <p:spPr>
          <a:xfrm>
            <a:off x="1052946" y="461818"/>
            <a:ext cx="10300854" cy="1228870"/>
          </a:xfrm>
        </p:spPr>
        <p:txBody>
          <a:bodyPr/>
          <a:lstStyle>
            <a:lvl1pPr>
              <a:defRPr>
                <a:solidFill>
                  <a:srgbClr val="065D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6A47C41-C2A7-D149-B145-1268C1A0AF78}"/>
              </a:ext>
            </a:extLst>
          </p:cNvPr>
          <p:cNvSpPr>
            <a:spLocks noGrp="1"/>
          </p:cNvSpPr>
          <p:nvPr>
            <p:ph sz="half" idx="1"/>
          </p:nvPr>
        </p:nvSpPr>
        <p:spPr>
          <a:xfrm>
            <a:off x="1052946" y="1825625"/>
            <a:ext cx="4966855" cy="4351338"/>
          </a:xfrm>
        </p:spPr>
        <p:txBody>
          <a:bodyPr/>
          <a:lstStyle>
            <a:lvl1pPr algn="l">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8AD5D-1499-664B-BDB5-85F25F333B03}"/>
              </a:ext>
            </a:extLst>
          </p:cNvPr>
          <p:cNvSpPr>
            <a:spLocks noGrp="1"/>
          </p:cNvSpPr>
          <p:nvPr>
            <p:ph sz="half" idx="2"/>
          </p:nvPr>
        </p:nvSpPr>
        <p:spPr>
          <a:xfrm>
            <a:off x="6172200" y="1825625"/>
            <a:ext cx="5181600" cy="4351338"/>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549B0-3541-BD4B-A731-A60A8042304B}"/>
              </a:ext>
            </a:extLst>
          </p:cNvPr>
          <p:cNvSpPr>
            <a:spLocks noGrp="1"/>
          </p:cNvSpPr>
          <p:nvPr>
            <p:ph type="dt" sz="half" idx="10"/>
          </p:nvPr>
        </p:nvSpPr>
        <p:spPr>
          <a:xfrm>
            <a:off x="1052946" y="6356350"/>
            <a:ext cx="2528454" cy="365125"/>
          </a:xfrm>
        </p:spPr>
        <p:txBody>
          <a:bodyPr/>
          <a:lstStyle/>
          <a:p>
            <a:fld id="{5C953172-55C0-CC4B-A8D7-5228991B3784}" type="datetimeFigureOut">
              <a:rPr lang="en-US" smtClean="0"/>
              <a:t>4/3/2024</a:t>
            </a:fld>
            <a:endParaRPr lang="en-US"/>
          </a:p>
        </p:txBody>
      </p:sp>
      <p:sp>
        <p:nvSpPr>
          <p:cNvPr id="6" name="Footer Placeholder 5">
            <a:extLst>
              <a:ext uri="{FF2B5EF4-FFF2-40B4-BE49-F238E27FC236}">
                <a16:creationId xmlns:a16="http://schemas.microsoft.com/office/drawing/2014/main" id="{FD1D4074-686A-844C-A8AE-DC278580F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F3EDD-34B1-664F-9CBA-B53041662EFA}"/>
              </a:ext>
            </a:extLst>
          </p:cNvPr>
          <p:cNvSpPr>
            <a:spLocks noGrp="1"/>
          </p:cNvSpPr>
          <p:nvPr>
            <p:ph type="sldNum" sz="quarter" idx="12"/>
          </p:nvPr>
        </p:nvSpPr>
        <p:spPr/>
        <p:txBody>
          <a:bodyPr/>
          <a:lstStyle/>
          <a:p>
            <a:fld id="{96ACBB43-5C7B-084B-877B-5EF90931306D}" type="slidenum">
              <a:rPr lang="en-US" smtClean="0"/>
              <a:pPr/>
              <a:t>‹#›</a:t>
            </a:fld>
            <a:endParaRPr lang="en-US"/>
          </a:p>
        </p:txBody>
      </p:sp>
    </p:spTree>
    <p:extLst>
      <p:ext uri="{BB962C8B-B14F-4D97-AF65-F5344CB8AC3E}">
        <p14:creationId xmlns:p14="http://schemas.microsoft.com/office/powerpoint/2010/main" val="21777033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ED42C703-54BA-E043-AA69-D52F108B6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B61733-2104-4948-B4CF-B69D07429CB2}"/>
              </a:ext>
            </a:extLst>
          </p:cNvPr>
          <p:cNvSpPr>
            <a:spLocks noGrp="1"/>
          </p:cNvSpPr>
          <p:nvPr>
            <p:ph type="title"/>
          </p:nvPr>
        </p:nvSpPr>
        <p:spPr>
          <a:xfrm>
            <a:off x="1089890" y="471055"/>
            <a:ext cx="10265497" cy="1219633"/>
          </a:xfrm>
        </p:spPr>
        <p:txBody>
          <a:bodyPr/>
          <a:lstStyle>
            <a:lvl1pPr>
              <a:defRPr>
                <a:solidFill>
                  <a:srgbClr val="065DBA"/>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E168C1-BD9E-804B-BA28-0D85699A15DC}"/>
              </a:ext>
            </a:extLst>
          </p:cNvPr>
          <p:cNvSpPr>
            <a:spLocks noGrp="1"/>
          </p:cNvSpPr>
          <p:nvPr>
            <p:ph type="body" idx="1"/>
          </p:nvPr>
        </p:nvSpPr>
        <p:spPr>
          <a:xfrm>
            <a:off x="1089889" y="1681163"/>
            <a:ext cx="5157787" cy="687387"/>
          </a:xfrm>
        </p:spPr>
        <p:txBody>
          <a:bodyPr anchor="b"/>
          <a:lstStyle>
            <a:lvl1pPr marL="0" indent="0">
              <a:buNone/>
              <a:defRPr sz="2400" b="0" i="0">
                <a:solidFill>
                  <a:srgbClr val="C00000"/>
                </a:solidFill>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34516E-3B0D-AC42-A72A-0BB0B17B305B}"/>
              </a:ext>
            </a:extLst>
          </p:cNvPr>
          <p:cNvSpPr>
            <a:spLocks noGrp="1"/>
          </p:cNvSpPr>
          <p:nvPr>
            <p:ph sz="half" idx="2"/>
          </p:nvPr>
        </p:nvSpPr>
        <p:spPr>
          <a:xfrm>
            <a:off x="1089889" y="2505075"/>
            <a:ext cx="5157787" cy="3684588"/>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406E8-65DA-3543-811D-00E3C121BDAA}"/>
              </a:ext>
            </a:extLst>
          </p:cNvPr>
          <p:cNvSpPr>
            <a:spLocks noGrp="1"/>
          </p:cNvSpPr>
          <p:nvPr>
            <p:ph type="body" sz="quarter" idx="3"/>
          </p:nvPr>
        </p:nvSpPr>
        <p:spPr>
          <a:xfrm>
            <a:off x="6393872" y="1681163"/>
            <a:ext cx="5183188" cy="687387"/>
          </a:xfrm>
        </p:spPr>
        <p:txBody>
          <a:bodyPr anchor="b"/>
          <a:lstStyle>
            <a:lvl1pPr marL="0" indent="0">
              <a:buNone/>
              <a:defRPr sz="2400" b="0" i="0">
                <a:solidFill>
                  <a:srgbClr val="C00000"/>
                </a:solidFill>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E3D34-28A1-D54D-B46B-AB19FE8ED61C}"/>
              </a:ext>
            </a:extLst>
          </p:cNvPr>
          <p:cNvSpPr>
            <a:spLocks noGrp="1"/>
          </p:cNvSpPr>
          <p:nvPr>
            <p:ph sz="quarter" idx="4"/>
          </p:nvPr>
        </p:nvSpPr>
        <p:spPr>
          <a:xfrm>
            <a:off x="6393872" y="2505075"/>
            <a:ext cx="5183188" cy="3684588"/>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63DEA0-5FFC-7E4C-8AAE-0E4443E80B16}"/>
              </a:ext>
            </a:extLst>
          </p:cNvPr>
          <p:cNvSpPr>
            <a:spLocks noGrp="1"/>
          </p:cNvSpPr>
          <p:nvPr>
            <p:ph type="dt" sz="half" idx="10"/>
          </p:nvPr>
        </p:nvSpPr>
        <p:spPr>
          <a:xfrm>
            <a:off x="1089888" y="6356350"/>
            <a:ext cx="2491511" cy="365125"/>
          </a:xfrm>
        </p:spPr>
        <p:txBody>
          <a:bodyPr/>
          <a:lstStyle/>
          <a:p>
            <a:fld id="{5C953172-55C0-CC4B-A8D7-5228991B3784}" type="datetimeFigureOut">
              <a:rPr lang="en-US" smtClean="0"/>
              <a:t>4/3/2024</a:t>
            </a:fld>
            <a:endParaRPr lang="en-US"/>
          </a:p>
        </p:txBody>
      </p:sp>
      <p:sp>
        <p:nvSpPr>
          <p:cNvPr id="8" name="Footer Placeholder 7">
            <a:extLst>
              <a:ext uri="{FF2B5EF4-FFF2-40B4-BE49-F238E27FC236}">
                <a16:creationId xmlns:a16="http://schemas.microsoft.com/office/drawing/2014/main" id="{E7F14FC7-05A7-A049-8D86-F7EE33B5B8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6E9CA9-1691-B948-AC6D-BF7FBAC1971E}"/>
              </a:ext>
            </a:extLst>
          </p:cNvPr>
          <p:cNvSpPr>
            <a:spLocks noGrp="1"/>
          </p:cNvSpPr>
          <p:nvPr>
            <p:ph type="sldNum" sz="quarter" idx="12"/>
          </p:nvPr>
        </p:nvSpPr>
        <p:spPr/>
        <p:txBody>
          <a:bodyPr/>
          <a:lstStyle/>
          <a:p>
            <a:fld id="{96ACBB43-5C7B-084B-877B-5EF90931306D}" type="slidenum">
              <a:rPr lang="en-US" smtClean="0"/>
              <a:pPr/>
              <a:t>‹#›</a:t>
            </a:fld>
            <a:endParaRPr lang="en-US"/>
          </a:p>
        </p:txBody>
      </p:sp>
    </p:spTree>
    <p:extLst>
      <p:ext uri="{BB962C8B-B14F-4D97-AF65-F5344CB8AC3E}">
        <p14:creationId xmlns:p14="http://schemas.microsoft.com/office/powerpoint/2010/main" val="327934070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78EDD308-2607-D64B-ABA1-24D389319A4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48BDD2-35AB-2840-A292-DABFA762694E}"/>
              </a:ext>
            </a:extLst>
          </p:cNvPr>
          <p:cNvSpPr>
            <a:spLocks noGrp="1"/>
          </p:cNvSpPr>
          <p:nvPr>
            <p:ph type="title"/>
          </p:nvPr>
        </p:nvSpPr>
        <p:spPr>
          <a:xfrm>
            <a:off x="1117600" y="471055"/>
            <a:ext cx="10236200" cy="1219633"/>
          </a:xfrm>
        </p:spPr>
        <p:txBody>
          <a:bodyPr/>
          <a:lstStyle>
            <a:lvl1pPr>
              <a:defRPr>
                <a:solidFill>
                  <a:srgbClr val="065DBA"/>
                </a:solidFill>
              </a:defRPr>
            </a:lvl1pPr>
          </a:lstStyle>
          <a:p>
            <a:r>
              <a:rPr lang="en-US"/>
              <a:t>Click to edit Master title style</a:t>
            </a:r>
          </a:p>
        </p:txBody>
      </p:sp>
      <p:sp>
        <p:nvSpPr>
          <p:cNvPr id="3" name="Date Placeholder 2">
            <a:extLst>
              <a:ext uri="{FF2B5EF4-FFF2-40B4-BE49-F238E27FC236}">
                <a16:creationId xmlns:a16="http://schemas.microsoft.com/office/drawing/2014/main" id="{83B35EA9-E59E-8C40-908E-CCF428973B27}"/>
              </a:ext>
            </a:extLst>
          </p:cNvPr>
          <p:cNvSpPr>
            <a:spLocks noGrp="1"/>
          </p:cNvSpPr>
          <p:nvPr>
            <p:ph type="dt" sz="half" idx="10"/>
          </p:nvPr>
        </p:nvSpPr>
        <p:spPr/>
        <p:txBody>
          <a:bodyPr/>
          <a:lstStyle/>
          <a:p>
            <a:fld id="{5C953172-55C0-CC4B-A8D7-5228991B3784}" type="datetimeFigureOut">
              <a:rPr lang="en-US" smtClean="0"/>
              <a:t>4/3/2024</a:t>
            </a:fld>
            <a:endParaRPr lang="en-US"/>
          </a:p>
        </p:txBody>
      </p:sp>
      <p:sp>
        <p:nvSpPr>
          <p:cNvPr id="4" name="Footer Placeholder 3">
            <a:extLst>
              <a:ext uri="{FF2B5EF4-FFF2-40B4-BE49-F238E27FC236}">
                <a16:creationId xmlns:a16="http://schemas.microsoft.com/office/drawing/2014/main" id="{5722A328-09E0-2048-ABFF-0C157F12F1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51228-B82F-5948-A6A2-657A3B7D60BA}"/>
              </a:ext>
            </a:extLst>
          </p:cNvPr>
          <p:cNvSpPr>
            <a:spLocks noGrp="1"/>
          </p:cNvSpPr>
          <p:nvPr>
            <p:ph type="sldNum" sz="quarter" idx="12"/>
          </p:nvPr>
        </p:nvSpPr>
        <p:spPr/>
        <p:txBody>
          <a:bodyPr/>
          <a:lstStyle/>
          <a:p>
            <a:fld id="{96ACBB43-5C7B-084B-877B-5EF90931306D}" type="slidenum">
              <a:rPr lang="en-US" smtClean="0"/>
              <a:pPr/>
              <a:t>‹#›</a:t>
            </a:fld>
            <a:endParaRPr lang="en-US"/>
          </a:p>
        </p:txBody>
      </p:sp>
    </p:spTree>
    <p:extLst>
      <p:ext uri="{BB962C8B-B14F-4D97-AF65-F5344CB8AC3E}">
        <p14:creationId xmlns:p14="http://schemas.microsoft.com/office/powerpoint/2010/main" val="29533464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9F48DEB-2F0F-D942-96DF-43B96261A12A}"/>
              </a:ext>
            </a:extLst>
          </p:cNvPr>
          <p:cNvPicPr>
            <a:picLocks noChangeAspect="1"/>
          </p:cNvPicPr>
          <p:nvPr/>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795A3-2D58-4247-8FD2-A838DAD19FC2}"/>
              </a:ext>
            </a:extLst>
          </p:cNvPr>
          <p:cNvSpPr>
            <a:spLocks noGrp="1"/>
          </p:cNvSpPr>
          <p:nvPr>
            <p:ph type="dt" sz="half" idx="10"/>
          </p:nvPr>
        </p:nvSpPr>
        <p:spPr/>
        <p:txBody>
          <a:bodyPr/>
          <a:lstStyle/>
          <a:p>
            <a:fld id="{425404F2-BE9A-4460-8815-8F645183555F}" type="datetimeFigureOut">
              <a:rPr lang="en-US" smtClean="0"/>
              <a:pPr/>
              <a:t>4/3/2024</a:t>
            </a:fld>
            <a:endParaRPr lang="en-US"/>
          </a:p>
        </p:txBody>
      </p:sp>
      <p:sp>
        <p:nvSpPr>
          <p:cNvPr id="3" name="Footer Placeholder 2">
            <a:extLst>
              <a:ext uri="{FF2B5EF4-FFF2-40B4-BE49-F238E27FC236}">
                <a16:creationId xmlns:a16="http://schemas.microsoft.com/office/drawing/2014/main" id="{553EF437-236E-DA40-BB08-861A759E3F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C0235-776C-B94E-BD12-8CA28F0A0FDC}"/>
              </a:ext>
            </a:extLst>
          </p:cNvPr>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94193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9B69-951A-124B-BF7F-6F2D991993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570495-E103-4646-82C2-C3EEEFE71EC8}"/>
              </a:ext>
            </a:extLst>
          </p:cNvPr>
          <p:cNvSpPr>
            <a:spLocks noGrp="1"/>
          </p:cNvSpPr>
          <p:nvPr>
            <p:ph type="dt" sz="half" idx="10"/>
          </p:nvPr>
        </p:nvSpPr>
        <p:spPr/>
        <p:txBody>
          <a:bodyPr/>
          <a:lstStyle/>
          <a:p>
            <a:fld id="{5C953172-55C0-CC4B-A8D7-5228991B3784}" type="datetimeFigureOut">
              <a:rPr lang="en-US" smtClean="0"/>
              <a:pPr/>
              <a:t>4/3/2024</a:t>
            </a:fld>
            <a:endParaRPr lang="en-US">
              <a:latin typeface="Metropolis" pitchFamily="2" charset="77"/>
            </a:endParaRPr>
          </a:p>
        </p:txBody>
      </p:sp>
      <p:sp>
        <p:nvSpPr>
          <p:cNvPr id="4" name="Footer Placeholder 3">
            <a:extLst>
              <a:ext uri="{FF2B5EF4-FFF2-40B4-BE49-F238E27FC236}">
                <a16:creationId xmlns:a16="http://schemas.microsoft.com/office/drawing/2014/main" id="{CCBFE45B-59F2-A746-B341-DD00CBBC8D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DCDFA3-8C8D-D547-A72A-DE8384E5DF8B}"/>
              </a:ext>
            </a:extLst>
          </p:cNvPr>
          <p:cNvSpPr>
            <a:spLocks noGrp="1"/>
          </p:cNvSpPr>
          <p:nvPr>
            <p:ph type="sldNum" sz="quarter" idx="12"/>
          </p:nvPr>
        </p:nvSpPr>
        <p:spPr/>
        <p:txBody>
          <a:bodyPr/>
          <a:lstStyle/>
          <a:p>
            <a:fld id="{96ACBB43-5C7B-084B-877B-5EF90931306D}" type="slidenum">
              <a:rPr lang="en-US" smtClean="0"/>
              <a:pPr/>
              <a:t>‹#›</a:t>
            </a:fld>
            <a:endParaRPr lang="en-US"/>
          </a:p>
        </p:txBody>
      </p:sp>
      <p:pic>
        <p:nvPicPr>
          <p:cNvPr id="8" name="Picture 7" descr="A white background with blue text&#10;&#10;Description automatically generated with low confidence">
            <a:extLst>
              <a:ext uri="{FF2B5EF4-FFF2-40B4-BE49-F238E27FC236}">
                <a16:creationId xmlns:a16="http://schemas.microsoft.com/office/drawing/2014/main" id="{180F2D83-BE81-564D-BFA1-19135E95E61A}"/>
              </a:ext>
            </a:extLst>
          </p:cNvPr>
          <p:cNvPicPr>
            <a:picLocks noChangeAspect="1"/>
          </p:cNvPicPr>
          <p:nvPr/>
        </p:nvPicPr>
        <p:blipFill>
          <a:blip r:embed="rId2"/>
          <a:stretch>
            <a:fillRect/>
          </a:stretch>
        </p:blipFill>
        <p:spPr>
          <a:xfrm>
            <a:off x="10114280" y="6175528"/>
            <a:ext cx="2082800" cy="706447"/>
          </a:xfrm>
          <a:prstGeom prst="rect">
            <a:avLst/>
          </a:prstGeom>
        </p:spPr>
      </p:pic>
    </p:spTree>
    <p:extLst>
      <p:ext uri="{BB962C8B-B14F-4D97-AF65-F5344CB8AC3E}">
        <p14:creationId xmlns:p14="http://schemas.microsoft.com/office/powerpoint/2010/main" val="417144106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1BFB96-B209-B245-8059-C9A876BB58EC}"/>
              </a:ext>
            </a:extLst>
          </p:cNvPr>
          <p:cNvSpPr>
            <a:spLocks noGrp="1"/>
          </p:cNvSpPr>
          <p:nvPr>
            <p:ph type="ftr" sz="quarter" idx="11"/>
          </p:nvPr>
        </p:nvSpPr>
        <p:spPr>
          <a:xfrm>
            <a:off x="3343901" y="6369998"/>
            <a:ext cx="4258300" cy="365125"/>
          </a:xfrm>
        </p:spPr>
        <p:txBody>
          <a:bodyPr/>
          <a:lstStyle>
            <a:lvl1pPr algn="l">
              <a:defRPr sz="1100"/>
            </a:lvl1pPr>
          </a:lstStyle>
          <a:p>
            <a:endParaRPr lang="en-US"/>
          </a:p>
        </p:txBody>
      </p:sp>
      <p:sp>
        <p:nvSpPr>
          <p:cNvPr id="6" name="Slide Number Placeholder 5">
            <a:extLst>
              <a:ext uri="{FF2B5EF4-FFF2-40B4-BE49-F238E27FC236}">
                <a16:creationId xmlns:a16="http://schemas.microsoft.com/office/drawing/2014/main" id="{3165731D-9F93-2B4F-BB58-9A36944068DC}"/>
              </a:ext>
            </a:extLst>
          </p:cNvPr>
          <p:cNvSpPr>
            <a:spLocks noGrp="1"/>
          </p:cNvSpPr>
          <p:nvPr>
            <p:ph type="sldNum" sz="quarter" idx="12"/>
          </p:nvPr>
        </p:nvSpPr>
        <p:spPr>
          <a:xfrm>
            <a:off x="8610600" y="6369998"/>
            <a:ext cx="3305462" cy="365125"/>
          </a:xfrm>
        </p:spPr>
        <p:txBody>
          <a:bodyPr/>
          <a:lstStyle>
            <a:lvl1pPr>
              <a:defRPr sz="1100">
                <a:solidFill>
                  <a:schemeClr val="accent1">
                    <a:lumMod val="20000"/>
                    <a:lumOff val="80000"/>
                  </a:schemeClr>
                </a:solidFill>
              </a:defRPr>
            </a:lvl1pPr>
          </a:lstStyle>
          <a:p>
            <a:fld id="{96ACBB43-5C7B-084B-877B-5EF90931306D}" type="slidenum">
              <a:rPr lang="en-US" smtClean="0"/>
              <a:pPr/>
              <a:t>‹#›</a:t>
            </a:fld>
            <a:endParaRPr lang="en-US"/>
          </a:p>
        </p:txBody>
      </p:sp>
      <p:pic>
        <p:nvPicPr>
          <p:cNvPr id="10" name="Picture 9">
            <a:extLst>
              <a:ext uri="{FF2B5EF4-FFF2-40B4-BE49-F238E27FC236}">
                <a16:creationId xmlns:a16="http://schemas.microsoft.com/office/drawing/2014/main" id="{8B1DDA7C-0811-7C49-A098-BFE5C5646BE7}"/>
              </a:ext>
            </a:extLst>
          </p:cNvPr>
          <p:cNvPicPr>
            <a:picLocks noChangeAspect="1"/>
          </p:cNvPicPr>
          <p:nvPr userDrawn="1"/>
        </p:nvPicPr>
        <p:blipFill>
          <a:blip r:embed="rId3"/>
          <a:stretch>
            <a:fillRect/>
          </a:stretch>
        </p:blipFill>
        <p:spPr>
          <a:xfrm flipV="1">
            <a:off x="1199648" y="5081783"/>
            <a:ext cx="803738" cy="113180"/>
          </a:xfrm>
          <a:prstGeom prst="rect">
            <a:avLst/>
          </a:prstGeom>
        </p:spPr>
      </p:pic>
      <p:sp>
        <p:nvSpPr>
          <p:cNvPr id="4" name="Title 3">
            <a:extLst>
              <a:ext uri="{FF2B5EF4-FFF2-40B4-BE49-F238E27FC236}">
                <a16:creationId xmlns:a16="http://schemas.microsoft.com/office/drawing/2014/main" id="{5DF96C8F-3EA2-F446-82B5-EB7F6B8E25BC}"/>
              </a:ext>
            </a:extLst>
          </p:cNvPr>
          <p:cNvSpPr>
            <a:spLocks noGrp="1"/>
          </p:cNvSpPr>
          <p:nvPr>
            <p:ph type="title"/>
          </p:nvPr>
        </p:nvSpPr>
        <p:spPr>
          <a:xfrm>
            <a:off x="1239865" y="1322306"/>
            <a:ext cx="7347488" cy="2850879"/>
          </a:xfrm>
        </p:spPr>
        <p:txBody>
          <a:bodyPr bIns="0" anchor="b" anchorCtr="0">
            <a:noAutofit/>
          </a:bodyPr>
          <a:lstStyle>
            <a:lvl1pPr fontAlgn="base">
              <a:lnSpc>
                <a:spcPct val="85000"/>
              </a:lnSpc>
              <a:defRPr sz="6600" b="1" i="0" spc="-150">
                <a:solidFill>
                  <a:schemeClr val="accent1">
                    <a:lumMod val="50000"/>
                  </a:schemeClr>
                </a:solidFill>
                <a:latin typeface="Spectral ExtraBold" panose="02020502060000000000" pitchFamily="18" charset="77"/>
              </a:defRPr>
            </a:lvl1pPr>
          </a:lstStyle>
          <a:p>
            <a:r>
              <a:rPr lang="en-US"/>
              <a:t>Click to edit Master title style</a:t>
            </a:r>
          </a:p>
        </p:txBody>
      </p:sp>
      <p:sp>
        <p:nvSpPr>
          <p:cNvPr id="16" name="Text Placeholder 15">
            <a:extLst>
              <a:ext uri="{FF2B5EF4-FFF2-40B4-BE49-F238E27FC236}">
                <a16:creationId xmlns:a16="http://schemas.microsoft.com/office/drawing/2014/main" id="{E0F84FE7-0540-3B41-8011-E3E03A7CCBC0}"/>
              </a:ext>
            </a:extLst>
          </p:cNvPr>
          <p:cNvSpPr>
            <a:spLocks noGrp="1"/>
          </p:cNvSpPr>
          <p:nvPr>
            <p:ph type="body" sz="quarter" idx="14" hasCustomPrompt="1"/>
          </p:nvPr>
        </p:nvSpPr>
        <p:spPr>
          <a:xfrm>
            <a:off x="1239865" y="4339525"/>
            <a:ext cx="5626638" cy="457199"/>
          </a:xfrm>
        </p:spPr>
        <p:txBody>
          <a:bodyPr>
            <a:normAutofit/>
          </a:bodyPr>
          <a:lstStyle>
            <a:lvl1pPr marL="0" indent="0">
              <a:buNone/>
              <a:defRPr sz="1430" spc="300">
                <a:solidFill>
                  <a:schemeClr val="accent1"/>
                </a:solidFill>
              </a:defRPr>
            </a:lvl1pPr>
          </a:lstStyle>
          <a:p>
            <a:pPr lvl="0"/>
            <a:r>
              <a:rPr lang="en-US"/>
              <a:t>Click to add subtitle</a:t>
            </a:r>
          </a:p>
        </p:txBody>
      </p:sp>
      <p:pic>
        <p:nvPicPr>
          <p:cNvPr id="11" name="Picture 10">
            <a:extLst>
              <a:ext uri="{FF2B5EF4-FFF2-40B4-BE49-F238E27FC236}">
                <a16:creationId xmlns:a16="http://schemas.microsoft.com/office/drawing/2014/main" id="{0BA5CF0F-7E2D-4728-A880-39884FE2B2BE}"/>
              </a:ext>
            </a:extLst>
          </p:cNvPr>
          <p:cNvPicPr>
            <a:picLocks noChangeAspect="1"/>
          </p:cNvPicPr>
          <p:nvPr userDrawn="1"/>
        </p:nvPicPr>
        <p:blipFill>
          <a:blip r:embed="rId4"/>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35578316"/>
      </p:ext>
    </p:extLst>
  </p:cSld>
  <p:clrMapOvr>
    <a:masterClrMapping/>
  </p:clrMapOvr>
  <p:extLst>
    <p:ext uri="{DCECCB84-F9BA-43D5-87BE-67443E8EF086}">
      <p15:sldGuideLst xmlns:p15="http://schemas.microsoft.com/office/powerpoint/2012/main">
        <p15:guide id="1" orient="horz" pos="2640">
          <p15:clr>
            <a:srgbClr val="FBAE40"/>
          </p15:clr>
        </p15:guide>
        <p15:guide id="2" pos="7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753F-5EAA-4F7E-BD5B-8C6124E62EF7}"/>
              </a:ext>
            </a:extLst>
          </p:cNvPr>
          <p:cNvSpPr>
            <a:spLocks noGrp="1"/>
          </p:cNvSpPr>
          <p:nvPr>
            <p:ph type="title"/>
          </p:nvPr>
        </p:nvSpPr>
        <p:spPr>
          <a:xfrm>
            <a:off x="1503220" y="671371"/>
            <a:ext cx="9395689" cy="41780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28E4E6-F73C-40E5-95B7-F103FE25D1F6}"/>
              </a:ext>
            </a:extLst>
          </p:cNvPr>
          <p:cNvSpPr>
            <a:spLocks noGrp="1"/>
          </p:cNvSpPr>
          <p:nvPr>
            <p:ph sz="half" idx="1" hasCustomPrompt="1"/>
          </p:nvPr>
        </p:nvSpPr>
        <p:spPr>
          <a:xfrm>
            <a:off x="1503220" y="1366982"/>
            <a:ext cx="10465260" cy="4782273"/>
          </a:xfrm>
          <a:prstGeom prst="rect">
            <a:avLst/>
          </a:prstGeom>
        </p:spPr>
        <p:txBody>
          <a:bodyPr/>
          <a:lstStyle>
            <a:lvl1pPr marL="0" indent="0">
              <a:spcBef>
                <a:spcPts val="0"/>
              </a:spcBef>
              <a:buNone/>
              <a:defRPr/>
            </a:lvl1pPr>
          </a:lstStyle>
          <a:p>
            <a:pPr lvl="0"/>
            <a:r>
              <a:rPr lang="en-US"/>
              <a:t>Click to add content</a:t>
            </a:r>
          </a:p>
        </p:txBody>
      </p:sp>
      <p:sp>
        <p:nvSpPr>
          <p:cNvPr id="9" name="Slide Number Placeholder 5">
            <a:extLst>
              <a:ext uri="{FF2B5EF4-FFF2-40B4-BE49-F238E27FC236}">
                <a16:creationId xmlns:a16="http://schemas.microsoft.com/office/drawing/2014/main" id="{FB43440D-DF93-4B78-AC25-5836BF2B1977}"/>
              </a:ext>
            </a:extLst>
          </p:cNvPr>
          <p:cNvSpPr>
            <a:spLocks noGrp="1"/>
          </p:cNvSpPr>
          <p:nvPr>
            <p:ph type="sldNum" sz="quarter" idx="4"/>
          </p:nvPr>
        </p:nvSpPr>
        <p:spPr>
          <a:xfrm>
            <a:off x="9164320" y="6356350"/>
            <a:ext cx="2804160" cy="365125"/>
          </a:xfrm>
          <a:prstGeom prst="rect">
            <a:avLst/>
          </a:prstGeom>
        </p:spPr>
        <p:txBody>
          <a:bodyPr vert="horz" lIns="91440" tIns="45720" rIns="91440" bIns="45720" rtlCol="0" anchor="ctr"/>
          <a:lstStyle>
            <a:lvl1pPr algn="r">
              <a:defRPr sz="1100">
                <a:solidFill>
                  <a:schemeClr val="accent5"/>
                </a:solidFill>
                <a:latin typeface="Metropolis" panose="00000500000000000000" pitchFamily="50" charset="0"/>
              </a:defRPr>
            </a:lvl1pPr>
          </a:lstStyle>
          <a:p>
            <a:fld id="{4D7CE653-9EA1-4DFA-B9CC-0114CEFE3B2B}" type="slidenum">
              <a:rPr lang="en-US" smtClean="0"/>
              <a:t>‹#›</a:t>
            </a:fld>
            <a:endParaRPr lang="en-US"/>
          </a:p>
        </p:txBody>
      </p:sp>
      <p:sp>
        <p:nvSpPr>
          <p:cNvPr id="10" name="Footer Placeholder 4">
            <a:extLst>
              <a:ext uri="{FF2B5EF4-FFF2-40B4-BE49-F238E27FC236}">
                <a16:creationId xmlns:a16="http://schemas.microsoft.com/office/drawing/2014/main" id="{080F2BBC-20DB-4877-9EE5-AEA61548C1C3}"/>
              </a:ext>
            </a:extLst>
          </p:cNvPr>
          <p:cNvSpPr>
            <a:spLocks noGrp="1"/>
          </p:cNvSpPr>
          <p:nvPr>
            <p:ph type="ftr" sz="quarter" idx="3"/>
          </p:nvPr>
        </p:nvSpPr>
        <p:spPr>
          <a:xfrm>
            <a:off x="3505200" y="6356350"/>
            <a:ext cx="5425440" cy="365125"/>
          </a:xfrm>
          <a:prstGeom prst="rect">
            <a:avLst/>
          </a:prstGeom>
        </p:spPr>
        <p:txBody>
          <a:bodyPr vert="horz" lIns="91440" tIns="45720" rIns="91440" bIns="45720" rtlCol="0" anchor="ctr"/>
          <a:lstStyle>
            <a:lvl1pPr algn="l">
              <a:defRPr sz="1100">
                <a:solidFill>
                  <a:schemeClr val="tx1">
                    <a:tint val="75000"/>
                  </a:schemeClr>
                </a:solidFill>
                <a:latin typeface="Metropolis" panose="00000500000000000000" pitchFamily="50" charset="0"/>
              </a:defRPr>
            </a:lvl1pPr>
          </a:lstStyle>
          <a:p>
            <a:endParaRPr lang="en-US"/>
          </a:p>
        </p:txBody>
      </p:sp>
    </p:spTree>
    <p:extLst>
      <p:ext uri="{BB962C8B-B14F-4D97-AF65-F5344CB8AC3E}">
        <p14:creationId xmlns:p14="http://schemas.microsoft.com/office/powerpoint/2010/main" val="1856224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Graphic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F221-2BC3-E54F-B0FA-0E997C82FF72}"/>
              </a:ext>
            </a:extLst>
          </p:cNvPr>
          <p:cNvSpPr>
            <a:spLocks noGrp="1"/>
          </p:cNvSpPr>
          <p:nvPr>
            <p:ph type="title"/>
          </p:nvPr>
        </p:nvSpPr>
        <p:spPr>
          <a:xfrm>
            <a:off x="1517650" y="677142"/>
            <a:ext cx="9356368" cy="390523"/>
          </a:xfrm>
        </p:spPr>
        <p:txBody>
          <a:bodyPr/>
          <a:lstStyle>
            <a:lvl1pPr>
              <a:defRPr sz="2000">
                <a:solidFill>
                  <a:schemeClr val="bg1">
                    <a:lumMod val="65000"/>
                  </a:schemeClr>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738DE30-E2CF-F94F-BA4F-A647229E915F}"/>
              </a:ext>
            </a:extLst>
          </p:cNvPr>
          <p:cNvSpPr>
            <a:spLocks noGrp="1"/>
          </p:cNvSpPr>
          <p:nvPr>
            <p:ph type="ftr" sz="quarter" idx="11"/>
          </p:nvPr>
        </p:nvSpPr>
        <p:spPr/>
        <p:txBody>
          <a:bodyPr/>
          <a:lstStyle/>
          <a:p>
            <a:r>
              <a:rPr lang="en-US"/>
              <a:t>Proprietary </a:t>
            </a:r>
          </a:p>
        </p:txBody>
      </p:sp>
      <p:sp>
        <p:nvSpPr>
          <p:cNvPr id="5" name="Slide Number Placeholder 4">
            <a:extLst>
              <a:ext uri="{FF2B5EF4-FFF2-40B4-BE49-F238E27FC236}">
                <a16:creationId xmlns:a16="http://schemas.microsoft.com/office/drawing/2014/main" id="{2DA18297-ED40-AE4D-B8E3-4B14EACD6F31}"/>
              </a:ext>
            </a:extLst>
          </p:cNvPr>
          <p:cNvSpPr>
            <a:spLocks noGrp="1"/>
          </p:cNvSpPr>
          <p:nvPr>
            <p:ph type="sldNum" sz="quarter" idx="12"/>
          </p:nvPr>
        </p:nvSpPr>
        <p:spPr/>
        <p:txBody>
          <a:bodyPr/>
          <a:lstStyle/>
          <a:p>
            <a:fld id="{96ACBB43-5C7B-084B-877B-5EF90931306D}" type="slidenum">
              <a:rPr lang="en-US" smtClean="0"/>
              <a:t>‹#›</a:t>
            </a:fld>
            <a:endParaRPr lang="en-US"/>
          </a:p>
        </p:txBody>
      </p:sp>
      <p:sp>
        <p:nvSpPr>
          <p:cNvPr id="6" name="Content Placeholder 5">
            <a:extLst>
              <a:ext uri="{FF2B5EF4-FFF2-40B4-BE49-F238E27FC236}">
                <a16:creationId xmlns:a16="http://schemas.microsoft.com/office/drawing/2014/main" id="{654F4AF3-3E0A-D14B-AFA1-1B60797F5DAA}"/>
              </a:ext>
            </a:extLst>
          </p:cNvPr>
          <p:cNvSpPr>
            <a:spLocks noGrp="1"/>
          </p:cNvSpPr>
          <p:nvPr>
            <p:ph sz="quarter" idx="13" hasCustomPrompt="1"/>
          </p:nvPr>
        </p:nvSpPr>
        <p:spPr>
          <a:xfrm>
            <a:off x="1517650" y="1394847"/>
            <a:ext cx="10398412" cy="4734491"/>
          </a:xfrm>
        </p:spPr>
        <p:txBody>
          <a:bodyPr/>
          <a:lstStyle>
            <a:lvl1pPr marL="457200" indent="-457200">
              <a:buFont typeface="Arial" panose="020B0604020202020204" pitchFamily="34" charset="0"/>
              <a:buChar char="•"/>
              <a:defRPr/>
            </a:lvl1pPr>
            <a:lvl2pPr marL="854075" indent="-393700">
              <a:defRPr/>
            </a:lvl2pPr>
            <a:lvl3pPr marL="1203325" indent="-365125">
              <a:defRPr/>
            </a:lvl3pPr>
            <a:lvl4pPr marL="1539875" indent="-342900">
              <a:defRPr/>
            </a:lvl4pPr>
          </a:lstStyle>
          <a:p>
            <a:pPr lvl="0"/>
            <a:r>
              <a:rPr lang="en-US"/>
              <a:t>Click to add content</a:t>
            </a:r>
          </a:p>
          <a:p>
            <a:pPr lvl="1"/>
            <a:r>
              <a:rPr lang="en-US"/>
              <a:t>Level 2</a:t>
            </a:r>
          </a:p>
          <a:p>
            <a:pPr lvl="2"/>
            <a:r>
              <a:rPr lang="en-US"/>
              <a:t>Level 3</a:t>
            </a:r>
          </a:p>
          <a:p>
            <a:pPr lvl="3"/>
            <a:r>
              <a:rPr lang="en-US"/>
              <a:t>Level 4</a:t>
            </a:r>
          </a:p>
          <a:p>
            <a:pPr lvl="2"/>
            <a:endParaRPr lang="en-US"/>
          </a:p>
        </p:txBody>
      </p:sp>
      <p:pic>
        <p:nvPicPr>
          <p:cNvPr id="9" name="Picture 8">
            <a:extLst>
              <a:ext uri="{FF2B5EF4-FFF2-40B4-BE49-F238E27FC236}">
                <a16:creationId xmlns:a16="http://schemas.microsoft.com/office/drawing/2014/main" id="{481DECFA-CB67-4136-92B7-52DD0D6F4EAD}"/>
              </a:ext>
            </a:extLst>
          </p:cNvPr>
          <p:cNvPicPr>
            <a:picLocks noChangeAspect="1"/>
          </p:cNvPicPr>
          <p:nvPr userDrawn="1"/>
        </p:nvPicPr>
        <p:blipFill>
          <a:blip r:embed="rId3"/>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207060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52C6D1-B353-324F-956D-211069DB3F5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A1F59B-E317-7849-8590-34CB6FF2896C}"/>
              </a:ext>
            </a:extLst>
          </p:cNvPr>
          <p:cNvSpPr>
            <a:spLocks noGrp="1"/>
          </p:cNvSpPr>
          <p:nvPr>
            <p:ph type="ctrTitle"/>
          </p:nvPr>
        </p:nvSpPr>
        <p:spPr>
          <a:xfrm>
            <a:off x="1320800" y="1122363"/>
            <a:ext cx="9347200" cy="1842510"/>
          </a:xfrm>
        </p:spPr>
        <p:txBody>
          <a:bodyPr anchor="b"/>
          <a:lstStyle>
            <a:lvl1pPr algn="l">
              <a:defRPr sz="6000">
                <a:solidFill>
                  <a:srgbClr val="065DBA"/>
                </a:solidFill>
              </a:defRPr>
            </a:lvl1pPr>
          </a:lstStyle>
          <a:p>
            <a:r>
              <a:rPr lang="en-US"/>
              <a:t>Click to edit Master title style</a:t>
            </a:r>
          </a:p>
        </p:txBody>
      </p:sp>
      <p:sp>
        <p:nvSpPr>
          <p:cNvPr id="3" name="Subtitle 2">
            <a:extLst>
              <a:ext uri="{FF2B5EF4-FFF2-40B4-BE49-F238E27FC236}">
                <a16:creationId xmlns:a16="http://schemas.microsoft.com/office/drawing/2014/main" id="{1E60C35D-38CD-254A-BA88-73C3A355D640}"/>
              </a:ext>
            </a:extLst>
          </p:cNvPr>
          <p:cNvSpPr>
            <a:spLocks noGrp="1"/>
          </p:cNvSpPr>
          <p:nvPr>
            <p:ph type="subTitle" idx="1"/>
          </p:nvPr>
        </p:nvSpPr>
        <p:spPr>
          <a:xfrm>
            <a:off x="1320800" y="3131127"/>
            <a:ext cx="9347200" cy="683491"/>
          </a:xfrm>
        </p:spPr>
        <p:txBody>
          <a:bodyPr/>
          <a:lstStyle>
            <a:lvl1pPr marL="0" indent="0" algn="l">
              <a:buNone/>
              <a:defRPr sz="2400" b="0" i="0">
                <a:solidFill>
                  <a:srgbClr val="C00000"/>
                </a:solidFill>
                <a:latin typeface="Metropolis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B7FB3-92C3-3B4E-858D-3831A4E06539}"/>
              </a:ext>
            </a:extLst>
          </p:cNvPr>
          <p:cNvSpPr>
            <a:spLocks noGrp="1"/>
          </p:cNvSpPr>
          <p:nvPr>
            <p:ph type="dt" sz="half" idx="10"/>
          </p:nvPr>
        </p:nvSpPr>
        <p:spPr>
          <a:xfrm>
            <a:off x="2410690" y="6356350"/>
            <a:ext cx="1170709" cy="365125"/>
          </a:xfrm>
        </p:spPr>
        <p:txBody>
          <a:bodyPr/>
          <a:lstStyle/>
          <a:p>
            <a:fld id="{51F13A94-6544-4F9C-B552-AB5C3AFA2190}" type="datetimeFigureOut">
              <a:rPr lang="en-US" smtClean="0"/>
              <a:t>4/3/2024</a:t>
            </a:fld>
            <a:endParaRPr lang="en-US"/>
          </a:p>
        </p:txBody>
      </p:sp>
      <p:sp>
        <p:nvSpPr>
          <p:cNvPr id="5" name="Footer Placeholder 4">
            <a:extLst>
              <a:ext uri="{FF2B5EF4-FFF2-40B4-BE49-F238E27FC236}">
                <a16:creationId xmlns:a16="http://schemas.microsoft.com/office/drawing/2014/main" id="{577B83CD-4E3B-1844-91C2-467CE5F8E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2D7A5-1217-1443-8D78-98B61E6BD043}"/>
              </a:ext>
            </a:extLst>
          </p:cNvPr>
          <p:cNvSpPr>
            <a:spLocks noGrp="1"/>
          </p:cNvSpPr>
          <p:nvPr>
            <p:ph type="sldNum" sz="quarter" idx="12"/>
          </p:nvPr>
        </p:nvSpPr>
        <p:spPr/>
        <p:txBody>
          <a:bodyPr/>
          <a:lstStyle/>
          <a:p>
            <a:fld id="{751DBF9E-7E08-45F5-BD33-40F013AB6854}" type="slidenum">
              <a:rPr lang="en-US" smtClean="0"/>
              <a:t>‹#›</a:t>
            </a:fld>
            <a:endParaRPr lang="en-US"/>
          </a:p>
        </p:txBody>
      </p:sp>
    </p:spTree>
    <p:extLst>
      <p:ext uri="{BB962C8B-B14F-4D97-AF65-F5344CB8AC3E}">
        <p14:creationId xmlns:p14="http://schemas.microsoft.com/office/powerpoint/2010/main" val="2435619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1BFB96-B209-B245-8059-C9A876BB58EC}"/>
              </a:ext>
            </a:extLst>
          </p:cNvPr>
          <p:cNvSpPr>
            <a:spLocks noGrp="1"/>
          </p:cNvSpPr>
          <p:nvPr>
            <p:ph type="ftr" sz="quarter" idx="11"/>
          </p:nvPr>
        </p:nvSpPr>
        <p:spPr>
          <a:xfrm>
            <a:off x="3343901" y="6369998"/>
            <a:ext cx="4258300" cy="365125"/>
          </a:xfrm>
        </p:spPr>
        <p:txBody>
          <a:bodyPr/>
          <a:lstStyle>
            <a:lvl1pPr algn="l">
              <a:defRPr sz="1100"/>
            </a:lvl1pPr>
          </a:lstStyle>
          <a:p>
            <a:endParaRPr lang="en-US"/>
          </a:p>
        </p:txBody>
      </p:sp>
      <p:sp>
        <p:nvSpPr>
          <p:cNvPr id="6" name="Slide Number Placeholder 5">
            <a:extLst>
              <a:ext uri="{FF2B5EF4-FFF2-40B4-BE49-F238E27FC236}">
                <a16:creationId xmlns:a16="http://schemas.microsoft.com/office/drawing/2014/main" id="{3165731D-9F93-2B4F-BB58-9A36944068DC}"/>
              </a:ext>
            </a:extLst>
          </p:cNvPr>
          <p:cNvSpPr>
            <a:spLocks noGrp="1"/>
          </p:cNvSpPr>
          <p:nvPr>
            <p:ph type="sldNum" sz="quarter" idx="12"/>
          </p:nvPr>
        </p:nvSpPr>
        <p:spPr>
          <a:xfrm>
            <a:off x="8610600" y="6369998"/>
            <a:ext cx="3305462" cy="365125"/>
          </a:xfrm>
        </p:spPr>
        <p:txBody>
          <a:bodyPr/>
          <a:lstStyle>
            <a:lvl1pPr>
              <a:defRPr sz="1100">
                <a:solidFill>
                  <a:schemeClr val="accent1">
                    <a:lumMod val="20000"/>
                    <a:lumOff val="80000"/>
                  </a:schemeClr>
                </a:solidFill>
              </a:defRPr>
            </a:lvl1pPr>
          </a:lstStyle>
          <a:p>
            <a:fld id="{96ACBB43-5C7B-084B-877B-5EF90931306D}" type="slidenum">
              <a:rPr lang="en-US" smtClean="0"/>
              <a:pPr/>
              <a:t>‹#›</a:t>
            </a:fld>
            <a:endParaRPr lang="en-US"/>
          </a:p>
        </p:txBody>
      </p:sp>
      <p:pic>
        <p:nvPicPr>
          <p:cNvPr id="10" name="Picture 9">
            <a:extLst>
              <a:ext uri="{FF2B5EF4-FFF2-40B4-BE49-F238E27FC236}">
                <a16:creationId xmlns:a16="http://schemas.microsoft.com/office/drawing/2014/main" id="{8B1DDA7C-0811-7C49-A098-BFE5C5646B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1199648" y="5081783"/>
            <a:ext cx="803738" cy="113180"/>
          </a:xfrm>
          <a:prstGeom prst="rect">
            <a:avLst/>
          </a:prstGeom>
        </p:spPr>
      </p:pic>
      <p:sp>
        <p:nvSpPr>
          <p:cNvPr id="4" name="Title 3">
            <a:extLst>
              <a:ext uri="{FF2B5EF4-FFF2-40B4-BE49-F238E27FC236}">
                <a16:creationId xmlns:a16="http://schemas.microsoft.com/office/drawing/2014/main" id="{5DF96C8F-3EA2-F446-82B5-EB7F6B8E25BC}"/>
              </a:ext>
            </a:extLst>
          </p:cNvPr>
          <p:cNvSpPr>
            <a:spLocks noGrp="1"/>
          </p:cNvSpPr>
          <p:nvPr>
            <p:ph type="title"/>
          </p:nvPr>
        </p:nvSpPr>
        <p:spPr>
          <a:xfrm>
            <a:off x="1239865" y="1322306"/>
            <a:ext cx="7347488" cy="2850879"/>
          </a:xfrm>
        </p:spPr>
        <p:txBody>
          <a:bodyPr bIns="0" anchor="b" anchorCtr="0">
            <a:noAutofit/>
          </a:bodyPr>
          <a:lstStyle>
            <a:lvl1pPr fontAlgn="base">
              <a:lnSpc>
                <a:spcPct val="85000"/>
              </a:lnSpc>
              <a:defRPr sz="6600" b="1" i="0" spc="-150">
                <a:solidFill>
                  <a:schemeClr val="accent1">
                    <a:lumMod val="50000"/>
                  </a:schemeClr>
                </a:solidFill>
                <a:latin typeface="Spectral ExtraBold" panose="02020502060000000000" pitchFamily="18" charset="77"/>
              </a:defRPr>
            </a:lvl1pPr>
          </a:lstStyle>
          <a:p>
            <a:r>
              <a:rPr lang="en-US"/>
              <a:t>Click to edit Master title style</a:t>
            </a:r>
          </a:p>
        </p:txBody>
      </p:sp>
      <p:sp>
        <p:nvSpPr>
          <p:cNvPr id="16" name="Text Placeholder 15">
            <a:extLst>
              <a:ext uri="{FF2B5EF4-FFF2-40B4-BE49-F238E27FC236}">
                <a16:creationId xmlns:a16="http://schemas.microsoft.com/office/drawing/2014/main" id="{E0F84FE7-0540-3B41-8011-E3E03A7CCBC0}"/>
              </a:ext>
            </a:extLst>
          </p:cNvPr>
          <p:cNvSpPr>
            <a:spLocks noGrp="1"/>
          </p:cNvSpPr>
          <p:nvPr>
            <p:ph type="body" sz="quarter" idx="14" hasCustomPrompt="1"/>
          </p:nvPr>
        </p:nvSpPr>
        <p:spPr>
          <a:xfrm>
            <a:off x="1239865" y="4339525"/>
            <a:ext cx="5626638" cy="457199"/>
          </a:xfrm>
        </p:spPr>
        <p:txBody>
          <a:bodyPr>
            <a:normAutofit/>
          </a:bodyPr>
          <a:lstStyle>
            <a:lvl1pPr marL="0" indent="0">
              <a:buNone/>
              <a:defRPr sz="1430" spc="300">
                <a:solidFill>
                  <a:schemeClr val="accent1"/>
                </a:solidFill>
              </a:defRPr>
            </a:lvl1pPr>
          </a:lstStyle>
          <a:p>
            <a:pPr lvl="0"/>
            <a:r>
              <a:rPr lang="en-US"/>
              <a:t>Click to add subtitle</a:t>
            </a:r>
          </a:p>
        </p:txBody>
      </p:sp>
      <p:pic>
        <p:nvPicPr>
          <p:cNvPr id="11" name="Picture 10">
            <a:extLst>
              <a:ext uri="{FF2B5EF4-FFF2-40B4-BE49-F238E27FC236}">
                <a16:creationId xmlns:a16="http://schemas.microsoft.com/office/drawing/2014/main" id="{0BA5CF0F-7E2D-4728-A880-39884FE2B2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2334694956"/>
      </p:ext>
    </p:extLst>
  </p:cSld>
  <p:clrMapOvr>
    <a:masterClrMapping/>
  </p:clrMapOvr>
  <p:extLst>
    <p:ext uri="{DCECCB84-F9BA-43D5-87BE-67443E8EF086}">
      <p15:sldGuideLst xmlns:p15="http://schemas.microsoft.com/office/powerpoint/2012/main">
        <p15:guide id="1" orient="horz" pos="2640">
          <p15:clr>
            <a:srgbClr val="FBAE40"/>
          </p15:clr>
        </p15:guide>
        <p15:guide id="2" pos="7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AA46-A5E1-D542-8104-A09FED725D6F}"/>
              </a:ext>
            </a:extLst>
          </p:cNvPr>
          <p:cNvSpPr>
            <a:spLocks noGrp="1"/>
          </p:cNvSpPr>
          <p:nvPr>
            <p:ph type="title"/>
          </p:nvPr>
        </p:nvSpPr>
        <p:spPr>
          <a:xfrm>
            <a:off x="1389321" y="681148"/>
            <a:ext cx="9854317" cy="390523"/>
          </a:xfrm>
        </p:spPr>
        <p:txBody>
          <a:bodyPr/>
          <a:lstStyle>
            <a:lvl1pPr>
              <a:defRPr b="0" spc="200" baseline="0">
                <a:solidFill>
                  <a:schemeClr val="tx2">
                    <a:lumMod val="60000"/>
                    <a:lumOff val="4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F82797D-D6FC-5140-AF46-C6F6A647688D}"/>
              </a:ext>
            </a:extLst>
          </p:cNvPr>
          <p:cNvSpPr>
            <a:spLocks noGrp="1"/>
          </p:cNvSpPr>
          <p:nvPr>
            <p:ph idx="1" hasCustomPrompt="1"/>
          </p:nvPr>
        </p:nvSpPr>
        <p:spPr>
          <a:xfrm>
            <a:off x="1389321" y="1477151"/>
            <a:ext cx="9854317" cy="4307435"/>
          </a:xfrm>
        </p:spPr>
        <p:txBody>
          <a:bodyPr lIns="0" tIns="0"/>
          <a:lstStyle>
            <a:lvl1pPr marL="571500" indent="-571500">
              <a:buSzPct val="140000"/>
              <a:buFont typeface="Courier New" panose="02070309020205020404" pitchFamily="49" charset="0"/>
              <a:buChar char="o"/>
              <a:defRPr sz="3600"/>
            </a:lvl1pPr>
            <a:lvl2pPr>
              <a:defRPr sz="3200"/>
            </a:lvl2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6549E54-A108-1C4D-9843-175CDBDF3FBB}"/>
              </a:ext>
            </a:extLst>
          </p:cNvPr>
          <p:cNvSpPr>
            <a:spLocks noGrp="1"/>
          </p:cNvSpPr>
          <p:nvPr>
            <p:ph type="ftr" sz="quarter" idx="11"/>
          </p:nvPr>
        </p:nvSpPr>
        <p:spPr>
          <a:xfrm>
            <a:off x="4261104" y="6356350"/>
            <a:ext cx="464872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39E4767A-6F26-144D-9550-0D521B79F6E6}"/>
              </a:ext>
            </a:extLst>
          </p:cNvPr>
          <p:cNvSpPr>
            <a:spLocks noGrp="1"/>
          </p:cNvSpPr>
          <p:nvPr>
            <p:ph type="sldNum" sz="quarter" idx="12"/>
          </p:nvPr>
        </p:nvSpPr>
        <p:spPr>
          <a:xfrm>
            <a:off x="9105276" y="6356350"/>
            <a:ext cx="2743200" cy="365125"/>
          </a:xfrm>
        </p:spPr>
        <p:txBody>
          <a:bodyPr/>
          <a:lstStyle>
            <a:lvl1pPr>
              <a:defRPr>
                <a:solidFill>
                  <a:schemeClr val="accent1"/>
                </a:solidFill>
              </a:defRPr>
            </a:lvl1pPr>
          </a:lstStyle>
          <a:p>
            <a:fld id="{96ACBB43-5C7B-084B-877B-5EF90931306D}" type="slidenum">
              <a:rPr lang="en-US" smtClean="0"/>
              <a:pPr/>
              <a:t>‹#›</a:t>
            </a:fld>
            <a:endParaRPr lang="en-US"/>
          </a:p>
        </p:txBody>
      </p:sp>
      <p:pic>
        <p:nvPicPr>
          <p:cNvPr id="10" name="Picture 9">
            <a:extLst>
              <a:ext uri="{FF2B5EF4-FFF2-40B4-BE49-F238E27FC236}">
                <a16:creationId xmlns:a16="http://schemas.microsoft.com/office/drawing/2014/main" id="{2B42511C-F166-40BE-A84C-4AA83A0B812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3361303819"/>
      </p:ext>
    </p:extLst>
  </p:cSld>
  <p:clrMapOvr>
    <a:masterClrMapping/>
  </p:clrMapOvr>
  <p:extLst>
    <p:ext uri="{DCECCB84-F9BA-43D5-87BE-67443E8EF086}">
      <p15:sldGuideLst xmlns:p15="http://schemas.microsoft.com/office/powerpoint/2012/main">
        <p15:guide id="1" orient="horz" pos="2160">
          <p15:clr>
            <a:srgbClr val="FBAE40"/>
          </p15:clr>
        </p15:guide>
        <p15:guide id="2" pos="86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Title Slide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AFDD-2CC6-8049-A544-11AF67749A03}"/>
              </a:ext>
            </a:extLst>
          </p:cNvPr>
          <p:cNvSpPr>
            <a:spLocks noGrp="1"/>
          </p:cNvSpPr>
          <p:nvPr>
            <p:ph type="title"/>
          </p:nvPr>
        </p:nvSpPr>
        <p:spPr>
          <a:xfrm>
            <a:off x="2572463" y="2624131"/>
            <a:ext cx="7471347" cy="1763902"/>
          </a:xfrm>
        </p:spPr>
        <p:txBody>
          <a:bodyPr tIns="0" bIns="0" anchor="ctr" anchorCtr="0">
            <a:normAutofit/>
          </a:bodyPr>
          <a:lstStyle>
            <a:lvl1pPr>
              <a:lnSpc>
                <a:spcPct val="80000"/>
              </a:lnSpc>
              <a:defRPr lang="en-US" sz="5800" b="1" i="0" kern="0" spc="-150" baseline="0" dirty="0">
                <a:solidFill>
                  <a:schemeClr val="accent1">
                    <a:lumMod val="75000"/>
                  </a:schemeClr>
                </a:solidFill>
                <a:latin typeface="Spectral ExtraBold" panose="02020902060000000000" pitchFamily="18" charset="77"/>
                <a:ea typeface="SimSun" panose="02010600030101010101" pitchFamily="2" charset="-122"/>
              </a:defRPr>
            </a:lvl1pPr>
          </a:lstStyle>
          <a:p>
            <a:r>
              <a:rPr lang="en-US"/>
              <a:t>Click to edit Master title style</a:t>
            </a:r>
          </a:p>
        </p:txBody>
      </p:sp>
      <p:sp>
        <p:nvSpPr>
          <p:cNvPr id="3" name="Text Placeholder 2">
            <a:extLst>
              <a:ext uri="{FF2B5EF4-FFF2-40B4-BE49-F238E27FC236}">
                <a16:creationId xmlns:a16="http://schemas.microsoft.com/office/drawing/2014/main" id="{D2C06BC0-24B0-BD4A-A607-3DA9A22B78EB}"/>
              </a:ext>
            </a:extLst>
          </p:cNvPr>
          <p:cNvSpPr>
            <a:spLocks noGrp="1"/>
          </p:cNvSpPr>
          <p:nvPr>
            <p:ph type="body" idx="1" hasCustomPrompt="1"/>
          </p:nvPr>
        </p:nvSpPr>
        <p:spPr>
          <a:xfrm>
            <a:off x="2574925" y="1798926"/>
            <a:ext cx="7471347" cy="812800"/>
          </a:xfrm>
        </p:spPr>
        <p:txBody>
          <a:bodyPr lIns="0" tIns="0" bIns="0" anchor="b">
            <a:noAutofit/>
          </a:bodyPr>
          <a:lstStyle>
            <a:lvl1pPr marL="0" indent="0">
              <a:buNone/>
              <a:defRPr sz="1600" b="0" i="0" spc="300">
                <a:solidFill>
                  <a:schemeClr val="accent2"/>
                </a:solidFill>
                <a:latin typeface="Metropolis Extra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sp>
        <p:nvSpPr>
          <p:cNvPr id="5" name="Footer Placeholder 4">
            <a:extLst>
              <a:ext uri="{FF2B5EF4-FFF2-40B4-BE49-F238E27FC236}">
                <a16:creationId xmlns:a16="http://schemas.microsoft.com/office/drawing/2014/main" id="{BC4256CC-84D5-0646-BD44-02191960D134}"/>
              </a:ext>
            </a:extLst>
          </p:cNvPr>
          <p:cNvSpPr>
            <a:spLocks noGrp="1"/>
          </p:cNvSpPr>
          <p:nvPr>
            <p:ph type="ftr" sz="quarter" idx="11"/>
          </p:nvPr>
        </p:nvSpPr>
        <p:spPr>
          <a:xfrm>
            <a:off x="4760686" y="6356350"/>
            <a:ext cx="3392714" cy="365125"/>
          </a:xfrm>
        </p:spPr>
        <p:txBody>
          <a:bodyPr/>
          <a:lstStyle>
            <a:lvl1pPr>
              <a:defRPr>
                <a:solidFill>
                  <a:schemeClr val="accent6">
                    <a:lumMod val="75000"/>
                  </a:schemeClr>
                </a:solidFill>
              </a:defRPr>
            </a:lvl1pPr>
          </a:lstStyle>
          <a:p>
            <a:endParaRPr lang="en-US"/>
          </a:p>
        </p:txBody>
      </p:sp>
      <p:sp>
        <p:nvSpPr>
          <p:cNvPr id="6" name="Slide Number Placeholder 5">
            <a:extLst>
              <a:ext uri="{FF2B5EF4-FFF2-40B4-BE49-F238E27FC236}">
                <a16:creationId xmlns:a16="http://schemas.microsoft.com/office/drawing/2014/main" id="{7FE73A40-A8F0-E143-80BC-A0AC4AAF29A1}"/>
              </a:ext>
            </a:extLst>
          </p:cNvPr>
          <p:cNvSpPr>
            <a:spLocks noGrp="1"/>
          </p:cNvSpPr>
          <p:nvPr>
            <p:ph type="sldNum" sz="quarter" idx="12"/>
          </p:nvPr>
        </p:nvSpPr>
        <p:spPr/>
        <p:txBody>
          <a:bodyPr/>
          <a:lstStyle>
            <a:lvl1pPr>
              <a:defRPr>
                <a:solidFill>
                  <a:schemeClr val="accent1"/>
                </a:solidFill>
              </a:defRPr>
            </a:lvl1pPr>
          </a:lstStyle>
          <a:p>
            <a:fld id="{96ACBB43-5C7B-084B-877B-5EF90931306D}" type="slidenum">
              <a:rPr lang="en-US" smtClean="0"/>
              <a:pPr/>
              <a:t>‹#›</a:t>
            </a:fld>
            <a:endParaRPr lang="en-US"/>
          </a:p>
        </p:txBody>
      </p:sp>
      <p:pic>
        <p:nvPicPr>
          <p:cNvPr id="8" name="Picture 7">
            <a:extLst>
              <a:ext uri="{FF2B5EF4-FFF2-40B4-BE49-F238E27FC236}">
                <a16:creationId xmlns:a16="http://schemas.microsoft.com/office/drawing/2014/main" id="{CA42C5F1-2F01-BC45-B052-0E2591C3E0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2584139" y="4684973"/>
            <a:ext cx="591257" cy="83259"/>
          </a:xfrm>
          <a:prstGeom prst="rect">
            <a:avLst/>
          </a:prstGeom>
        </p:spPr>
      </p:pic>
      <p:pic>
        <p:nvPicPr>
          <p:cNvPr id="11" name="Picture 10">
            <a:extLst>
              <a:ext uri="{FF2B5EF4-FFF2-40B4-BE49-F238E27FC236}">
                <a16:creationId xmlns:a16="http://schemas.microsoft.com/office/drawing/2014/main" id="{9237F76B-1F52-40AF-9DDD-885F465F4D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806874445"/>
      </p:ext>
    </p:extLst>
  </p:cSld>
  <p:clrMapOvr>
    <a:masterClrMapping/>
  </p:clrMapOvr>
  <p:extLst>
    <p:ext uri="{DCECCB84-F9BA-43D5-87BE-67443E8EF086}">
      <p15:sldGuideLst xmlns:p15="http://schemas.microsoft.com/office/powerpoint/2012/main">
        <p15:guide id="1" orient="horz" pos="2160">
          <p15:clr>
            <a:srgbClr val="FBAE40"/>
          </p15:clr>
        </p15:guide>
        <p15:guide id="2" pos="160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Title Slid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AFDD-2CC6-8049-A544-11AF67749A03}"/>
              </a:ext>
            </a:extLst>
          </p:cNvPr>
          <p:cNvSpPr>
            <a:spLocks noGrp="1"/>
          </p:cNvSpPr>
          <p:nvPr>
            <p:ph type="title"/>
          </p:nvPr>
        </p:nvSpPr>
        <p:spPr>
          <a:xfrm>
            <a:off x="2628620" y="2701377"/>
            <a:ext cx="7489158" cy="1679599"/>
          </a:xfrm>
        </p:spPr>
        <p:txBody>
          <a:bodyPr tIns="0" bIns="0" anchor="ctr" anchorCtr="0">
            <a:normAutofit/>
          </a:bodyPr>
          <a:lstStyle>
            <a:lvl1pPr>
              <a:lnSpc>
                <a:spcPct val="80000"/>
              </a:lnSpc>
              <a:defRPr lang="en-US" sz="5500" b="1" i="0" kern="0" spc="-150" baseline="0" dirty="0">
                <a:solidFill>
                  <a:srgbClr val="FFECE6"/>
                </a:solidFill>
                <a:latin typeface="Spectral ExtraBold" panose="02020902060000000000" pitchFamily="18" charset="77"/>
                <a:ea typeface="SimSun" panose="02010600030101010101" pitchFamily="2" charset="-122"/>
              </a:defRPr>
            </a:lvl1pPr>
          </a:lstStyle>
          <a:p>
            <a:r>
              <a:rPr lang="en-US"/>
              <a:t>Click to edit Master title style</a:t>
            </a:r>
          </a:p>
        </p:txBody>
      </p:sp>
      <p:sp>
        <p:nvSpPr>
          <p:cNvPr id="3" name="Text Placeholder 2">
            <a:extLst>
              <a:ext uri="{FF2B5EF4-FFF2-40B4-BE49-F238E27FC236}">
                <a16:creationId xmlns:a16="http://schemas.microsoft.com/office/drawing/2014/main" id="{D2C06BC0-24B0-BD4A-A607-3DA9A22B78EB}"/>
              </a:ext>
            </a:extLst>
          </p:cNvPr>
          <p:cNvSpPr>
            <a:spLocks noGrp="1"/>
          </p:cNvSpPr>
          <p:nvPr>
            <p:ph type="body" idx="1" hasCustomPrompt="1"/>
          </p:nvPr>
        </p:nvSpPr>
        <p:spPr>
          <a:xfrm>
            <a:off x="2628619" y="1798675"/>
            <a:ext cx="7489159" cy="812800"/>
          </a:xfrm>
        </p:spPr>
        <p:txBody>
          <a:bodyPr lIns="0" anchor="b">
            <a:normAutofit/>
          </a:bodyPr>
          <a:lstStyle>
            <a:lvl1pPr marL="0" indent="0">
              <a:buNone/>
              <a:defRPr sz="1600" b="0" i="0" spc="300">
                <a:solidFill>
                  <a:srgbClr val="FFECE6"/>
                </a:solidFill>
                <a:latin typeface="Metropolis Extra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sp>
        <p:nvSpPr>
          <p:cNvPr id="5" name="Footer Placeholder 4">
            <a:extLst>
              <a:ext uri="{FF2B5EF4-FFF2-40B4-BE49-F238E27FC236}">
                <a16:creationId xmlns:a16="http://schemas.microsoft.com/office/drawing/2014/main" id="{BC4256CC-84D5-0646-BD44-02191960D134}"/>
              </a:ext>
            </a:extLst>
          </p:cNvPr>
          <p:cNvSpPr>
            <a:spLocks noGrp="1"/>
          </p:cNvSpPr>
          <p:nvPr>
            <p:ph type="ftr" sz="quarter" idx="11"/>
          </p:nvPr>
        </p:nvSpPr>
        <p:spPr>
          <a:xfrm>
            <a:off x="4760686" y="6356350"/>
            <a:ext cx="3392714" cy="365125"/>
          </a:xfrm>
        </p:spPr>
        <p:txBody>
          <a:bodyPr/>
          <a:lstStyle>
            <a:lvl1pPr>
              <a:defRPr>
                <a:solidFill>
                  <a:srgbClr val="FFECE6"/>
                </a:solidFill>
              </a:defRPr>
            </a:lvl1pPr>
          </a:lstStyle>
          <a:p>
            <a:endParaRPr lang="en-US"/>
          </a:p>
        </p:txBody>
      </p:sp>
      <p:sp>
        <p:nvSpPr>
          <p:cNvPr id="6" name="Slide Number Placeholder 5">
            <a:extLst>
              <a:ext uri="{FF2B5EF4-FFF2-40B4-BE49-F238E27FC236}">
                <a16:creationId xmlns:a16="http://schemas.microsoft.com/office/drawing/2014/main" id="{7FE73A40-A8F0-E143-80BC-A0AC4AAF29A1}"/>
              </a:ext>
            </a:extLst>
          </p:cNvPr>
          <p:cNvSpPr>
            <a:spLocks noGrp="1"/>
          </p:cNvSpPr>
          <p:nvPr>
            <p:ph type="sldNum" sz="quarter" idx="12"/>
          </p:nvPr>
        </p:nvSpPr>
        <p:spPr/>
        <p:txBody>
          <a:bodyPr/>
          <a:lstStyle>
            <a:lvl1pPr>
              <a:defRPr>
                <a:solidFill>
                  <a:srgbClr val="FFECE6"/>
                </a:solidFill>
              </a:defRPr>
            </a:lvl1pPr>
          </a:lstStyle>
          <a:p>
            <a:fld id="{96ACBB43-5C7B-084B-877B-5EF90931306D}" type="slidenum">
              <a:rPr lang="en-US" smtClean="0"/>
              <a:pPr/>
              <a:t>‹#›</a:t>
            </a:fld>
            <a:endParaRPr lang="en-US"/>
          </a:p>
        </p:txBody>
      </p:sp>
      <p:pic>
        <p:nvPicPr>
          <p:cNvPr id="12" name="Picture 11">
            <a:extLst>
              <a:ext uri="{FF2B5EF4-FFF2-40B4-BE49-F238E27FC236}">
                <a16:creationId xmlns:a16="http://schemas.microsoft.com/office/drawing/2014/main" id="{DF69981D-893B-9B47-A36C-4AEE6DF3CF5F}"/>
              </a:ext>
            </a:extLst>
          </p:cNvPr>
          <p:cNvPicPr>
            <a:picLocks noChangeAspect="1"/>
          </p:cNvPicPr>
          <p:nvPr userDrawn="1"/>
        </p:nvPicPr>
        <p:blipFill>
          <a:blip r:embed="rId3" cstate="screen">
            <a:duotone>
              <a:schemeClr val="accent4">
                <a:shade val="45000"/>
                <a:satMod val="135000"/>
              </a:schemeClr>
              <a:prstClr val="white"/>
            </a:duotone>
            <a:lum bright="47000"/>
            <a:extLst>
              <a:ext uri="{28A0092B-C50C-407E-A947-70E740481C1C}">
                <a14:useLocalDpi xmlns:a14="http://schemas.microsoft.com/office/drawing/2010/main"/>
              </a:ext>
            </a:extLst>
          </a:blip>
          <a:stretch>
            <a:fillRect/>
          </a:stretch>
        </p:blipFill>
        <p:spPr>
          <a:xfrm flipV="1">
            <a:off x="2628619" y="4688641"/>
            <a:ext cx="591257" cy="83259"/>
          </a:xfrm>
          <a:prstGeom prst="rect">
            <a:avLst/>
          </a:prstGeom>
        </p:spPr>
      </p:pic>
      <p:pic>
        <p:nvPicPr>
          <p:cNvPr id="9" name="Picture 8">
            <a:extLst>
              <a:ext uri="{FF2B5EF4-FFF2-40B4-BE49-F238E27FC236}">
                <a16:creationId xmlns:a16="http://schemas.microsoft.com/office/drawing/2014/main" id="{323B65CD-19D2-48DC-94CB-A629454124DE}"/>
              </a:ext>
            </a:extLst>
          </p:cNvPr>
          <p:cNvPicPr>
            <a:picLocks noChangeAspect="1"/>
          </p:cNvPicPr>
          <p:nvPr userDrawn="1"/>
        </p:nvPicPr>
        <p:blipFill>
          <a:blip r:embed="rId4" cstate="screen">
            <a:lum bright="100000"/>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86602137"/>
      </p:ext>
    </p:extLst>
  </p:cSld>
  <p:clrMapOvr>
    <a:masterClrMapping/>
  </p:clrMapOvr>
  <p:extLst>
    <p:ext uri="{DCECCB84-F9BA-43D5-87BE-67443E8EF086}">
      <p15:sldGuideLst xmlns:p15="http://schemas.microsoft.com/office/powerpoint/2012/main">
        <p15:guide id="1" orient="horz" pos="2160">
          <p15:clr>
            <a:srgbClr val="FBAE40"/>
          </p15:clr>
        </p15:guide>
        <p15:guide id="2" pos="165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ic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F221-2BC3-E54F-B0FA-0E997C82FF72}"/>
              </a:ext>
            </a:extLst>
          </p:cNvPr>
          <p:cNvSpPr>
            <a:spLocks noGrp="1"/>
          </p:cNvSpPr>
          <p:nvPr>
            <p:ph type="title"/>
          </p:nvPr>
        </p:nvSpPr>
        <p:spPr>
          <a:xfrm>
            <a:off x="1517650" y="677142"/>
            <a:ext cx="9356368" cy="39052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738DE30-E2CF-F94F-BA4F-A647229E9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18297-ED40-AE4D-B8E3-4B14EACD6F31}"/>
              </a:ext>
            </a:extLst>
          </p:cNvPr>
          <p:cNvSpPr>
            <a:spLocks noGrp="1"/>
          </p:cNvSpPr>
          <p:nvPr>
            <p:ph type="sldNum" sz="quarter" idx="12"/>
          </p:nvPr>
        </p:nvSpPr>
        <p:spPr/>
        <p:txBody>
          <a:bodyPr/>
          <a:lstStyle/>
          <a:p>
            <a:fld id="{96ACBB43-5C7B-084B-877B-5EF90931306D}" type="slidenum">
              <a:rPr lang="en-US" smtClean="0"/>
              <a:t>‹#›</a:t>
            </a:fld>
            <a:endParaRPr lang="en-US"/>
          </a:p>
        </p:txBody>
      </p:sp>
      <p:sp>
        <p:nvSpPr>
          <p:cNvPr id="6" name="Content Placeholder 5">
            <a:extLst>
              <a:ext uri="{FF2B5EF4-FFF2-40B4-BE49-F238E27FC236}">
                <a16:creationId xmlns:a16="http://schemas.microsoft.com/office/drawing/2014/main" id="{654F4AF3-3E0A-D14B-AFA1-1B60797F5DAA}"/>
              </a:ext>
            </a:extLst>
          </p:cNvPr>
          <p:cNvSpPr>
            <a:spLocks noGrp="1"/>
          </p:cNvSpPr>
          <p:nvPr>
            <p:ph sz="quarter" idx="13" hasCustomPrompt="1"/>
          </p:nvPr>
        </p:nvSpPr>
        <p:spPr>
          <a:xfrm>
            <a:off x="1517650" y="1394847"/>
            <a:ext cx="10398412" cy="4734491"/>
          </a:xfrm>
        </p:spPr>
        <p:txBody>
          <a:bodyPr/>
          <a:lstStyle>
            <a:lvl1pPr marL="0" indent="0">
              <a:buNone/>
              <a:defRPr/>
            </a:lvl1pPr>
          </a:lstStyle>
          <a:p>
            <a:pPr lvl="0"/>
            <a:r>
              <a:rPr lang="en-US"/>
              <a:t>Click to add content</a:t>
            </a:r>
          </a:p>
        </p:txBody>
      </p:sp>
      <p:pic>
        <p:nvPicPr>
          <p:cNvPr id="9" name="Picture 8">
            <a:extLst>
              <a:ext uri="{FF2B5EF4-FFF2-40B4-BE49-F238E27FC236}">
                <a16:creationId xmlns:a16="http://schemas.microsoft.com/office/drawing/2014/main" id="{481DECFA-CB67-4136-92B7-52DD0D6F4E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363177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F0DD66-77C0-7241-9B19-FF637C83DC16}"/>
              </a:ext>
            </a:extLst>
          </p:cNvPr>
          <p:cNvSpPr>
            <a:spLocks noGrp="1"/>
          </p:cNvSpPr>
          <p:nvPr>
            <p:ph type="body" sz="half" idx="2"/>
          </p:nvPr>
        </p:nvSpPr>
        <p:spPr>
          <a:xfrm>
            <a:off x="1578428" y="4221016"/>
            <a:ext cx="3494315" cy="1319814"/>
          </a:xfrm>
        </p:spPr>
        <p:txBody>
          <a:bodyPr lIns="0"/>
          <a:lstStyle>
            <a:lvl1pPr marL="0" indent="0">
              <a:buNone/>
              <a:defRPr sz="16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DE7EDD8F-91EE-B741-8CC7-A1B75474A3C6}"/>
              </a:ext>
            </a:extLst>
          </p:cNvPr>
          <p:cNvSpPr>
            <a:spLocks noGrp="1"/>
          </p:cNvSpPr>
          <p:nvPr>
            <p:ph type="pic" idx="1"/>
          </p:nvPr>
        </p:nvSpPr>
        <p:spPr>
          <a:xfrm>
            <a:off x="5277530" y="675861"/>
            <a:ext cx="6927256" cy="5907131"/>
          </a:xfrm>
          <a:solidFill>
            <a:schemeClr val="accent1"/>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29BA8FBA-0F69-7E4B-8131-B8C9E5AC4406}"/>
              </a:ext>
            </a:extLst>
          </p:cNvPr>
          <p:cNvSpPr>
            <a:spLocks noGrp="1"/>
          </p:cNvSpPr>
          <p:nvPr>
            <p:ph type="title"/>
          </p:nvPr>
        </p:nvSpPr>
        <p:spPr>
          <a:xfrm>
            <a:off x="839788" y="1436916"/>
            <a:ext cx="5060080" cy="2597299"/>
          </a:xfrm>
        </p:spPr>
        <p:txBody>
          <a:bodyPr anchor="b">
            <a:noAutofit/>
          </a:bodyPr>
          <a:lstStyle>
            <a:lvl1pPr>
              <a:defRPr sz="5000" b="1" i="0" spc="-150">
                <a:solidFill>
                  <a:schemeClr val="accent1">
                    <a:lumMod val="50000"/>
                  </a:schemeClr>
                </a:solidFill>
                <a:latin typeface="Spectral ExtraBold" panose="02020502060000000000" pitchFamily="18" charset="77"/>
              </a:defRPr>
            </a:lvl1pPr>
          </a:lstStyle>
          <a:p>
            <a:r>
              <a:rPr lang="en-US"/>
              <a:t>Click to edit Master title style</a:t>
            </a:r>
          </a:p>
        </p:txBody>
      </p:sp>
      <p:pic>
        <p:nvPicPr>
          <p:cNvPr id="7" name="Picture 6">
            <a:extLst>
              <a:ext uri="{FF2B5EF4-FFF2-40B4-BE49-F238E27FC236}">
                <a16:creationId xmlns:a16="http://schemas.microsoft.com/office/drawing/2014/main" id="{418FAF02-950B-4B1B-AC2A-4C83655E8D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515211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0BC1-E26E-F348-8264-AE55E086748F}"/>
              </a:ext>
            </a:extLst>
          </p:cNvPr>
          <p:cNvSpPr>
            <a:spLocks noGrp="1"/>
          </p:cNvSpPr>
          <p:nvPr>
            <p:ph type="title"/>
          </p:nvPr>
        </p:nvSpPr>
        <p:spPr>
          <a:xfrm>
            <a:off x="1157467" y="600016"/>
            <a:ext cx="10163196" cy="27564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515E8F-7CC1-7A45-9C9D-F49BF2CAE0CF}"/>
              </a:ext>
            </a:extLst>
          </p:cNvPr>
          <p:cNvSpPr>
            <a:spLocks noGrp="1"/>
          </p:cNvSpPr>
          <p:nvPr>
            <p:ph type="body" idx="1"/>
          </p:nvPr>
        </p:nvSpPr>
        <p:spPr>
          <a:xfrm>
            <a:off x="1163880" y="1324536"/>
            <a:ext cx="5157787" cy="537177"/>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B413C-B2A5-2B49-A4B8-E9FFD6BBEF55}"/>
              </a:ext>
            </a:extLst>
          </p:cNvPr>
          <p:cNvSpPr>
            <a:spLocks noGrp="1"/>
          </p:cNvSpPr>
          <p:nvPr>
            <p:ph sz="half" idx="2" hasCustomPrompt="1"/>
          </p:nvPr>
        </p:nvSpPr>
        <p:spPr>
          <a:xfrm>
            <a:off x="1184778" y="2200533"/>
            <a:ext cx="5136889" cy="3356642"/>
          </a:xfrm>
        </p:spPr>
        <p:txBody>
          <a:bodyPr/>
          <a:lstStyle>
            <a:lvl1pPr>
              <a:defRPr sz="3200"/>
            </a:lvl1pPr>
            <a:lvl3pPr marL="800100" indent="-342900">
              <a:buFont typeface="Arial" panose="020B0604020202020204" pitchFamily="34" charset="0"/>
              <a:buChar char="•"/>
              <a:defRPr/>
            </a:lvl3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C7541-396E-B04E-BA5F-78A114E03795}"/>
              </a:ext>
            </a:extLst>
          </p:cNvPr>
          <p:cNvSpPr>
            <a:spLocks noGrp="1"/>
          </p:cNvSpPr>
          <p:nvPr>
            <p:ph type="body" sz="quarter" idx="3"/>
          </p:nvPr>
        </p:nvSpPr>
        <p:spPr>
          <a:xfrm>
            <a:off x="6519440" y="1324536"/>
            <a:ext cx="5160039" cy="537177"/>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8678F0-C2AA-FE49-BABD-8E84BFBA8868}"/>
              </a:ext>
            </a:extLst>
          </p:cNvPr>
          <p:cNvSpPr>
            <a:spLocks noGrp="1"/>
          </p:cNvSpPr>
          <p:nvPr>
            <p:ph sz="quarter" idx="4" hasCustomPrompt="1"/>
          </p:nvPr>
        </p:nvSpPr>
        <p:spPr>
          <a:xfrm>
            <a:off x="6542589" y="2200533"/>
            <a:ext cx="5160040" cy="3356642"/>
          </a:xfrm>
        </p:spPr>
        <p:txBody>
          <a:bodyPr/>
          <a:lstStyle>
            <a:lvl1pPr>
              <a:defRPr sz="3200"/>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A6CF3B6-96DD-354B-9D35-097AC7F6B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5B91E0-4870-CD48-8ECC-1DBCDBF283F4}"/>
              </a:ext>
            </a:extLst>
          </p:cNvPr>
          <p:cNvSpPr>
            <a:spLocks noGrp="1"/>
          </p:cNvSpPr>
          <p:nvPr>
            <p:ph type="sldNum" sz="quarter" idx="12"/>
          </p:nvPr>
        </p:nvSpPr>
        <p:spPr/>
        <p:txBody>
          <a:bodyPr/>
          <a:lstStyle/>
          <a:p>
            <a:fld id="{96ACBB43-5C7B-084B-877B-5EF90931306D}" type="slidenum">
              <a:rPr lang="en-US" smtClean="0"/>
              <a:t>‹#›</a:t>
            </a:fld>
            <a:endParaRPr lang="en-US"/>
          </a:p>
        </p:txBody>
      </p:sp>
      <p:cxnSp>
        <p:nvCxnSpPr>
          <p:cNvPr id="11" name="Straight Connector 10">
            <a:extLst>
              <a:ext uri="{FF2B5EF4-FFF2-40B4-BE49-F238E27FC236}">
                <a16:creationId xmlns:a16="http://schemas.microsoft.com/office/drawing/2014/main" id="{C882155A-D15F-6441-98DD-4C50FAA1A628}"/>
              </a:ext>
            </a:extLst>
          </p:cNvPr>
          <p:cNvCxnSpPr/>
          <p:nvPr userDrawn="1"/>
        </p:nvCxnSpPr>
        <p:spPr>
          <a:xfrm>
            <a:off x="1163880" y="1183938"/>
            <a:ext cx="5157787" cy="0"/>
          </a:xfrm>
          <a:prstGeom prst="line">
            <a:avLst/>
          </a:prstGeom>
          <a:ln w="47625"/>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EC42D5B9-E51E-504A-A069-E877528889DD}"/>
              </a:ext>
            </a:extLst>
          </p:cNvPr>
          <p:cNvCxnSpPr>
            <a:cxnSpLocks/>
          </p:cNvCxnSpPr>
          <p:nvPr userDrawn="1"/>
        </p:nvCxnSpPr>
        <p:spPr>
          <a:xfrm>
            <a:off x="6496292" y="1183938"/>
            <a:ext cx="5183188" cy="0"/>
          </a:xfrm>
          <a:prstGeom prst="line">
            <a:avLst/>
          </a:prstGeom>
          <a:ln w="47625"/>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3C1C28F0-BE87-4D4C-8ABB-585C9A7178AB}"/>
              </a:ext>
            </a:extLst>
          </p:cNvPr>
          <p:cNvCxnSpPr/>
          <p:nvPr userDrawn="1"/>
        </p:nvCxnSpPr>
        <p:spPr>
          <a:xfrm>
            <a:off x="1163880" y="2075189"/>
            <a:ext cx="5157787"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2F103DE9-94D1-6845-BD4E-842135DC9FF6}"/>
              </a:ext>
            </a:extLst>
          </p:cNvPr>
          <p:cNvCxnSpPr>
            <a:cxnSpLocks/>
          </p:cNvCxnSpPr>
          <p:nvPr userDrawn="1"/>
        </p:nvCxnSpPr>
        <p:spPr>
          <a:xfrm>
            <a:off x="6519440" y="2075189"/>
            <a:ext cx="5160040"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E9B66F85-9BD7-4043-B761-2BAD2FFD09F6}"/>
              </a:ext>
            </a:extLst>
          </p:cNvPr>
          <p:cNvCxnSpPr>
            <a:cxnSpLocks/>
          </p:cNvCxnSpPr>
          <p:nvPr userDrawn="1"/>
        </p:nvCxnSpPr>
        <p:spPr>
          <a:xfrm>
            <a:off x="1187029" y="5956762"/>
            <a:ext cx="5134638"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FABBB607-D0F6-8148-93DE-AB163FE92524}"/>
              </a:ext>
            </a:extLst>
          </p:cNvPr>
          <p:cNvCxnSpPr>
            <a:cxnSpLocks/>
          </p:cNvCxnSpPr>
          <p:nvPr userDrawn="1"/>
        </p:nvCxnSpPr>
        <p:spPr>
          <a:xfrm>
            <a:off x="6542589" y="5956762"/>
            <a:ext cx="5160040" cy="0"/>
          </a:xfrm>
          <a:prstGeom prst="line">
            <a:avLst/>
          </a:prstGeom>
          <a:ln w="15875"/>
        </p:spPr>
        <p:style>
          <a:lnRef idx="3">
            <a:schemeClr val="accent1"/>
          </a:lnRef>
          <a:fillRef idx="0">
            <a:schemeClr val="accent1"/>
          </a:fillRef>
          <a:effectRef idx="2">
            <a:schemeClr val="accent1"/>
          </a:effectRef>
          <a:fontRef idx="minor">
            <a:schemeClr val="tx1"/>
          </a:fontRef>
        </p:style>
      </p:cxnSp>
      <p:pic>
        <p:nvPicPr>
          <p:cNvPr id="21" name="Picture 20">
            <a:extLst>
              <a:ext uri="{FF2B5EF4-FFF2-40B4-BE49-F238E27FC236}">
                <a16:creationId xmlns:a16="http://schemas.microsoft.com/office/drawing/2014/main" id="{E176AB45-BDCE-4010-ABA8-DAC438A4C0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293596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C753F-5EAA-4F7E-BD5B-8C6124E62EF7}"/>
              </a:ext>
            </a:extLst>
          </p:cNvPr>
          <p:cNvSpPr>
            <a:spLocks noGrp="1"/>
          </p:cNvSpPr>
          <p:nvPr>
            <p:ph type="title"/>
          </p:nvPr>
        </p:nvSpPr>
        <p:spPr>
          <a:xfrm>
            <a:off x="1503220" y="671372"/>
            <a:ext cx="9395689" cy="417801"/>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D28E4E6-F73C-40E5-95B7-F103FE25D1F6}"/>
              </a:ext>
            </a:extLst>
          </p:cNvPr>
          <p:cNvSpPr>
            <a:spLocks noGrp="1"/>
          </p:cNvSpPr>
          <p:nvPr>
            <p:ph sz="half" idx="1" hasCustomPrompt="1"/>
          </p:nvPr>
        </p:nvSpPr>
        <p:spPr>
          <a:xfrm>
            <a:off x="1503220" y="1366984"/>
            <a:ext cx="10465260" cy="4782273"/>
          </a:xfrm>
          <a:prstGeom prst="rect">
            <a:avLst/>
          </a:prstGeom>
        </p:spPr>
        <p:txBody>
          <a:bodyPr/>
          <a:lstStyle>
            <a:lvl1pPr marL="0" indent="0">
              <a:spcBef>
                <a:spcPts val="0"/>
              </a:spcBef>
              <a:buNone/>
              <a:defRPr/>
            </a:lvl1pPr>
          </a:lstStyle>
          <a:p>
            <a:pPr lvl="0"/>
            <a:r>
              <a:rPr lang="en-US"/>
              <a:t>Click to add content</a:t>
            </a:r>
          </a:p>
        </p:txBody>
      </p:sp>
      <p:sp>
        <p:nvSpPr>
          <p:cNvPr id="9" name="Slide Number Placeholder 5">
            <a:extLst>
              <a:ext uri="{FF2B5EF4-FFF2-40B4-BE49-F238E27FC236}">
                <a16:creationId xmlns:a16="http://schemas.microsoft.com/office/drawing/2014/main" id="{FB43440D-DF93-4B78-AC25-5836BF2B1977}"/>
              </a:ext>
            </a:extLst>
          </p:cNvPr>
          <p:cNvSpPr>
            <a:spLocks noGrp="1"/>
          </p:cNvSpPr>
          <p:nvPr>
            <p:ph type="sldNum" sz="quarter" idx="4"/>
          </p:nvPr>
        </p:nvSpPr>
        <p:spPr>
          <a:xfrm>
            <a:off x="9164320" y="6356352"/>
            <a:ext cx="2804160" cy="365125"/>
          </a:xfrm>
          <a:prstGeom prst="rect">
            <a:avLst/>
          </a:prstGeom>
        </p:spPr>
        <p:txBody>
          <a:bodyPr vert="horz" lIns="91440" tIns="45720" rIns="91440" bIns="45720" rtlCol="0" anchor="ctr"/>
          <a:lstStyle>
            <a:lvl1pPr algn="r">
              <a:defRPr sz="1100">
                <a:solidFill>
                  <a:schemeClr val="accent1"/>
                </a:solidFill>
                <a:latin typeface="Metropolis" panose="00000500000000000000" pitchFamily="50" charset="0"/>
              </a:defRPr>
            </a:lvl1pPr>
          </a:lstStyle>
          <a:p>
            <a:fld id="{96E69268-9C8B-4EBF-A9EE-DC5DC2D48DC3}" type="slidenum">
              <a:rPr lang="en-US" smtClean="0"/>
              <a:pPr/>
              <a:t>‹#›</a:t>
            </a:fld>
            <a:endParaRPr lang="en-US"/>
          </a:p>
        </p:txBody>
      </p:sp>
      <p:sp>
        <p:nvSpPr>
          <p:cNvPr id="10" name="Footer Placeholder 4">
            <a:extLst>
              <a:ext uri="{FF2B5EF4-FFF2-40B4-BE49-F238E27FC236}">
                <a16:creationId xmlns:a16="http://schemas.microsoft.com/office/drawing/2014/main" id="{080F2BBC-20DB-4877-9EE5-AEA61548C1C3}"/>
              </a:ext>
            </a:extLst>
          </p:cNvPr>
          <p:cNvSpPr>
            <a:spLocks noGrp="1"/>
          </p:cNvSpPr>
          <p:nvPr>
            <p:ph type="ftr" sz="quarter" idx="3"/>
          </p:nvPr>
        </p:nvSpPr>
        <p:spPr>
          <a:xfrm>
            <a:off x="3505200" y="6356352"/>
            <a:ext cx="5425440" cy="365125"/>
          </a:xfrm>
          <a:prstGeom prst="rect">
            <a:avLst/>
          </a:prstGeom>
        </p:spPr>
        <p:txBody>
          <a:bodyPr vert="horz" lIns="91440" tIns="45720" rIns="91440" bIns="45720" rtlCol="0" anchor="ctr"/>
          <a:lstStyle>
            <a:lvl1pPr algn="l">
              <a:defRPr sz="1100">
                <a:solidFill>
                  <a:schemeClr val="tx1">
                    <a:tint val="75000"/>
                  </a:schemeClr>
                </a:solidFill>
                <a:latin typeface="Metropolis" panose="00000500000000000000" pitchFamily="50" charset="0"/>
              </a:defRPr>
            </a:lvl1pPr>
          </a:lstStyle>
          <a:p>
            <a:endParaRPr lang="en-US"/>
          </a:p>
        </p:txBody>
      </p:sp>
      <p:pic>
        <p:nvPicPr>
          <p:cNvPr id="11" name="Picture 10">
            <a:extLst>
              <a:ext uri="{FF2B5EF4-FFF2-40B4-BE49-F238E27FC236}">
                <a16:creationId xmlns:a16="http://schemas.microsoft.com/office/drawing/2014/main" id="{E8BF3C83-1680-4DE4-BD57-B6D2BD087C8A}"/>
              </a:ext>
            </a:extLst>
          </p:cNvPr>
          <p:cNvPicPr>
            <a:picLocks noChangeAspect="1"/>
          </p:cNvPicPr>
          <p:nvPr/>
        </p:nvPicPr>
        <p:blipFill>
          <a:blip r:embed="rId3"/>
          <a:stretch>
            <a:fillRect/>
          </a:stretch>
        </p:blipFill>
        <p:spPr>
          <a:xfrm>
            <a:off x="373171" y="6384058"/>
            <a:ext cx="1664352" cy="249958"/>
          </a:xfrm>
          <a:prstGeom prst="rect">
            <a:avLst/>
          </a:prstGeom>
        </p:spPr>
      </p:pic>
    </p:spTree>
    <p:extLst>
      <p:ext uri="{BB962C8B-B14F-4D97-AF65-F5344CB8AC3E}">
        <p14:creationId xmlns:p14="http://schemas.microsoft.com/office/powerpoint/2010/main" val="291317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F1BFB96-B209-B245-8059-C9A876BB58EC}"/>
              </a:ext>
            </a:extLst>
          </p:cNvPr>
          <p:cNvSpPr>
            <a:spLocks noGrp="1"/>
          </p:cNvSpPr>
          <p:nvPr>
            <p:ph type="ftr" sz="quarter" idx="11"/>
          </p:nvPr>
        </p:nvSpPr>
        <p:spPr>
          <a:xfrm>
            <a:off x="3343901" y="6369998"/>
            <a:ext cx="4258300" cy="365125"/>
          </a:xfrm>
        </p:spPr>
        <p:txBody>
          <a:bodyPr/>
          <a:lstStyle>
            <a:lvl1pPr algn="l">
              <a:defRPr sz="1100"/>
            </a:lvl1pPr>
          </a:lstStyle>
          <a:p>
            <a:endParaRPr lang="en-US"/>
          </a:p>
        </p:txBody>
      </p:sp>
      <p:sp>
        <p:nvSpPr>
          <p:cNvPr id="6" name="Slide Number Placeholder 5">
            <a:extLst>
              <a:ext uri="{FF2B5EF4-FFF2-40B4-BE49-F238E27FC236}">
                <a16:creationId xmlns:a16="http://schemas.microsoft.com/office/drawing/2014/main" id="{3165731D-9F93-2B4F-BB58-9A36944068DC}"/>
              </a:ext>
            </a:extLst>
          </p:cNvPr>
          <p:cNvSpPr>
            <a:spLocks noGrp="1"/>
          </p:cNvSpPr>
          <p:nvPr>
            <p:ph type="sldNum" sz="quarter" idx="12"/>
          </p:nvPr>
        </p:nvSpPr>
        <p:spPr>
          <a:xfrm>
            <a:off x="8610600" y="6369998"/>
            <a:ext cx="3305462" cy="365125"/>
          </a:xfrm>
        </p:spPr>
        <p:txBody>
          <a:bodyPr/>
          <a:lstStyle>
            <a:lvl1pPr>
              <a:defRPr sz="1100">
                <a:solidFill>
                  <a:schemeClr val="accent1">
                    <a:lumMod val="20000"/>
                    <a:lumOff val="80000"/>
                  </a:schemeClr>
                </a:solidFill>
              </a:defRPr>
            </a:lvl1pPr>
          </a:lstStyle>
          <a:p>
            <a:fld id="{96ACBB43-5C7B-084B-877B-5EF90931306D}" type="slidenum">
              <a:rPr lang="en-US" smtClean="0"/>
              <a:pPr/>
              <a:t>‹#›</a:t>
            </a:fld>
            <a:endParaRPr lang="en-US"/>
          </a:p>
        </p:txBody>
      </p:sp>
      <p:sp>
        <p:nvSpPr>
          <p:cNvPr id="4" name="Title 3">
            <a:extLst>
              <a:ext uri="{FF2B5EF4-FFF2-40B4-BE49-F238E27FC236}">
                <a16:creationId xmlns:a16="http://schemas.microsoft.com/office/drawing/2014/main" id="{5DF96C8F-3EA2-F446-82B5-EB7F6B8E25BC}"/>
              </a:ext>
            </a:extLst>
          </p:cNvPr>
          <p:cNvSpPr>
            <a:spLocks noGrp="1"/>
          </p:cNvSpPr>
          <p:nvPr>
            <p:ph type="title"/>
          </p:nvPr>
        </p:nvSpPr>
        <p:spPr>
          <a:xfrm>
            <a:off x="1239865" y="1322306"/>
            <a:ext cx="7347488" cy="2850879"/>
          </a:xfrm>
        </p:spPr>
        <p:txBody>
          <a:bodyPr bIns="0" anchor="b" anchorCtr="0">
            <a:noAutofit/>
          </a:bodyPr>
          <a:lstStyle>
            <a:lvl1pPr fontAlgn="base">
              <a:lnSpc>
                <a:spcPct val="85000"/>
              </a:lnSpc>
              <a:defRPr sz="6600" b="1" i="0" spc="-150">
                <a:solidFill>
                  <a:schemeClr val="accent1">
                    <a:lumMod val="50000"/>
                  </a:schemeClr>
                </a:solidFill>
                <a:latin typeface="Spectral ExtraBold" panose="02020502060000000000" pitchFamily="18" charset="77"/>
              </a:defRPr>
            </a:lvl1pPr>
          </a:lstStyle>
          <a:p>
            <a:r>
              <a:rPr lang="en-US"/>
              <a:t>Click to edit Master title style</a:t>
            </a:r>
          </a:p>
        </p:txBody>
      </p:sp>
      <p:sp>
        <p:nvSpPr>
          <p:cNvPr id="16" name="Text Placeholder 15">
            <a:extLst>
              <a:ext uri="{FF2B5EF4-FFF2-40B4-BE49-F238E27FC236}">
                <a16:creationId xmlns:a16="http://schemas.microsoft.com/office/drawing/2014/main" id="{E0F84FE7-0540-3B41-8011-E3E03A7CCBC0}"/>
              </a:ext>
            </a:extLst>
          </p:cNvPr>
          <p:cNvSpPr>
            <a:spLocks noGrp="1"/>
          </p:cNvSpPr>
          <p:nvPr>
            <p:ph type="body" sz="quarter" idx="14" hasCustomPrompt="1"/>
          </p:nvPr>
        </p:nvSpPr>
        <p:spPr>
          <a:xfrm>
            <a:off x="1239865" y="4339525"/>
            <a:ext cx="5626638" cy="457199"/>
          </a:xfrm>
        </p:spPr>
        <p:txBody>
          <a:bodyPr>
            <a:normAutofit/>
          </a:bodyPr>
          <a:lstStyle>
            <a:lvl1pPr marL="0" indent="0">
              <a:buNone/>
              <a:defRPr sz="1430" spc="300">
                <a:solidFill>
                  <a:schemeClr val="accent1"/>
                </a:solidFill>
              </a:defRPr>
            </a:lvl1pPr>
          </a:lstStyle>
          <a:p>
            <a:pPr lvl="0"/>
            <a:r>
              <a:rPr lang="en-US"/>
              <a:t>Click to add subtitle</a:t>
            </a:r>
          </a:p>
        </p:txBody>
      </p:sp>
      <p:pic>
        <p:nvPicPr>
          <p:cNvPr id="11" name="Picture 10">
            <a:extLst>
              <a:ext uri="{FF2B5EF4-FFF2-40B4-BE49-F238E27FC236}">
                <a16:creationId xmlns:a16="http://schemas.microsoft.com/office/drawing/2014/main" id="{0BA5CF0F-7E2D-4728-A880-39884FE2B2B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38467741"/>
      </p:ext>
    </p:extLst>
  </p:cSld>
  <p:clrMapOvr>
    <a:masterClrMapping/>
  </p:clrMapOvr>
  <p:extLst>
    <p:ext uri="{DCECCB84-F9BA-43D5-87BE-67443E8EF086}">
      <p15:sldGuideLst xmlns:p15="http://schemas.microsoft.com/office/powerpoint/2012/main">
        <p15:guide id="1" orient="horz" pos="2640">
          <p15:clr>
            <a:srgbClr val="FBAE40"/>
          </p15:clr>
        </p15:guide>
        <p15:guide id="2" pos="7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4AA46-A5E1-D542-8104-A09FED725D6F}"/>
              </a:ext>
            </a:extLst>
          </p:cNvPr>
          <p:cNvSpPr>
            <a:spLocks noGrp="1"/>
          </p:cNvSpPr>
          <p:nvPr>
            <p:ph type="title"/>
          </p:nvPr>
        </p:nvSpPr>
        <p:spPr>
          <a:xfrm>
            <a:off x="1389321" y="681148"/>
            <a:ext cx="9854317" cy="390523"/>
          </a:xfrm>
        </p:spPr>
        <p:txBody>
          <a:bodyPr/>
          <a:lstStyle>
            <a:lvl1pPr>
              <a:defRPr b="0" spc="200" baseline="0">
                <a:solidFill>
                  <a:schemeClr val="tx2">
                    <a:lumMod val="60000"/>
                    <a:lumOff val="4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F82797D-D6FC-5140-AF46-C6F6A647688D}"/>
              </a:ext>
            </a:extLst>
          </p:cNvPr>
          <p:cNvSpPr>
            <a:spLocks noGrp="1"/>
          </p:cNvSpPr>
          <p:nvPr>
            <p:ph idx="1" hasCustomPrompt="1"/>
          </p:nvPr>
        </p:nvSpPr>
        <p:spPr>
          <a:xfrm>
            <a:off x="1389321" y="1477151"/>
            <a:ext cx="9854317" cy="4307435"/>
          </a:xfrm>
        </p:spPr>
        <p:txBody>
          <a:bodyPr lIns="0" tIns="0"/>
          <a:lstStyle>
            <a:lvl1pPr marL="571500" indent="-571500">
              <a:buSzPct val="140000"/>
              <a:buFont typeface="Courier New" panose="02070309020205020404" pitchFamily="49" charset="0"/>
              <a:buChar char="o"/>
              <a:defRPr sz="3600"/>
            </a:lvl1pPr>
            <a:lvl2pPr>
              <a:defRPr sz="3200"/>
            </a:lvl2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6549E54-A108-1C4D-9843-175CDBDF3FBB}"/>
              </a:ext>
            </a:extLst>
          </p:cNvPr>
          <p:cNvSpPr>
            <a:spLocks noGrp="1"/>
          </p:cNvSpPr>
          <p:nvPr>
            <p:ph type="ftr" sz="quarter" idx="11"/>
          </p:nvPr>
        </p:nvSpPr>
        <p:spPr>
          <a:xfrm>
            <a:off x="4261104" y="6356350"/>
            <a:ext cx="464872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39E4767A-6F26-144D-9550-0D521B79F6E6}"/>
              </a:ext>
            </a:extLst>
          </p:cNvPr>
          <p:cNvSpPr>
            <a:spLocks noGrp="1"/>
          </p:cNvSpPr>
          <p:nvPr>
            <p:ph type="sldNum" sz="quarter" idx="12"/>
          </p:nvPr>
        </p:nvSpPr>
        <p:spPr>
          <a:xfrm>
            <a:off x="9105276" y="6356350"/>
            <a:ext cx="2743200" cy="365125"/>
          </a:xfrm>
        </p:spPr>
        <p:txBody>
          <a:bodyPr/>
          <a:lstStyle>
            <a:lvl1pPr>
              <a:defRPr>
                <a:solidFill>
                  <a:schemeClr val="accent1"/>
                </a:solidFill>
              </a:defRPr>
            </a:lvl1pPr>
          </a:lstStyle>
          <a:p>
            <a:fld id="{96ACBB43-5C7B-084B-877B-5EF90931306D}" type="slidenum">
              <a:rPr lang="en-US" smtClean="0"/>
              <a:pPr/>
              <a:t>‹#›</a:t>
            </a:fld>
            <a:endParaRPr lang="en-US"/>
          </a:p>
        </p:txBody>
      </p:sp>
      <p:pic>
        <p:nvPicPr>
          <p:cNvPr id="7" name="Picture 6">
            <a:extLst>
              <a:ext uri="{FF2B5EF4-FFF2-40B4-BE49-F238E27FC236}">
                <a16:creationId xmlns:a16="http://schemas.microsoft.com/office/drawing/2014/main" id="{82AAAF3C-23D9-B549-BAAB-9BBAF141E0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0385" t="-44474" r="17431" b="-56261"/>
          <a:stretch/>
        </p:blipFill>
        <p:spPr>
          <a:xfrm>
            <a:off x="0" y="1542079"/>
            <a:ext cx="1177871" cy="635432"/>
          </a:xfrm>
          <a:prstGeom prst="rect">
            <a:avLst/>
          </a:prstGeom>
        </p:spPr>
      </p:pic>
      <p:pic>
        <p:nvPicPr>
          <p:cNvPr id="10" name="Picture 9">
            <a:extLst>
              <a:ext uri="{FF2B5EF4-FFF2-40B4-BE49-F238E27FC236}">
                <a16:creationId xmlns:a16="http://schemas.microsoft.com/office/drawing/2014/main" id="{2B42511C-F166-40BE-A84C-4AA83A0B81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536032363"/>
      </p:ext>
    </p:extLst>
  </p:cSld>
  <p:clrMapOvr>
    <a:masterClrMapping/>
  </p:clrMapOvr>
  <p:extLst>
    <p:ext uri="{DCECCB84-F9BA-43D5-87BE-67443E8EF086}">
      <p15:sldGuideLst xmlns:p15="http://schemas.microsoft.com/office/powerpoint/2012/main">
        <p15:guide id="1" orient="horz" pos="2160">
          <p15:clr>
            <a:srgbClr val="FBAE40"/>
          </p15:clr>
        </p15:guide>
        <p15:guide id="2" pos="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B6EC5F2F-F1D0-1042-8D6B-2E5EB179FE1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277130-889A-4C4F-A487-F993E9FE4808}"/>
              </a:ext>
            </a:extLst>
          </p:cNvPr>
          <p:cNvSpPr>
            <a:spLocks noGrp="1"/>
          </p:cNvSpPr>
          <p:nvPr>
            <p:ph type="title"/>
          </p:nvPr>
        </p:nvSpPr>
        <p:spPr>
          <a:xfrm>
            <a:off x="1108364" y="471055"/>
            <a:ext cx="10245436" cy="1219633"/>
          </a:xfrm>
        </p:spPr>
        <p:txBody>
          <a:bodyPr/>
          <a:lstStyle>
            <a:lvl1pPr>
              <a:defRPr>
                <a:solidFill>
                  <a:srgbClr val="065D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E4925F4-B839-694F-9A86-DD4CB58E3884}"/>
              </a:ext>
            </a:extLst>
          </p:cNvPr>
          <p:cNvSpPr>
            <a:spLocks noGrp="1"/>
          </p:cNvSpPr>
          <p:nvPr>
            <p:ph idx="1"/>
          </p:nvPr>
        </p:nvSpPr>
        <p:spPr>
          <a:xfrm>
            <a:off x="1108364" y="1825625"/>
            <a:ext cx="102454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309EA-FA5E-8C47-A147-91B6EB5F816F}"/>
              </a:ext>
            </a:extLst>
          </p:cNvPr>
          <p:cNvSpPr>
            <a:spLocks noGrp="1"/>
          </p:cNvSpPr>
          <p:nvPr>
            <p:ph type="dt" sz="half" idx="10"/>
          </p:nvPr>
        </p:nvSpPr>
        <p:spPr>
          <a:xfrm>
            <a:off x="1108364" y="6356350"/>
            <a:ext cx="2473036" cy="365125"/>
          </a:xfrm>
        </p:spPr>
        <p:txBody>
          <a:bodyPr/>
          <a:lstStyle/>
          <a:p>
            <a:fld id="{51F13A94-6544-4F9C-B552-AB5C3AFA2190}" type="datetimeFigureOut">
              <a:rPr lang="en-US" smtClean="0"/>
              <a:t>4/3/2024</a:t>
            </a:fld>
            <a:endParaRPr lang="en-US"/>
          </a:p>
        </p:txBody>
      </p:sp>
      <p:sp>
        <p:nvSpPr>
          <p:cNvPr id="5" name="Footer Placeholder 4">
            <a:extLst>
              <a:ext uri="{FF2B5EF4-FFF2-40B4-BE49-F238E27FC236}">
                <a16:creationId xmlns:a16="http://schemas.microsoft.com/office/drawing/2014/main" id="{7C8126AD-C981-3945-8330-69C55522E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525459-62E5-8649-AD7F-3E08D0F28ABA}"/>
              </a:ext>
            </a:extLst>
          </p:cNvPr>
          <p:cNvSpPr>
            <a:spLocks noGrp="1"/>
          </p:cNvSpPr>
          <p:nvPr>
            <p:ph type="sldNum" sz="quarter" idx="12"/>
          </p:nvPr>
        </p:nvSpPr>
        <p:spPr/>
        <p:txBody>
          <a:bodyPr/>
          <a:lstStyle/>
          <a:p>
            <a:fld id="{751DBF9E-7E08-45F5-BD33-40F013AB6854}" type="slidenum">
              <a:rPr lang="en-US" smtClean="0"/>
              <a:t>‹#›</a:t>
            </a:fld>
            <a:endParaRPr lang="en-US"/>
          </a:p>
        </p:txBody>
      </p:sp>
    </p:spTree>
    <p:extLst>
      <p:ext uri="{BB962C8B-B14F-4D97-AF65-F5344CB8AC3E}">
        <p14:creationId xmlns:p14="http://schemas.microsoft.com/office/powerpoint/2010/main" val="1777833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Title Slide (Ligh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AFDD-2CC6-8049-A544-11AF67749A03}"/>
              </a:ext>
            </a:extLst>
          </p:cNvPr>
          <p:cNvSpPr>
            <a:spLocks noGrp="1"/>
          </p:cNvSpPr>
          <p:nvPr>
            <p:ph type="title"/>
          </p:nvPr>
        </p:nvSpPr>
        <p:spPr>
          <a:xfrm>
            <a:off x="2572463" y="2624131"/>
            <a:ext cx="7471347" cy="1763902"/>
          </a:xfrm>
        </p:spPr>
        <p:txBody>
          <a:bodyPr tIns="0" bIns="0" anchor="ctr" anchorCtr="0">
            <a:normAutofit/>
          </a:bodyPr>
          <a:lstStyle>
            <a:lvl1pPr>
              <a:lnSpc>
                <a:spcPct val="80000"/>
              </a:lnSpc>
              <a:defRPr lang="en-US" sz="5800" b="1" i="0" kern="0" spc="-150" baseline="0" dirty="0">
                <a:solidFill>
                  <a:schemeClr val="accent1">
                    <a:lumMod val="75000"/>
                  </a:schemeClr>
                </a:solidFill>
                <a:latin typeface="Spectral ExtraBold" panose="02020902060000000000" pitchFamily="18" charset="77"/>
                <a:ea typeface="SimSun" panose="02010600030101010101" pitchFamily="2" charset="-122"/>
              </a:defRPr>
            </a:lvl1pPr>
          </a:lstStyle>
          <a:p>
            <a:r>
              <a:rPr lang="en-US"/>
              <a:t>Click to edit Master title style</a:t>
            </a:r>
          </a:p>
        </p:txBody>
      </p:sp>
      <p:sp>
        <p:nvSpPr>
          <p:cNvPr id="3" name="Text Placeholder 2">
            <a:extLst>
              <a:ext uri="{FF2B5EF4-FFF2-40B4-BE49-F238E27FC236}">
                <a16:creationId xmlns:a16="http://schemas.microsoft.com/office/drawing/2014/main" id="{D2C06BC0-24B0-BD4A-A607-3DA9A22B78EB}"/>
              </a:ext>
            </a:extLst>
          </p:cNvPr>
          <p:cNvSpPr>
            <a:spLocks noGrp="1"/>
          </p:cNvSpPr>
          <p:nvPr>
            <p:ph type="body" idx="1" hasCustomPrompt="1"/>
          </p:nvPr>
        </p:nvSpPr>
        <p:spPr>
          <a:xfrm>
            <a:off x="2574925" y="1798926"/>
            <a:ext cx="7471347" cy="812800"/>
          </a:xfrm>
        </p:spPr>
        <p:txBody>
          <a:bodyPr lIns="0" tIns="0" bIns="0" anchor="b">
            <a:noAutofit/>
          </a:bodyPr>
          <a:lstStyle>
            <a:lvl1pPr marL="0" indent="0">
              <a:buNone/>
              <a:defRPr sz="1600" b="0" i="0" spc="300">
                <a:solidFill>
                  <a:schemeClr val="accent2"/>
                </a:solidFill>
                <a:latin typeface="Metropolis Extra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sp>
        <p:nvSpPr>
          <p:cNvPr id="5" name="Footer Placeholder 4">
            <a:extLst>
              <a:ext uri="{FF2B5EF4-FFF2-40B4-BE49-F238E27FC236}">
                <a16:creationId xmlns:a16="http://schemas.microsoft.com/office/drawing/2014/main" id="{BC4256CC-84D5-0646-BD44-02191960D134}"/>
              </a:ext>
            </a:extLst>
          </p:cNvPr>
          <p:cNvSpPr>
            <a:spLocks noGrp="1"/>
          </p:cNvSpPr>
          <p:nvPr>
            <p:ph type="ftr" sz="quarter" idx="11"/>
          </p:nvPr>
        </p:nvSpPr>
        <p:spPr>
          <a:xfrm>
            <a:off x="4760686" y="6356350"/>
            <a:ext cx="3392714" cy="365125"/>
          </a:xfrm>
        </p:spPr>
        <p:txBody>
          <a:bodyPr/>
          <a:lstStyle>
            <a:lvl1pPr>
              <a:defRPr>
                <a:solidFill>
                  <a:schemeClr val="accent6">
                    <a:lumMod val="75000"/>
                  </a:schemeClr>
                </a:solidFill>
              </a:defRPr>
            </a:lvl1pPr>
          </a:lstStyle>
          <a:p>
            <a:endParaRPr lang="en-US"/>
          </a:p>
        </p:txBody>
      </p:sp>
      <p:sp>
        <p:nvSpPr>
          <p:cNvPr id="6" name="Slide Number Placeholder 5">
            <a:extLst>
              <a:ext uri="{FF2B5EF4-FFF2-40B4-BE49-F238E27FC236}">
                <a16:creationId xmlns:a16="http://schemas.microsoft.com/office/drawing/2014/main" id="{7FE73A40-A8F0-E143-80BC-A0AC4AAF29A1}"/>
              </a:ext>
            </a:extLst>
          </p:cNvPr>
          <p:cNvSpPr>
            <a:spLocks noGrp="1"/>
          </p:cNvSpPr>
          <p:nvPr>
            <p:ph type="sldNum" sz="quarter" idx="12"/>
          </p:nvPr>
        </p:nvSpPr>
        <p:spPr/>
        <p:txBody>
          <a:bodyPr/>
          <a:lstStyle>
            <a:lvl1pPr>
              <a:defRPr>
                <a:solidFill>
                  <a:schemeClr val="accent1"/>
                </a:solidFill>
              </a:defRPr>
            </a:lvl1pPr>
          </a:lstStyle>
          <a:p>
            <a:fld id="{96ACBB43-5C7B-084B-877B-5EF90931306D}" type="slidenum">
              <a:rPr lang="en-US" smtClean="0"/>
              <a:pPr/>
              <a:t>‹#›</a:t>
            </a:fld>
            <a:endParaRPr lang="en-US"/>
          </a:p>
        </p:txBody>
      </p:sp>
      <p:pic>
        <p:nvPicPr>
          <p:cNvPr id="8" name="Picture 7">
            <a:extLst>
              <a:ext uri="{FF2B5EF4-FFF2-40B4-BE49-F238E27FC236}">
                <a16:creationId xmlns:a16="http://schemas.microsoft.com/office/drawing/2014/main" id="{CA42C5F1-2F01-BC45-B052-0E2591C3E0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V="1">
            <a:off x="2584139" y="4684973"/>
            <a:ext cx="591257" cy="83259"/>
          </a:xfrm>
          <a:prstGeom prst="rect">
            <a:avLst/>
          </a:prstGeom>
        </p:spPr>
      </p:pic>
      <p:pic>
        <p:nvPicPr>
          <p:cNvPr id="11" name="Picture 10">
            <a:extLst>
              <a:ext uri="{FF2B5EF4-FFF2-40B4-BE49-F238E27FC236}">
                <a16:creationId xmlns:a16="http://schemas.microsoft.com/office/drawing/2014/main" id="{9237F76B-1F52-40AF-9DDD-885F465F4DA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569557775"/>
      </p:ext>
    </p:extLst>
  </p:cSld>
  <p:clrMapOvr>
    <a:masterClrMapping/>
  </p:clrMapOvr>
  <p:extLst>
    <p:ext uri="{DCECCB84-F9BA-43D5-87BE-67443E8EF086}">
      <p15:sldGuideLst xmlns:p15="http://schemas.microsoft.com/office/powerpoint/2012/main">
        <p15:guide id="1" orient="horz" pos="2160">
          <p15:clr>
            <a:srgbClr val="FBAE40"/>
          </p15:clr>
        </p15:guide>
        <p15:guide id="2" pos="160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Title Slide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AFDD-2CC6-8049-A544-11AF67749A03}"/>
              </a:ext>
            </a:extLst>
          </p:cNvPr>
          <p:cNvSpPr>
            <a:spLocks noGrp="1"/>
          </p:cNvSpPr>
          <p:nvPr>
            <p:ph type="title"/>
          </p:nvPr>
        </p:nvSpPr>
        <p:spPr>
          <a:xfrm>
            <a:off x="2628620" y="2701377"/>
            <a:ext cx="7489158" cy="1679599"/>
          </a:xfrm>
        </p:spPr>
        <p:txBody>
          <a:bodyPr tIns="0" bIns="0" anchor="ctr" anchorCtr="0">
            <a:normAutofit/>
          </a:bodyPr>
          <a:lstStyle>
            <a:lvl1pPr>
              <a:lnSpc>
                <a:spcPct val="80000"/>
              </a:lnSpc>
              <a:defRPr lang="en-US" sz="5500" b="1" i="0" kern="0" spc="-150" baseline="0" dirty="0">
                <a:solidFill>
                  <a:srgbClr val="FFECE6"/>
                </a:solidFill>
                <a:latin typeface="Spectral ExtraBold" panose="02020902060000000000" pitchFamily="18" charset="77"/>
                <a:ea typeface="SimSun" panose="02010600030101010101" pitchFamily="2" charset="-122"/>
              </a:defRPr>
            </a:lvl1pPr>
          </a:lstStyle>
          <a:p>
            <a:r>
              <a:rPr lang="en-US"/>
              <a:t>Click to edit Master title style</a:t>
            </a:r>
          </a:p>
        </p:txBody>
      </p:sp>
      <p:sp>
        <p:nvSpPr>
          <p:cNvPr id="3" name="Text Placeholder 2">
            <a:extLst>
              <a:ext uri="{FF2B5EF4-FFF2-40B4-BE49-F238E27FC236}">
                <a16:creationId xmlns:a16="http://schemas.microsoft.com/office/drawing/2014/main" id="{D2C06BC0-24B0-BD4A-A607-3DA9A22B78EB}"/>
              </a:ext>
            </a:extLst>
          </p:cNvPr>
          <p:cNvSpPr>
            <a:spLocks noGrp="1"/>
          </p:cNvSpPr>
          <p:nvPr>
            <p:ph type="body" idx="1" hasCustomPrompt="1"/>
          </p:nvPr>
        </p:nvSpPr>
        <p:spPr>
          <a:xfrm>
            <a:off x="2628619" y="1798675"/>
            <a:ext cx="7489159" cy="812800"/>
          </a:xfrm>
        </p:spPr>
        <p:txBody>
          <a:bodyPr lIns="0" anchor="b">
            <a:normAutofit/>
          </a:bodyPr>
          <a:lstStyle>
            <a:lvl1pPr marL="0" indent="0">
              <a:buNone/>
              <a:defRPr sz="1600" b="0" i="0" spc="300">
                <a:solidFill>
                  <a:srgbClr val="FFECE6"/>
                </a:solidFill>
                <a:latin typeface="Metropolis Extra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sp>
        <p:nvSpPr>
          <p:cNvPr id="5" name="Footer Placeholder 4">
            <a:extLst>
              <a:ext uri="{FF2B5EF4-FFF2-40B4-BE49-F238E27FC236}">
                <a16:creationId xmlns:a16="http://schemas.microsoft.com/office/drawing/2014/main" id="{BC4256CC-84D5-0646-BD44-02191960D134}"/>
              </a:ext>
            </a:extLst>
          </p:cNvPr>
          <p:cNvSpPr>
            <a:spLocks noGrp="1"/>
          </p:cNvSpPr>
          <p:nvPr>
            <p:ph type="ftr" sz="quarter" idx="11"/>
          </p:nvPr>
        </p:nvSpPr>
        <p:spPr>
          <a:xfrm>
            <a:off x="4760686" y="6356350"/>
            <a:ext cx="3392714" cy="365125"/>
          </a:xfrm>
        </p:spPr>
        <p:txBody>
          <a:bodyPr/>
          <a:lstStyle>
            <a:lvl1pPr>
              <a:defRPr>
                <a:solidFill>
                  <a:srgbClr val="FFECE6"/>
                </a:solidFill>
              </a:defRPr>
            </a:lvl1pPr>
          </a:lstStyle>
          <a:p>
            <a:endParaRPr lang="en-US"/>
          </a:p>
        </p:txBody>
      </p:sp>
      <p:sp>
        <p:nvSpPr>
          <p:cNvPr id="6" name="Slide Number Placeholder 5">
            <a:extLst>
              <a:ext uri="{FF2B5EF4-FFF2-40B4-BE49-F238E27FC236}">
                <a16:creationId xmlns:a16="http://schemas.microsoft.com/office/drawing/2014/main" id="{7FE73A40-A8F0-E143-80BC-A0AC4AAF29A1}"/>
              </a:ext>
            </a:extLst>
          </p:cNvPr>
          <p:cNvSpPr>
            <a:spLocks noGrp="1"/>
          </p:cNvSpPr>
          <p:nvPr>
            <p:ph type="sldNum" sz="quarter" idx="12"/>
          </p:nvPr>
        </p:nvSpPr>
        <p:spPr/>
        <p:txBody>
          <a:bodyPr/>
          <a:lstStyle>
            <a:lvl1pPr>
              <a:defRPr>
                <a:solidFill>
                  <a:srgbClr val="FFECE6"/>
                </a:solidFill>
              </a:defRPr>
            </a:lvl1pPr>
          </a:lstStyle>
          <a:p>
            <a:fld id="{96ACBB43-5C7B-084B-877B-5EF90931306D}" type="slidenum">
              <a:rPr lang="en-US" smtClean="0"/>
              <a:pPr/>
              <a:t>‹#›</a:t>
            </a:fld>
            <a:endParaRPr lang="en-US"/>
          </a:p>
        </p:txBody>
      </p:sp>
      <p:pic>
        <p:nvPicPr>
          <p:cNvPr id="12" name="Picture 11">
            <a:extLst>
              <a:ext uri="{FF2B5EF4-FFF2-40B4-BE49-F238E27FC236}">
                <a16:creationId xmlns:a16="http://schemas.microsoft.com/office/drawing/2014/main" id="{DF69981D-893B-9B47-A36C-4AEE6DF3CF5F}"/>
              </a:ext>
            </a:extLst>
          </p:cNvPr>
          <p:cNvPicPr>
            <a:picLocks noChangeAspect="1"/>
          </p:cNvPicPr>
          <p:nvPr userDrawn="1"/>
        </p:nvPicPr>
        <p:blipFill>
          <a:blip r:embed="rId3" cstate="screen">
            <a:duotone>
              <a:schemeClr val="accent4">
                <a:shade val="45000"/>
                <a:satMod val="135000"/>
              </a:schemeClr>
              <a:prstClr val="white"/>
            </a:duotone>
            <a:lum bright="47000"/>
            <a:extLst>
              <a:ext uri="{28A0092B-C50C-407E-A947-70E740481C1C}">
                <a14:useLocalDpi xmlns:a14="http://schemas.microsoft.com/office/drawing/2010/main"/>
              </a:ext>
            </a:extLst>
          </a:blip>
          <a:stretch>
            <a:fillRect/>
          </a:stretch>
        </p:blipFill>
        <p:spPr>
          <a:xfrm flipV="1">
            <a:off x="2628619" y="4688641"/>
            <a:ext cx="591257" cy="83259"/>
          </a:xfrm>
          <a:prstGeom prst="rect">
            <a:avLst/>
          </a:prstGeom>
        </p:spPr>
      </p:pic>
      <p:pic>
        <p:nvPicPr>
          <p:cNvPr id="9" name="Picture 8">
            <a:extLst>
              <a:ext uri="{FF2B5EF4-FFF2-40B4-BE49-F238E27FC236}">
                <a16:creationId xmlns:a16="http://schemas.microsoft.com/office/drawing/2014/main" id="{323B65CD-19D2-48DC-94CB-A629454124DE}"/>
              </a:ext>
            </a:extLst>
          </p:cNvPr>
          <p:cNvPicPr>
            <a:picLocks noChangeAspect="1"/>
          </p:cNvPicPr>
          <p:nvPr userDrawn="1"/>
        </p:nvPicPr>
        <p:blipFill>
          <a:blip r:embed="rId4" cstate="screen">
            <a:lum bright="100000"/>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1654636668"/>
      </p:ext>
    </p:extLst>
  </p:cSld>
  <p:clrMapOvr>
    <a:masterClrMapping/>
  </p:clrMapOvr>
  <p:extLst>
    <p:ext uri="{DCECCB84-F9BA-43D5-87BE-67443E8EF086}">
      <p15:sldGuideLst xmlns:p15="http://schemas.microsoft.com/office/powerpoint/2012/main">
        <p15:guide id="1" orient="horz" pos="2160">
          <p15:clr>
            <a:srgbClr val="FBAE40"/>
          </p15:clr>
        </p15:guide>
        <p15:guide id="2" pos="16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F221-2BC3-E54F-B0FA-0E997C82FF72}"/>
              </a:ext>
            </a:extLst>
          </p:cNvPr>
          <p:cNvSpPr>
            <a:spLocks noGrp="1"/>
          </p:cNvSpPr>
          <p:nvPr>
            <p:ph type="title"/>
          </p:nvPr>
        </p:nvSpPr>
        <p:spPr>
          <a:xfrm>
            <a:off x="1517650" y="677142"/>
            <a:ext cx="9356368" cy="390523"/>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738DE30-E2CF-F94F-BA4F-A647229E9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A18297-ED40-AE4D-B8E3-4B14EACD6F31}"/>
              </a:ext>
            </a:extLst>
          </p:cNvPr>
          <p:cNvSpPr>
            <a:spLocks noGrp="1"/>
          </p:cNvSpPr>
          <p:nvPr>
            <p:ph type="sldNum" sz="quarter" idx="12"/>
          </p:nvPr>
        </p:nvSpPr>
        <p:spPr/>
        <p:txBody>
          <a:bodyPr/>
          <a:lstStyle/>
          <a:p>
            <a:fld id="{96ACBB43-5C7B-084B-877B-5EF90931306D}" type="slidenum">
              <a:rPr lang="en-US" smtClean="0"/>
              <a:t>‹#›</a:t>
            </a:fld>
            <a:endParaRPr lang="en-US"/>
          </a:p>
        </p:txBody>
      </p:sp>
      <p:sp>
        <p:nvSpPr>
          <p:cNvPr id="6" name="Content Placeholder 5">
            <a:extLst>
              <a:ext uri="{FF2B5EF4-FFF2-40B4-BE49-F238E27FC236}">
                <a16:creationId xmlns:a16="http://schemas.microsoft.com/office/drawing/2014/main" id="{654F4AF3-3E0A-D14B-AFA1-1B60797F5DAA}"/>
              </a:ext>
            </a:extLst>
          </p:cNvPr>
          <p:cNvSpPr>
            <a:spLocks noGrp="1"/>
          </p:cNvSpPr>
          <p:nvPr>
            <p:ph sz="quarter" idx="13" hasCustomPrompt="1"/>
          </p:nvPr>
        </p:nvSpPr>
        <p:spPr>
          <a:xfrm>
            <a:off x="1517650" y="1394847"/>
            <a:ext cx="10398412" cy="4734491"/>
          </a:xfrm>
        </p:spPr>
        <p:txBody>
          <a:bodyPr/>
          <a:lstStyle>
            <a:lvl1pPr marL="0" indent="0">
              <a:buNone/>
              <a:defRPr/>
            </a:lvl1pPr>
          </a:lstStyle>
          <a:p>
            <a:pPr lvl="0"/>
            <a:r>
              <a:rPr lang="en-US"/>
              <a:t>Click to add content</a:t>
            </a:r>
          </a:p>
        </p:txBody>
      </p:sp>
      <p:pic>
        <p:nvPicPr>
          <p:cNvPr id="9" name="Picture 8">
            <a:extLst>
              <a:ext uri="{FF2B5EF4-FFF2-40B4-BE49-F238E27FC236}">
                <a16:creationId xmlns:a16="http://schemas.microsoft.com/office/drawing/2014/main" id="{481DECFA-CB67-4136-92B7-52DD0D6F4E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21265353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F0DD66-77C0-7241-9B19-FF637C83DC16}"/>
              </a:ext>
            </a:extLst>
          </p:cNvPr>
          <p:cNvSpPr>
            <a:spLocks noGrp="1"/>
          </p:cNvSpPr>
          <p:nvPr>
            <p:ph type="body" sz="half" idx="2"/>
          </p:nvPr>
        </p:nvSpPr>
        <p:spPr>
          <a:xfrm>
            <a:off x="1578428" y="4221016"/>
            <a:ext cx="3494315" cy="1319814"/>
          </a:xfrm>
        </p:spPr>
        <p:txBody>
          <a:bodyPr lIns="0"/>
          <a:lstStyle>
            <a:lvl1pPr marL="0" indent="0">
              <a:buNone/>
              <a:defRPr sz="1600" b="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DE7EDD8F-91EE-B741-8CC7-A1B75474A3C6}"/>
              </a:ext>
            </a:extLst>
          </p:cNvPr>
          <p:cNvSpPr>
            <a:spLocks noGrp="1"/>
          </p:cNvSpPr>
          <p:nvPr>
            <p:ph type="pic" idx="1"/>
          </p:nvPr>
        </p:nvSpPr>
        <p:spPr>
          <a:xfrm>
            <a:off x="5277530" y="675861"/>
            <a:ext cx="6927256" cy="5907131"/>
          </a:xfrm>
          <a:solidFill>
            <a:schemeClr val="accent1"/>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a:extLst>
              <a:ext uri="{FF2B5EF4-FFF2-40B4-BE49-F238E27FC236}">
                <a16:creationId xmlns:a16="http://schemas.microsoft.com/office/drawing/2014/main" id="{29BA8FBA-0F69-7E4B-8131-B8C9E5AC4406}"/>
              </a:ext>
            </a:extLst>
          </p:cNvPr>
          <p:cNvSpPr>
            <a:spLocks noGrp="1"/>
          </p:cNvSpPr>
          <p:nvPr>
            <p:ph type="title"/>
          </p:nvPr>
        </p:nvSpPr>
        <p:spPr>
          <a:xfrm>
            <a:off x="839788" y="1436916"/>
            <a:ext cx="5060080" cy="2597299"/>
          </a:xfrm>
        </p:spPr>
        <p:txBody>
          <a:bodyPr anchor="b">
            <a:noAutofit/>
          </a:bodyPr>
          <a:lstStyle>
            <a:lvl1pPr>
              <a:defRPr sz="5000" b="1" i="0" spc="-150">
                <a:solidFill>
                  <a:schemeClr val="accent1">
                    <a:lumMod val="50000"/>
                  </a:schemeClr>
                </a:solidFill>
                <a:latin typeface="Spectral ExtraBold" panose="02020502060000000000" pitchFamily="18" charset="77"/>
              </a:defRPr>
            </a:lvl1pPr>
          </a:lstStyle>
          <a:p>
            <a:r>
              <a:rPr lang="en-US"/>
              <a:t>Click to edit Master title style</a:t>
            </a:r>
          </a:p>
        </p:txBody>
      </p:sp>
      <p:pic>
        <p:nvPicPr>
          <p:cNvPr id="7" name="Picture 6">
            <a:extLst>
              <a:ext uri="{FF2B5EF4-FFF2-40B4-BE49-F238E27FC236}">
                <a16:creationId xmlns:a16="http://schemas.microsoft.com/office/drawing/2014/main" id="{418FAF02-950B-4B1B-AC2A-4C83655E8D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3357889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A0BC1-E26E-F348-8264-AE55E086748F}"/>
              </a:ext>
            </a:extLst>
          </p:cNvPr>
          <p:cNvSpPr>
            <a:spLocks noGrp="1"/>
          </p:cNvSpPr>
          <p:nvPr>
            <p:ph type="title"/>
          </p:nvPr>
        </p:nvSpPr>
        <p:spPr>
          <a:xfrm>
            <a:off x="1157467" y="600016"/>
            <a:ext cx="10163196" cy="275647"/>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515E8F-7CC1-7A45-9C9D-F49BF2CAE0CF}"/>
              </a:ext>
            </a:extLst>
          </p:cNvPr>
          <p:cNvSpPr>
            <a:spLocks noGrp="1"/>
          </p:cNvSpPr>
          <p:nvPr>
            <p:ph type="body" idx="1"/>
          </p:nvPr>
        </p:nvSpPr>
        <p:spPr>
          <a:xfrm>
            <a:off x="1163880" y="1324536"/>
            <a:ext cx="5157787" cy="537177"/>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7B413C-B2A5-2B49-A4B8-E9FFD6BBEF55}"/>
              </a:ext>
            </a:extLst>
          </p:cNvPr>
          <p:cNvSpPr>
            <a:spLocks noGrp="1"/>
          </p:cNvSpPr>
          <p:nvPr>
            <p:ph sz="half" idx="2" hasCustomPrompt="1"/>
          </p:nvPr>
        </p:nvSpPr>
        <p:spPr>
          <a:xfrm>
            <a:off x="1184778" y="2200533"/>
            <a:ext cx="5136889" cy="3356642"/>
          </a:xfrm>
        </p:spPr>
        <p:txBody>
          <a:bodyPr/>
          <a:lstStyle>
            <a:lvl1pPr>
              <a:defRPr sz="3200"/>
            </a:lvl1pPr>
            <a:lvl3pPr marL="800100" indent="-342900">
              <a:buFont typeface="Arial" panose="020B0604020202020204" pitchFamily="34" charset="0"/>
              <a:buChar char="•"/>
              <a:defRPr/>
            </a:lvl3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0C7541-396E-B04E-BA5F-78A114E03795}"/>
              </a:ext>
            </a:extLst>
          </p:cNvPr>
          <p:cNvSpPr>
            <a:spLocks noGrp="1"/>
          </p:cNvSpPr>
          <p:nvPr>
            <p:ph type="body" sz="quarter" idx="3"/>
          </p:nvPr>
        </p:nvSpPr>
        <p:spPr>
          <a:xfrm>
            <a:off x="6519440" y="1324536"/>
            <a:ext cx="5160039" cy="537177"/>
          </a:xfrm>
        </p:spPr>
        <p:txBody>
          <a:bodyPr anchor="t"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8678F0-C2AA-FE49-BABD-8E84BFBA8868}"/>
              </a:ext>
            </a:extLst>
          </p:cNvPr>
          <p:cNvSpPr>
            <a:spLocks noGrp="1"/>
          </p:cNvSpPr>
          <p:nvPr>
            <p:ph sz="quarter" idx="4" hasCustomPrompt="1"/>
          </p:nvPr>
        </p:nvSpPr>
        <p:spPr>
          <a:xfrm>
            <a:off x="6542589" y="2200533"/>
            <a:ext cx="5160040" cy="3356642"/>
          </a:xfrm>
        </p:spPr>
        <p:txBody>
          <a:bodyPr/>
          <a:lstStyle>
            <a:lvl1pPr>
              <a:defRPr sz="3200"/>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A6CF3B6-96DD-354B-9D35-097AC7F6B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5B91E0-4870-CD48-8ECC-1DBCDBF283F4}"/>
              </a:ext>
            </a:extLst>
          </p:cNvPr>
          <p:cNvSpPr>
            <a:spLocks noGrp="1"/>
          </p:cNvSpPr>
          <p:nvPr>
            <p:ph type="sldNum" sz="quarter" idx="12"/>
          </p:nvPr>
        </p:nvSpPr>
        <p:spPr/>
        <p:txBody>
          <a:bodyPr/>
          <a:lstStyle/>
          <a:p>
            <a:fld id="{96ACBB43-5C7B-084B-877B-5EF90931306D}" type="slidenum">
              <a:rPr lang="en-US" smtClean="0"/>
              <a:t>‹#›</a:t>
            </a:fld>
            <a:endParaRPr lang="en-US"/>
          </a:p>
        </p:txBody>
      </p:sp>
      <p:cxnSp>
        <p:nvCxnSpPr>
          <p:cNvPr id="11" name="Straight Connector 10">
            <a:extLst>
              <a:ext uri="{FF2B5EF4-FFF2-40B4-BE49-F238E27FC236}">
                <a16:creationId xmlns:a16="http://schemas.microsoft.com/office/drawing/2014/main" id="{C882155A-D15F-6441-98DD-4C50FAA1A628}"/>
              </a:ext>
            </a:extLst>
          </p:cNvPr>
          <p:cNvCxnSpPr/>
          <p:nvPr userDrawn="1"/>
        </p:nvCxnSpPr>
        <p:spPr>
          <a:xfrm>
            <a:off x="1163880" y="1183938"/>
            <a:ext cx="5157787" cy="0"/>
          </a:xfrm>
          <a:prstGeom prst="line">
            <a:avLst/>
          </a:prstGeom>
          <a:ln w="47625"/>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EC42D5B9-E51E-504A-A069-E877528889DD}"/>
              </a:ext>
            </a:extLst>
          </p:cNvPr>
          <p:cNvCxnSpPr>
            <a:cxnSpLocks/>
          </p:cNvCxnSpPr>
          <p:nvPr userDrawn="1"/>
        </p:nvCxnSpPr>
        <p:spPr>
          <a:xfrm>
            <a:off x="6496292" y="1183938"/>
            <a:ext cx="5183188" cy="0"/>
          </a:xfrm>
          <a:prstGeom prst="line">
            <a:avLst/>
          </a:prstGeom>
          <a:ln w="47625"/>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3C1C28F0-BE87-4D4C-8ABB-585C9A7178AB}"/>
              </a:ext>
            </a:extLst>
          </p:cNvPr>
          <p:cNvCxnSpPr/>
          <p:nvPr userDrawn="1"/>
        </p:nvCxnSpPr>
        <p:spPr>
          <a:xfrm>
            <a:off x="1163880" y="2075189"/>
            <a:ext cx="5157787"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id="{2F103DE9-94D1-6845-BD4E-842135DC9FF6}"/>
              </a:ext>
            </a:extLst>
          </p:cNvPr>
          <p:cNvCxnSpPr>
            <a:cxnSpLocks/>
          </p:cNvCxnSpPr>
          <p:nvPr userDrawn="1"/>
        </p:nvCxnSpPr>
        <p:spPr>
          <a:xfrm>
            <a:off x="6519440" y="2075189"/>
            <a:ext cx="5160040"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id="{E9B66F85-9BD7-4043-B761-2BAD2FFD09F6}"/>
              </a:ext>
            </a:extLst>
          </p:cNvPr>
          <p:cNvCxnSpPr>
            <a:cxnSpLocks/>
          </p:cNvCxnSpPr>
          <p:nvPr userDrawn="1"/>
        </p:nvCxnSpPr>
        <p:spPr>
          <a:xfrm>
            <a:off x="1187029" y="5956762"/>
            <a:ext cx="5134638" cy="0"/>
          </a:xfrm>
          <a:prstGeom prst="line">
            <a:avLst/>
          </a:prstGeom>
          <a:ln w="15875"/>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FABBB607-D0F6-8148-93DE-AB163FE92524}"/>
              </a:ext>
            </a:extLst>
          </p:cNvPr>
          <p:cNvCxnSpPr>
            <a:cxnSpLocks/>
          </p:cNvCxnSpPr>
          <p:nvPr userDrawn="1"/>
        </p:nvCxnSpPr>
        <p:spPr>
          <a:xfrm>
            <a:off x="6542589" y="5956762"/>
            <a:ext cx="5160040" cy="0"/>
          </a:xfrm>
          <a:prstGeom prst="line">
            <a:avLst/>
          </a:prstGeom>
          <a:ln w="15875"/>
        </p:spPr>
        <p:style>
          <a:lnRef idx="3">
            <a:schemeClr val="accent1"/>
          </a:lnRef>
          <a:fillRef idx="0">
            <a:schemeClr val="accent1"/>
          </a:fillRef>
          <a:effectRef idx="2">
            <a:schemeClr val="accent1"/>
          </a:effectRef>
          <a:fontRef idx="minor">
            <a:schemeClr val="tx1"/>
          </a:fontRef>
        </p:style>
      </p:cxnSp>
      <p:pic>
        <p:nvPicPr>
          <p:cNvPr id="21" name="Picture 20">
            <a:extLst>
              <a:ext uri="{FF2B5EF4-FFF2-40B4-BE49-F238E27FC236}">
                <a16:creationId xmlns:a16="http://schemas.microsoft.com/office/drawing/2014/main" id="{E176AB45-BDCE-4010-ABA8-DAC438A4C0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5938" y="6369829"/>
            <a:ext cx="1664793" cy="251114"/>
          </a:xfrm>
          <a:prstGeom prst="rect">
            <a:avLst/>
          </a:prstGeom>
        </p:spPr>
      </p:pic>
    </p:spTree>
    <p:extLst>
      <p:ext uri="{BB962C8B-B14F-4D97-AF65-F5344CB8AC3E}">
        <p14:creationId xmlns:p14="http://schemas.microsoft.com/office/powerpoint/2010/main" val="2331684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346EAA3F-91F0-AD43-95E6-D9A2E7C9672E}"/>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1A2DED-8AE9-E640-A8E4-9D889FF089E1}"/>
              </a:ext>
            </a:extLst>
          </p:cNvPr>
          <p:cNvSpPr>
            <a:spLocks noGrp="1"/>
          </p:cNvSpPr>
          <p:nvPr>
            <p:ph type="title"/>
          </p:nvPr>
        </p:nvSpPr>
        <p:spPr>
          <a:xfrm>
            <a:off x="1052946" y="461818"/>
            <a:ext cx="10300854" cy="1228870"/>
          </a:xfrm>
        </p:spPr>
        <p:txBody>
          <a:bodyPr/>
          <a:lstStyle>
            <a:lvl1pPr>
              <a:defRPr>
                <a:solidFill>
                  <a:srgbClr val="065D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6A47C41-C2A7-D149-B145-1268C1A0AF78}"/>
              </a:ext>
            </a:extLst>
          </p:cNvPr>
          <p:cNvSpPr>
            <a:spLocks noGrp="1"/>
          </p:cNvSpPr>
          <p:nvPr>
            <p:ph sz="half" idx="1"/>
          </p:nvPr>
        </p:nvSpPr>
        <p:spPr>
          <a:xfrm>
            <a:off x="1052946" y="1825625"/>
            <a:ext cx="4966855" cy="4351338"/>
          </a:xfrm>
        </p:spPr>
        <p:txBody>
          <a:bodyPr/>
          <a:lstStyle>
            <a:lvl1pPr algn="l">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A8AD5D-1499-664B-BDB5-85F25F333B03}"/>
              </a:ext>
            </a:extLst>
          </p:cNvPr>
          <p:cNvSpPr>
            <a:spLocks noGrp="1"/>
          </p:cNvSpPr>
          <p:nvPr>
            <p:ph sz="half" idx="2"/>
          </p:nvPr>
        </p:nvSpPr>
        <p:spPr>
          <a:xfrm>
            <a:off x="6172200" y="1825625"/>
            <a:ext cx="5181600" cy="4351338"/>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A549B0-3541-BD4B-A731-A60A8042304B}"/>
              </a:ext>
            </a:extLst>
          </p:cNvPr>
          <p:cNvSpPr>
            <a:spLocks noGrp="1"/>
          </p:cNvSpPr>
          <p:nvPr>
            <p:ph type="dt" sz="half" idx="10"/>
          </p:nvPr>
        </p:nvSpPr>
        <p:spPr>
          <a:xfrm>
            <a:off x="1052946" y="6356350"/>
            <a:ext cx="2528454" cy="365125"/>
          </a:xfrm>
        </p:spPr>
        <p:txBody>
          <a:bodyPr/>
          <a:lstStyle/>
          <a:p>
            <a:fld id="{51F13A94-6544-4F9C-B552-AB5C3AFA2190}" type="datetimeFigureOut">
              <a:rPr lang="en-US" smtClean="0"/>
              <a:t>4/3/2024</a:t>
            </a:fld>
            <a:endParaRPr lang="en-US"/>
          </a:p>
        </p:txBody>
      </p:sp>
      <p:sp>
        <p:nvSpPr>
          <p:cNvPr id="6" name="Footer Placeholder 5">
            <a:extLst>
              <a:ext uri="{FF2B5EF4-FFF2-40B4-BE49-F238E27FC236}">
                <a16:creationId xmlns:a16="http://schemas.microsoft.com/office/drawing/2014/main" id="{FD1D4074-686A-844C-A8AE-DC278580F7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FF3EDD-34B1-664F-9CBA-B53041662EFA}"/>
              </a:ext>
            </a:extLst>
          </p:cNvPr>
          <p:cNvSpPr>
            <a:spLocks noGrp="1"/>
          </p:cNvSpPr>
          <p:nvPr>
            <p:ph type="sldNum" sz="quarter" idx="12"/>
          </p:nvPr>
        </p:nvSpPr>
        <p:spPr/>
        <p:txBody>
          <a:bodyPr/>
          <a:lstStyle/>
          <a:p>
            <a:fld id="{751DBF9E-7E08-45F5-BD33-40F013AB6854}" type="slidenum">
              <a:rPr lang="en-US" smtClean="0"/>
              <a:t>‹#›</a:t>
            </a:fld>
            <a:endParaRPr lang="en-US"/>
          </a:p>
        </p:txBody>
      </p:sp>
    </p:spTree>
    <p:extLst>
      <p:ext uri="{BB962C8B-B14F-4D97-AF65-F5344CB8AC3E}">
        <p14:creationId xmlns:p14="http://schemas.microsoft.com/office/powerpoint/2010/main" val="46268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ED42C703-54BA-E043-AA69-D52F108B666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4B61733-2104-4948-B4CF-B69D07429CB2}"/>
              </a:ext>
            </a:extLst>
          </p:cNvPr>
          <p:cNvSpPr>
            <a:spLocks noGrp="1"/>
          </p:cNvSpPr>
          <p:nvPr>
            <p:ph type="title"/>
          </p:nvPr>
        </p:nvSpPr>
        <p:spPr>
          <a:xfrm>
            <a:off x="1089890" y="471055"/>
            <a:ext cx="10265497" cy="1219633"/>
          </a:xfrm>
        </p:spPr>
        <p:txBody>
          <a:bodyPr/>
          <a:lstStyle>
            <a:lvl1pPr>
              <a:defRPr>
                <a:solidFill>
                  <a:srgbClr val="065DBA"/>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E168C1-BD9E-804B-BA28-0D85699A15DC}"/>
              </a:ext>
            </a:extLst>
          </p:cNvPr>
          <p:cNvSpPr>
            <a:spLocks noGrp="1"/>
          </p:cNvSpPr>
          <p:nvPr>
            <p:ph type="body" idx="1"/>
          </p:nvPr>
        </p:nvSpPr>
        <p:spPr>
          <a:xfrm>
            <a:off x="1089889" y="1681163"/>
            <a:ext cx="5157787" cy="687387"/>
          </a:xfrm>
        </p:spPr>
        <p:txBody>
          <a:bodyPr anchor="b"/>
          <a:lstStyle>
            <a:lvl1pPr marL="0" indent="0">
              <a:buNone/>
              <a:defRPr sz="2400" b="0" i="0">
                <a:solidFill>
                  <a:srgbClr val="C00000"/>
                </a:solidFill>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34516E-3B0D-AC42-A72A-0BB0B17B305B}"/>
              </a:ext>
            </a:extLst>
          </p:cNvPr>
          <p:cNvSpPr>
            <a:spLocks noGrp="1"/>
          </p:cNvSpPr>
          <p:nvPr>
            <p:ph sz="half" idx="2"/>
          </p:nvPr>
        </p:nvSpPr>
        <p:spPr>
          <a:xfrm>
            <a:off x="1089889" y="2505075"/>
            <a:ext cx="5157787" cy="3684588"/>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5406E8-65DA-3543-811D-00E3C121BDAA}"/>
              </a:ext>
            </a:extLst>
          </p:cNvPr>
          <p:cNvSpPr>
            <a:spLocks noGrp="1"/>
          </p:cNvSpPr>
          <p:nvPr>
            <p:ph type="body" sz="quarter" idx="3"/>
          </p:nvPr>
        </p:nvSpPr>
        <p:spPr>
          <a:xfrm>
            <a:off x="6393872" y="1681163"/>
            <a:ext cx="5183188" cy="687387"/>
          </a:xfrm>
        </p:spPr>
        <p:txBody>
          <a:bodyPr anchor="b"/>
          <a:lstStyle>
            <a:lvl1pPr marL="0" indent="0">
              <a:buNone/>
              <a:defRPr sz="2400" b="0" i="0">
                <a:solidFill>
                  <a:srgbClr val="C00000"/>
                </a:solidFill>
                <a:latin typeface="Metropolis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2E3D34-28A1-D54D-B46B-AB19FE8ED61C}"/>
              </a:ext>
            </a:extLst>
          </p:cNvPr>
          <p:cNvSpPr>
            <a:spLocks noGrp="1"/>
          </p:cNvSpPr>
          <p:nvPr>
            <p:ph sz="quarter" idx="4"/>
          </p:nvPr>
        </p:nvSpPr>
        <p:spPr>
          <a:xfrm>
            <a:off x="6393872" y="2505075"/>
            <a:ext cx="5183188" cy="3684588"/>
          </a:xfrm>
        </p:spPr>
        <p:txBody>
          <a:bodyPr/>
          <a:lstStyle>
            <a:lvl1pPr>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63DEA0-5FFC-7E4C-8AAE-0E4443E80B16}"/>
              </a:ext>
            </a:extLst>
          </p:cNvPr>
          <p:cNvSpPr>
            <a:spLocks noGrp="1"/>
          </p:cNvSpPr>
          <p:nvPr>
            <p:ph type="dt" sz="half" idx="10"/>
          </p:nvPr>
        </p:nvSpPr>
        <p:spPr>
          <a:xfrm>
            <a:off x="1089888" y="6356350"/>
            <a:ext cx="2491511" cy="365125"/>
          </a:xfrm>
        </p:spPr>
        <p:txBody>
          <a:bodyPr/>
          <a:lstStyle/>
          <a:p>
            <a:fld id="{51F13A94-6544-4F9C-B552-AB5C3AFA2190}" type="datetimeFigureOut">
              <a:rPr lang="en-US" smtClean="0"/>
              <a:t>4/3/2024</a:t>
            </a:fld>
            <a:endParaRPr lang="en-US"/>
          </a:p>
        </p:txBody>
      </p:sp>
      <p:sp>
        <p:nvSpPr>
          <p:cNvPr id="8" name="Footer Placeholder 7">
            <a:extLst>
              <a:ext uri="{FF2B5EF4-FFF2-40B4-BE49-F238E27FC236}">
                <a16:creationId xmlns:a16="http://schemas.microsoft.com/office/drawing/2014/main" id="{E7F14FC7-05A7-A049-8D86-F7EE33B5B8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6E9CA9-1691-B948-AC6D-BF7FBAC1971E}"/>
              </a:ext>
            </a:extLst>
          </p:cNvPr>
          <p:cNvSpPr>
            <a:spLocks noGrp="1"/>
          </p:cNvSpPr>
          <p:nvPr>
            <p:ph type="sldNum" sz="quarter" idx="12"/>
          </p:nvPr>
        </p:nvSpPr>
        <p:spPr/>
        <p:txBody>
          <a:bodyPr/>
          <a:lstStyle/>
          <a:p>
            <a:fld id="{751DBF9E-7E08-45F5-BD33-40F013AB6854}" type="slidenum">
              <a:rPr lang="en-US" smtClean="0"/>
              <a:t>‹#›</a:t>
            </a:fld>
            <a:endParaRPr lang="en-US"/>
          </a:p>
        </p:txBody>
      </p:sp>
    </p:spTree>
    <p:extLst>
      <p:ext uri="{BB962C8B-B14F-4D97-AF65-F5344CB8AC3E}">
        <p14:creationId xmlns:p14="http://schemas.microsoft.com/office/powerpoint/2010/main" val="286933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78EDD308-2607-D64B-ABA1-24D389319A46}"/>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48BDD2-35AB-2840-A292-DABFA762694E}"/>
              </a:ext>
            </a:extLst>
          </p:cNvPr>
          <p:cNvSpPr>
            <a:spLocks noGrp="1"/>
          </p:cNvSpPr>
          <p:nvPr>
            <p:ph type="title"/>
          </p:nvPr>
        </p:nvSpPr>
        <p:spPr>
          <a:xfrm>
            <a:off x="1117600" y="471055"/>
            <a:ext cx="10236200" cy="1219633"/>
          </a:xfrm>
        </p:spPr>
        <p:txBody>
          <a:bodyPr/>
          <a:lstStyle>
            <a:lvl1pPr>
              <a:defRPr>
                <a:solidFill>
                  <a:srgbClr val="065DBA"/>
                </a:solidFill>
              </a:defRPr>
            </a:lvl1pPr>
          </a:lstStyle>
          <a:p>
            <a:r>
              <a:rPr lang="en-US"/>
              <a:t>Click to edit Master title style</a:t>
            </a:r>
          </a:p>
        </p:txBody>
      </p:sp>
      <p:sp>
        <p:nvSpPr>
          <p:cNvPr id="3" name="Date Placeholder 2">
            <a:extLst>
              <a:ext uri="{FF2B5EF4-FFF2-40B4-BE49-F238E27FC236}">
                <a16:creationId xmlns:a16="http://schemas.microsoft.com/office/drawing/2014/main" id="{83B35EA9-E59E-8C40-908E-CCF428973B27}"/>
              </a:ext>
            </a:extLst>
          </p:cNvPr>
          <p:cNvSpPr>
            <a:spLocks noGrp="1"/>
          </p:cNvSpPr>
          <p:nvPr>
            <p:ph type="dt" sz="half" idx="10"/>
          </p:nvPr>
        </p:nvSpPr>
        <p:spPr/>
        <p:txBody>
          <a:bodyPr/>
          <a:lstStyle/>
          <a:p>
            <a:fld id="{51F13A94-6544-4F9C-B552-AB5C3AFA2190}" type="datetimeFigureOut">
              <a:rPr lang="en-US" smtClean="0"/>
              <a:t>4/3/2024</a:t>
            </a:fld>
            <a:endParaRPr lang="en-US"/>
          </a:p>
        </p:txBody>
      </p:sp>
      <p:sp>
        <p:nvSpPr>
          <p:cNvPr id="4" name="Footer Placeholder 3">
            <a:extLst>
              <a:ext uri="{FF2B5EF4-FFF2-40B4-BE49-F238E27FC236}">
                <a16:creationId xmlns:a16="http://schemas.microsoft.com/office/drawing/2014/main" id="{5722A328-09E0-2048-ABFF-0C157F12F1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851228-B82F-5948-A6A2-657A3B7D60BA}"/>
              </a:ext>
            </a:extLst>
          </p:cNvPr>
          <p:cNvSpPr>
            <a:spLocks noGrp="1"/>
          </p:cNvSpPr>
          <p:nvPr>
            <p:ph type="sldNum" sz="quarter" idx="12"/>
          </p:nvPr>
        </p:nvSpPr>
        <p:spPr/>
        <p:txBody>
          <a:bodyPr/>
          <a:lstStyle/>
          <a:p>
            <a:fld id="{751DBF9E-7E08-45F5-BD33-40F013AB6854}" type="slidenum">
              <a:rPr lang="en-US" smtClean="0"/>
              <a:t>‹#›</a:t>
            </a:fld>
            <a:endParaRPr lang="en-US"/>
          </a:p>
        </p:txBody>
      </p:sp>
    </p:spTree>
    <p:extLst>
      <p:ext uri="{BB962C8B-B14F-4D97-AF65-F5344CB8AC3E}">
        <p14:creationId xmlns:p14="http://schemas.microsoft.com/office/powerpoint/2010/main" val="76077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9F48DEB-2F0F-D942-96DF-43B96261A12A}"/>
              </a:ext>
            </a:extLst>
          </p:cNvPr>
          <p:cNvPicPr>
            <a:picLocks noChangeAspect="1"/>
          </p:cNvPicPr>
          <p:nvPr/>
        </p:nvPicPr>
        <p:blipFill>
          <a:blip r:embed="rId2"/>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769795A3-2D58-4247-8FD2-A838DAD19FC2}"/>
              </a:ext>
            </a:extLst>
          </p:cNvPr>
          <p:cNvSpPr>
            <a:spLocks noGrp="1"/>
          </p:cNvSpPr>
          <p:nvPr>
            <p:ph type="dt" sz="half" idx="10"/>
          </p:nvPr>
        </p:nvSpPr>
        <p:spPr/>
        <p:txBody>
          <a:bodyPr/>
          <a:lstStyle/>
          <a:p>
            <a:fld id="{51F13A94-6544-4F9C-B552-AB5C3AFA2190}" type="datetimeFigureOut">
              <a:rPr lang="en-US" smtClean="0"/>
              <a:t>4/3/2024</a:t>
            </a:fld>
            <a:endParaRPr lang="en-US"/>
          </a:p>
        </p:txBody>
      </p:sp>
      <p:sp>
        <p:nvSpPr>
          <p:cNvPr id="3" name="Footer Placeholder 2">
            <a:extLst>
              <a:ext uri="{FF2B5EF4-FFF2-40B4-BE49-F238E27FC236}">
                <a16:creationId xmlns:a16="http://schemas.microsoft.com/office/drawing/2014/main" id="{553EF437-236E-DA40-BB08-861A759E3F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3C0235-776C-B94E-BD12-8CA28F0A0FDC}"/>
              </a:ext>
            </a:extLst>
          </p:cNvPr>
          <p:cNvSpPr>
            <a:spLocks noGrp="1"/>
          </p:cNvSpPr>
          <p:nvPr>
            <p:ph type="sldNum" sz="quarter" idx="12"/>
          </p:nvPr>
        </p:nvSpPr>
        <p:spPr/>
        <p:txBody>
          <a:bodyPr/>
          <a:lstStyle/>
          <a:p>
            <a:fld id="{751DBF9E-7E08-45F5-BD33-40F013AB6854}" type="slidenum">
              <a:rPr lang="en-US" smtClean="0"/>
              <a:t>‹#›</a:t>
            </a:fld>
            <a:endParaRPr lang="en-US"/>
          </a:p>
        </p:txBody>
      </p:sp>
    </p:spTree>
    <p:extLst>
      <p:ext uri="{BB962C8B-B14F-4D97-AF65-F5344CB8AC3E}">
        <p14:creationId xmlns:p14="http://schemas.microsoft.com/office/powerpoint/2010/main" val="241629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9B69-951A-124B-BF7F-6F2D991993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570495-E103-4646-82C2-C3EEEFE71EC8}"/>
              </a:ext>
            </a:extLst>
          </p:cNvPr>
          <p:cNvSpPr>
            <a:spLocks noGrp="1"/>
          </p:cNvSpPr>
          <p:nvPr>
            <p:ph type="dt" sz="half" idx="10"/>
          </p:nvPr>
        </p:nvSpPr>
        <p:spPr/>
        <p:txBody>
          <a:bodyPr/>
          <a:lstStyle/>
          <a:p>
            <a:fld id="{51F13A94-6544-4F9C-B552-AB5C3AFA2190}" type="datetimeFigureOut">
              <a:rPr lang="en-US" smtClean="0"/>
              <a:t>4/3/2024</a:t>
            </a:fld>
            <a:endParaRPr lang="en-US"/>
          </a:p>
        </p:txBody>
      </p:sp>
      <p:sp>
        <p:nvSpPr>
          <p:cNvPr id="4" name="Footer Placeholder 3">
            <a:extLst>
              <a:ext uri="{FF2B5EF4-FFF2-40B4-BE49-F238E27FC236}">
                <a16:creationId xmlns:a16="http://schemas.microsoft.com/office/drawing/2014/main" id="{CCBFE45B-59F2-A746-B341-DD00CBBC8D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DCDFA3-8C8D-D547-A72A-DE8384E5DF8B}"/>
              </a:ext>
            </a:extLst>
          </p:cNvPr>
          <p:cNvSpPr>
            <a:spLocks noGrp="1"/>
          </p:cNvSpPr>
          <p:nvPr>
            <p:ph type="sldNum" sz="quarter" idx="12"/>
          </p:nvPr>
        </p:nvSpPr>
        <p:spPr/>
        <p:txBody>
          <a:bodyPr/>
          <a:lstStyle/>
          <a:p>
            <a:fld id="{751DBF9E-7E08-45F5-BD33-40F013AB6854}" type="slidenum">
              <a:rPr lang="en-US" smtClean="0"/>
              <a:t>‹#›</a:t>
            </a:fld>
            <a:endParaRPr lang="en-US"/>
          </a:p>
        </p:txBody>
      </p:sp>
      <p:pic>
        <p:nvPicPr>
          <p:cNvPr id="8" name="Picture 7" descr="A white background with blue text&#10;&#10;Description automatically generated with low confidence">
            <a:extLst>
              <a:ext uri="{FF2B5EF4-FFF2-40B4-BE49-F238E27FC236}">
                <a16:creationId xmlns:a16="http://schemas.microsoft.com/office/drawing/2014/main" id="{180F2D83-BE81-564D-BFA1-19135E95E61A}"/>
              </a:ext>
            </a:extLst>
          </p:cNvPr>
          <p:cNvPicPr>
            <a:picLocks noChangeAspect="1"/>
          </p:cNvPicPr>
          <p:nvPr/>
        </p:nvPicPr>
        <p:blipFill>
          <a:blip r:embed="rId2"/>
          <a:stretch>
            <a:fillRect/>
          </a:stretch>
        </p:blipFill>
        <p:spPr>
          <a:xfrm>
            <a:off x="10114280" y="6175528"/>
            <a:ext cx="2082800" cy="706447"/>
          </a:xfrm>
          <a:prstGeom prst="rect">
            <a:avLst/>
          </a:prstGeom>
        </p:spPr>
      </p:pic>
    </p:spTree>
    <p:extLst>
      <p:ext uri="{BB962C8B-B14F-4D97-AF65-F5344CB8AC3E}">
        <p14:creationId xmlns:p14="http://schemas.microsoft.com/office/powerpoint/2010/main" val="342197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DD52C6D1-B353-324F-956D-211069DB3F58}"/>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A1F59B-E317-7849-8590-34CB6FF2896C}"/>
              </a:ext>
            </a:extLst>
          </p:cNvPr>
          <p:cNvSpPr>
            <a:spLocks noGrp="1"/>
          </p:cNvSpPr>
          <p:nvPr>
            <p:ph type="ctrTitle"/>
          </p:nvPr>
        </p:nvSpPr>
        <p:spPr>
          <a:xfrm>
            <a:off x="1524000" y="1122363"/>
            <a:ext cx="9144000" cy="2387600"/>
          </a:xfrm>
        </p:spPr>
        <p:txBody>
          <a:bodyPr anchor="b"/>
          <a:lstStyle>
            <a:lvl1pPr algn="ctr">
              <a:defRPr sz="6000" b="1" i="0">
                <a:solidFill>
                  <a:schemeClr val="accent2"/>
                </a:solidFill>
                <a:latin typeface="Spectral ExtraBold" panose="02020502060000000000" pitchFamily="18" charset="77"/>
              </a:defRPr>
            </a:lvl1pPr>
          </a:lstStyle>
          <a:p>
            <a:r>
              <a:rPr lang="en-US"/>
              <a:t>Click to edit Master title style</a:t>
            </a:r>
          </a:p>
        </p:txBody>
      </p:sp>
      <p:sp>
        <p:nvSpPr>
          <p:cNvPr id="3" name="Subtitle 2">
            <a:extLst>
              <a:ext uri="{FF2B5EF4-FFF2-40B4-BE49-F238E27FC236}">
                <a16:creationId xmlns:a16="http://schemas.microsoft.com/office/drawing/2014/main" id="{1E60C35D-38CD-254A-BA88-73C3A355D640}"/>
              </a:ext>
            </a:extLst>
          </p:cNvPr>
          <p:cNvSpPr>
            <a:spLocks noGrp="1"/>
          </p:cNvSpPr>
          <p:nvPr>
            <p:ph type="subTitle" idx="1"/>
          </p:nvPr>
        </p:nvSpPr>
        <p:spPr>
          <a:xfrm>
            <a:off x="1524000" y="3602038"/>
            <a:ext cx="9144000" cy="1655762"/>
          </a:xfrm>
        </p:spPr>
        <p:txBody>
          <a:bodyPr/>
          <a:lstStyle>
            <a:lvl1pPr marL="0" indent="0" algn="ctr">
              <a:buNone/>
              <a:defRPr sz="2400" b="1" i="0">
                <a:solidFill>
                  <a:schemeClr val="tx2"/>
                </a:solidFill>
                <a:latin typeface="Metropolis Semi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AB7FB3-92C3-3B4E-858D-3831A4E06539}"/>
              </a:ext>
            </a:extLst>
          </p:cNvPr>
          <p:cNvSpPr>
            <a:spLocks noGrp="1"/>
          </p:cNvSpPr>
          <p:nvPr>
            <p:ph type="dt" sz="half" idx="10"/>
          </p:nvPr>
        </p:nvSpPr>
        <p:spPr>
          <a:xfrm>
            <a:off x="2410690" y="6356350"/>
            <a:ext cx="1170709" cy="365125"/>
          </a:xfrm>
        </p:spPr>
        <p:txBody>
          <a:bodyPr/>
          <a:lstStyle/>
          <a:p>
            <a:fld id="{5C953172-55C0-CC4B-A8D7-5228991B3784}" type="datetimeFigureOut">
              <a:rPr lang="en-US" smtClean="0"/>
              <a:t>4/3/2024</a:t>
            </a:fld>
            <a:endParaRPr lang="en-US"/>
          </a:p>
        </p:txBody>
      </p:sp>
      <p:sp>
        <p:nvSpPr>
          <p:cNvPr id="5" name="Footer Placeholder 4">
            <a:extLst>
              <a:ext uri="{FF2B5EF4-FFF2-40B4-BE49-F238E27FC236}">
                <a16:creationId xmlns:a16="http://schemas.microsoft.com/office/drawing/2014/main" id="{577B83CD-4E3B-1844-91C2-467CE5F8E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2D7A5-1217-1443-8D78-98B61E6BD043}"/>
              </a:ext>
            </a:extLst>
          </p:cNvPr>
          <p:cNvSpPr>
            <a:spLocks noGrp="1"/>
          </p:cNvSpPr>
          <p:nvPr>
            <p:ph type="sldNum" sz="quarter" idx="12"/>
          </p:nvPr>
        </p:nvSpPr>
        <p:spPr/>
        <p:txBody>
          <a:bodyPr/>
          <a:lstStyle/>
          <a:p>
            <a:fld id="{96ACBB43-5C7B-084B-877B-5EF90931306D}" type="slidenum">
              <a:rPr lang="en-US" smtClean="0"/>
              <a:pPr/>
              <a:t>‹#›</a:t>
            </a:fld>
            <a:endParaRPr lang="en-US"/>
          </a:p>
        </p:txBody>
      </p:sp>
    </p:spTree>
    <p:extLst>
      <p:ext uri="{BB962C8B-B14F-4D97-AF65-F5344CB8AC3E}">
        <p14:creationId xmlns:p14="http://schemas.microsoft.com/office/powerpoint/2010/main" val="5048598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22F45-8C75-8846-9D2E-1CBDF227E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11B2AD-FE40-4F4A-94E8-ACA1F6C56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82D52-C3A7-9242-A99C-5779A2346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tropolis" pitchFamily="2" charset="77"/>
              </a:defRPr>
            </a:lvl1pPr>
          </a:lstStyle>
          <a:p>
            <a:fld id="{51F13A94-6544-4F9C-B552-AB5C3AFA2190}" type="datetimeFigureOut">
              <a:rPr lang="en-US" smtClean="0"/>
              <a:t>4/3/2024</a:t>
            </a:fld>
            <a:endParaRPr lang="en-US"/>
          </a:p>
        </p:txBody>
      </p:sp>
      <p:sp>
        <p:nvSpPr>
          <p:cNvPr id="5" name="Footer Placeholder 4">
            <a:extLst>
              <a:ext uri="{FF2B5EF4-FFF2-40B4-BE49-F238E27FC236}">
                <a16:creationId xmlns:a16="http://schemas.microsoft.com/office/drawing/2014/main" id="{7BBAF838-27AB-5B48-9ACC-9F11C174B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tropolis" pitchFamily="2" charset="77"/>
              </a:defRPr>
            </a:lvl1pPr>
          </a:lstStyle>
          <a:p>
            <a:endParaRPr lang="en-US"/>
          </a:p>
        </p:txBody>
      </p:sp>
      <p:sp>
        <p:nvSpPr>
          <p:cNvPr id="6" name="Slide Number Placeholder 5">
            <a:extLst>
              <a:ext uri="{FF2B5EF4-FFF2-40B4-BE49-F238E27FC236}">
                <a16:creationId xmlns:a16="http://schemas.microsoft.com/office/drawing/2014/main" id="{D319C31E-3EA9-BB43-AA36-D3FAF6646469}"/>
              </a:ext>
            </a:extLst>
          </p:cNvPr>
          <p:cNvSpPr>
            <a:spLocks noGrp="1"/>
          </p:cNvSpPr>
          <p:nvPr>
            <p:ph type="sldNum" sz="quarter" idx="4"/>
          </p:nvPr>
        </p:nvSpPr>
        <p:spPr>
          <a:xfrm>
            <a:off x="8610600" y="6356350"/>
            <a:ext cx="1041400" cy="365125"/>
          </a:xfrm>
          <a:prstGeom prst="rect">
            <a:avLst/>
          </a:prstGeom>
        </p:spPr>
        <p:txBody>
          <a:bodyPr vert="horz" lIns="91440" tIns="45720" rIns="91440" bIns="45720" rtlCol="0" anchor="ctr"/>
          <a:lstStyle>
            <a:lvl1pPr algn="r">
              <a:defRPr sz="1200">
                <a:solidFill>
                  <a:schemeClr val="tx1">
                    <a:tint val="75000"/>
                  </a:schemeClr>
                </a:solidFill>
                <a:latin typeface="Metropolis" pitchFamily="2" charset="77"/>
              </a:defRPr>
            </a:lvl1pPr>
          </a:lstStyle>
          <a:p>
            <a:fld id="{751DBF9E-7E08-45F5-BD33-40F013AB6854}" type="slidenum">
              <a:rPr lang="en-US" smtClean="0"/>
              <a:t>‹#›</a:t>
            </a:fld>
            <a:endParaRPr lang="en-US"/>
          </a:p>
        </p:txBody>
      </p:sp>
    </p:spTree>
    <p:extLst>
      <p:ext uri="{BB962C8B-B14F-4D97-AF65-F5344CB8AC3E}">
        <p14:creationId xmlns:p14="http://schemas.microsoft.com/office/powerpoint/2010/main" val="3643777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0" i="0" kern="1200">
          <a:solidFill>
            <a:srgbClr val="065DBA"/>
          </a:solidFill>
          <a:latin typeface="Metropolis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Metropoli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etropoli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22F45-8C75-8846-9D2E-1CBDF227E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11B2AD-FE40-4F4A-94E8-ACA1F6C56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582D52-C3A7-9242-A99C-5779A2346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tropolis" pitchFamily="2" charset="77"/>
              </a:defRPr>
            </a:lvl1pPr>
          </a:lstStyle>
          <a:p>
            <a:fld id="{5C953172-55C0-CC4B-A8D7-5228991B3784}" type="datetimeFigureOut">
              <a:rPr lang="en-US" smtClean="0"/>
              <a:pPr/>
              <a:t>4/3/2024</a:t>
            </a:fld>
            <a:endParaRPr lang="en-US">
              <a:latin typeface="Metropolis" pitchFamily="2" charset="77"/>
            </a:endParaRPr>
          </a:p>
        </p:txBody>
      </p:sp>
      <p:sp>
        <p:nvSpPr>
          <p:cNvPr id="5" name="Footer Placeholder 4">
            <a:extLst>
              <a:ext uri="{FF2B5EF4-FFF2-40B4-BE49-F238E27FC236}">
                <a16:creationId xmlns:a16="http://schemas.microsoft.com/office/drawing/2014/main" id="{7BBAF838-27AB-5B48-9ACC-9F11C174B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tropolis" pitchFamily="2" charset="77"/>
              </a:defRPr>
            </a:lvl1pPr>
          </a:lstStyle>
          <a:p>
            <a:endParaRPr lang="en-US"/>
          </a:p>
        </p:txBody>
      </p:sp>
      <p:sp>
        <p:nvSpPr>
          <p:cNvPr id="6" name="Slide Number Placeholder 5">
            <a:extLst>
              <a:ext uri="{FF2B5EF4-FFF2-40B4-BE49-F238E27FC236}">
                <a16:creationId xmlns:a16="http://schemas.microsoft.com/office/drawing/2014/main" id="{D319C31E-3EA9-BB43-AA36-D3FAF6646469}"/>
              </a:ext>
            </a:extLst>
          </p:cNvPr>
          <p:cNvSpPr>
            <a:spLocks noGrp="1"/>
          </p:cNvSpPr>
          <p:nvPr>
            <p:ph type="sldNum" sz="quarter" idx="4"/>
          </p:nvPr>
        </p:nvSpPr>
        <p:spPr>
          <a:xfrm>
            <a:off x="8610600" y="6356350"/>
            <a:ext cx="1041400" cy="365125"/>
          </a:xfrm>
          <a:prstGeom prst="rect">
            <a:avLst/>
          </a:prstGeom>
        </p:spPr>
        <p:txBody>
          <a:bodyPr vert="horz" lIns="91440" tIns="45720" rIns="91440" bIns="45720" rtlCol="0" anchor="ctr"/>
          <a:lstStyle>
            <a:lvl1pPr algn="r">
              <a:defRPr sz="1200">
                <a:solidFill>
                  <a:schemeClr val="tx1">
                    <a:tint val="75000"/>
                  </a:schemeClr>
                </a:solidFill>
                <a:latin typeface="Metropolis" pitchFamily="2" charset="77"/>
              </a:defRPr>
            </a:lvl1pPr>
          </a:lstStyle>
          <a:p>
            <a:fld id="{96ACBB43-5C7B-084B-877B-5EF90931306D}" type="slidenum">
              <a:rPr lang="en-US" smtClean="0"/>
              <a:pPr/>
              <a:t>‹#›</a:t>
            </a:fld>
            <a:endParaRPr lang="en-US"/>
          </a:p>
        </p:txBody>
      </p:sp>
    </p:spTree>
    <p:extLst>
      <p:ext uri="{BB962C8B-B14F-4D97-AF65-F5344CB8AC3E}">
        <p14:creationId xmlns:p14="http://schemas.microsoft.com/office/powerpoint/2010/main" val="291359493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9" r:id="rId11"/>
  </p:sldLayoutIdLst>
  <p:hf hdr="0" ftr="0" dt="0"/>
  <p:txStyles>
    <p:titleStyle>
      <a:lvl1pPr algn="l" defTabSz="914400" rtl="0" eaLnBrk="1" latinLnBrk="0" hangingPunct="1">
        <a:lnSpc>
          <a:spcPct val="90000"/>
        </a:lnSpc>
        <a:spcBef>
          <a:spcPct val="0"/>
        </a:spcBef>
        <a:buNone/>
        <a:defRPr sz="4400" b="0" i="0" kern="1200">
          <a:solidFill>
            <a:srgbClr val="065DBA"/>
          </a:solidFill>
          <a:latin typeface="Metropolis Ligh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Metropolis Ligh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Metropolis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Metropolis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etropolis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Metropolis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4A891-92BD-8240-B8C1-F6C8AB9E427B}"/>
              </a:ext>
            </a:extLst>
          </p:cNvPr>
          <p:cNvSpPr>
            <a:spLocks noGrp="1"/>
          </p:cNvSpPr>
          <p:nvPr>
            <p:ph type="title"/>
          </p:nvPr>
        </p:nvSpPr>
        <p:spPr>
          <a:xfrm>
            <a:off x="1517060" y="456084"/>
            <a:ext cx="9356368" cy="390523"/>
          </a:xfrm>
          <a:prstGeom prst="rect">
            <a:avLst/>
          </a:prstGeom>
        </p:spPr>
        <p:txBody>
          <a:bodyPr vert="horz" lIns="0" tIns="45720" rIns="0" bIns="45720" rtlCol="0" anchor="t" anchorCtr="0">
            <a:normAutofit/>
          </a:bodyPr>
          <a:lstStyle/>
          <a:p>
            <a:endParaRPr lang="en-US"/>
          </a:p>
        </p:txBody>
      </p:sp>
      <p:sp>
        <p:nvSpPr>
          <p:cNvPr id="3" name="Text Placeholder 2">
            <a:extLst>
              <a:ext uri="{FF2B5EF4-FFF2-40B4-BE49-F238E27FC236}">
                <a16:creationId xmlns:a16="http://schemas.microsoft.com/office/drawing/2014/main" id="{F1545E5F-B0CD-8940-8C99-2737B49D59C3}"/>
              </a:ext>
            </a:extLst>
          </p:cNvPr>
          <p:cNvSpPr>
            <a:spLocks noGrp="1"/>
          </p:cNvSpPr>
          <p:nvPr>
            <p:ph type="body" idx="1"/>
          </p:nvPr>
        </p:nvSpPr>
        <p:spPr>
          <a:xfrm>
            <a:off x="1535554" y="1379099"/>
            <a:ext cx="9337874" cy="4866717"/>
          </a:xfrm>
          <a:prstGeom prst="rect">
            <a:avLst/>
          </a:prstGeom>
        </p:spPr>
        <p:txBody>
          <a:bodyPr vert="horz" lIns="0" tIns="0" rIns="91440" bIns="0" rtlCol="0">
            <a:normAutofit/>
          </a:bodyPr>
          <a:lstStyle/>
          <a:p>
            <a:pPr lvl="0"/>
            <a:r>
              <a:rPr lang="en-US"/>
              <a:t>Click to edit master text and other stuff that goes here </a:t>
            </a:r>
          </a:p>
          <a:p>
            <a:pPr lvl="1"/>
            <a:r>
              <a:rPr lang="en-US"/>
              <a:t>Second level and some more stuff that goes on until we reach a second line</a:t>
            </a:r>
          </a:p>
          <a:p>
            <a:pPr lvl="2"/>
            <a:r>
              <a:rPr lang="en-US"/>
              <a:t>Third level and some more stuff that goes on until we reach a second line</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a:extLst>
              <a:ext uri="{FF2B5EF4-FFF2-40B4-BE49-F238E27FC236}">
                <a16:creationId xmlns:a16="http://schemas.microsoft.com/office/drawing/2014/main" id="{7C794D1C-9BB7-6947-B0BC-FCC1B9E9A669}"/>
              </a:ext>
            </a:extLst>
          </p:cNvPr>
          <p:cNvSpPr>
            <a:spLocks noGrp="1"/>
          </p:cNvSpPr>
          <p:nvPr>
            <p:ph type="ftr" sz="quarter" idx="3"/>
          </p:nvPr>
        </p:nvSpPr>
        <p:spPr>
          <a:xfrm>
            <a:off x="3517436" y="6356350"/>
            <a:ext cx="5392388" cy="365125"/>
          </a:xfrm>
          <a:prstGeom prst="rect">
            <a:avLst/>
          </a:prstGeom>
        </p:spPr>
        <p:txBody>
          <a:bodyPr vert="horz" lIns="91440" tIns="45720" rIns="91440" bIns="45720" rtlCol="0" anchor="ctr"/>
          <a:lstStyle>
            <a:lvl1pPr algn="l">
              <a:defRPr sz="1100" b="0" i="0">
                <a:solidFill>
                  <a:schemeClr val="tx1">
                    <a:tint val="75000"/>
                  </a:schemeClr>
                </a:solidFill>
                <a:latin typeface="Metropolis" pitchFamily="2" charset="77"/>
              </a:defRPr>
            </a:lvl1pPr>
          </a:lstStyle>
          <a:p>
            <a:endParaRPr lang="en-US"/>
          </a:p>
        </p:txBody>
      </p:sp>
      <p:sp>
        <p:nvSpPr>
          <p:cNvPr id="6" name="Slide Number Placeholder 5">
            <a:extLst>
              <a:ext uri="{FF2B5EF4-FFF2-40B4-BE49-F238E27FC236}">
                <a16:creationId xmlns:a16="http://schemas.microsoft.com/office/drawing/2014/main" id="{13475685-D08C-EF45-9ED7-3B8353EB6AB4}"/>
              </a:ext>
            </a:extLst>
          </p:cNvPr>
          <p:cNvSpPr>
            <a:spLocks noGrp="1"/>
          </p:cNvSpPr>
          <p:nvPr>
            <p:ph type="sldNum" sz="quarter" idx="4"/>
          </p:nvPr>
        </p:nvSpPr>
        <p:spPr>
          <a:xfrm>
            <a:off x="9172862" y="6356350"/>
            <a:ext cx="2743200" cy="365125"/>
          </a:xfrm>
          <a:prstGeom prst="rect">
            <a:avLst/>
          </a:prstGeom>
        </p:spPr>
        <p:txBody>
          <a:bodyPr vert="horz" lIns="91440" tIns="45720" rIns="91440" bIns="45720" rtlCol="0" anchor="ctr"/>
          <a:lstStyle>
            <a:lvl1pPr algn="r">
              <a:defRPr sz="1100" b="0" i="0">
                <a:solidFill>
                  <a:schemeClr val="accent5"/>
                </a:solidFill>
                <a:latin typeface="Metropolis" pitchFamily="2" charset="77"/>
              </a:defRPr>
            </a:lvl1pPr>
          </a:lstStyle>
          <a:p>
            <a:fld id="{96ACBB43-5C7B-084B-877B-5EF90931306D}" type="slidenum">
              <a:rPr lang="en-US" smtClean="0"/>
              <a:pPr/>
              <a:t>‹#›</a:t>
            </a:fld>
            <a:endParaRPr lang="en-US"/>
          </a:p>
        </p:txBody>
      </p:sp>
    </p:spTree>
    <p:extLst>
      <p:ext uri="{BB962C8B-B14F-4D97-AF65-F5344CB8AC3E}">
        <p14:creationId xmlns:p14="http://schemas.microsoft.com/office/powerpoint/2010/main" val="248982769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sldNum="0" hdr="0" ftr="0" dt="0"/>
  <p:txStyles>
    <p:titleStyle>
      <a:lvl1pPr algn="l" defTabSz="914400" rtl="0" eaLnBrk="1" latinLnBrk="0" hangingPunct="1">
        <a:lnSpc>
          <a:spcPct val="90000"/>
        </a:lnSpc>
        <a:spcBef>
          <a:spcPct val="0"/>
        </a:spcBef>
        <a:buNone/>
        <a:defRPr sz="1800" b="0" i="0" kern="1200" spc="200" baseline="0">
          <a:solidFill>
            <a:schemeClr val="tx2">
              <a:lumMod val="60000"/>
              <a:lumOff val="40000"/>
            </a:schemeClr>
          </a:solidFill>
          <a:latin typeface="Metropolis Extra Light" pitchFamily="2" charset="77"/>
          <a:ea typeface="+mj-ea"/>
          <a:cs typeface="+mj-cs"/>
        </a:defRPr>
      </a:lvl1pPr>
    </p:titleStyle>
    <p:bodyStyle>
      <a:lvl1pPr marL="571500" indent="-571500" algn="l" defTabSz="914400" rtl="0" eaLnBrk="1" fontAlgn="ctr" latinLnBrk="0" hangingPunct="1">
        <a:lnSpc>
          <a:spcPct val="112000"/>
        </a:lnSpc>
        <a:spcBef>
          <a:spcPts val="0"/>
        </a:spcBef>
        <a:spcAft>
          <a:spcPts val="600"/>
        </a:spcAft>
        <a:buClr>
          <a:schemeClr val="accent1"/>
        </a:buClr>
        <a:buSzPct val="120000"/>
        <a:buFont typeface="System Font Regular"/>
        <a:buChar char="○"/>
        <a:defRPr sz="3600" b="1" i="0" kern="1200">
          <a:solidFill>
            <a:schemeClr val="tx1">
              <a:lumMod val="90000"/>
              <a:lumOff val="10000"/>
            </a:schemeClr>
          </a:solidFill>
          <a:latin typeface="Metropolis Light" pitchFamily="2" charset="77"/>
          <a:ea typeface="+mn-ea"/>
          <a:cs typeface="+mn-cs"/>
        </a:defRPr>
      </a:lvl1pPr>
      <a:lvl2pPr marL="788670" indent="-514350" algn="l" defTabSz="914400" rtl="0" eaLnBrk="1" latinLnBrk="0" hangingPunct="1">
        <a:lnSpc>
          <a:spcPct val="112000"/>
        </a:lnSpc>
        <a:spcBef>
          <a:spcPts val="500"/>
        </a:spcBef>
        <a:buClr>
          <a:schemeClr val="accent1"/>
        </a:buClr>
        <a:buSzPct val="120000"/>
        <a:buFont typeface="Arial" panose="020B0604020202020204" pitchFamily="34" charset="0"/>
        <a:buChar char="•"/>
        <a:defRPr sz="2700" b="0" i="0" kern="1200">
          <a:solidFill>
            <a:schemeClr val="tx1">
              <a:lumMod val="90000"/>
              <a:lumOff val="10000"/>
            </a:schemeClr>
          </a:solidFill>
          <a:latin typeface="Metropolis Light" pitchFamily="2" charset="77"/>
          <a:ea typeface="+mn-ea"/>
          <a:cs typeface="+mn-cs"/>
        </a:defRPr>
      </a:lvl2pPr>
      <a:lvl3pPr marL="914400" indent="-365760" algn="l" defTabSz="914400" rtl="0" eaLnBrk="1" latinLnBrk="0" hangingPunct="1">
        <a:lnSpc>
          <a:spcPct val="112000"/>
        </a:lnSpc>
        <a:spcBef>
          <a:spcPts val="500"/>
        </a:spcBef>
        <a:buClr>
          <a:schemeClr val="accent1"/>
        </a:buClr>
        <a:buSzPct val="120000"/>
        <a:buFont typeface="Arial" panose="020B0604020202020204" pitchFamily="34" charset="0"/>
        <a:buChar char="•"/>
        <a:defRPr sz="2200" b="0" i="0" kern="1200">
          <a:solidFill>
            <a:schemeClr val="tx1">
              <a:lumMod val="90000"/>
              <a:lumOff val="10000"/>
            </a:schemeClr>
          </a:solidFill>
          <a:latin typeface="Metropolis Light" pitchFamily="2" charset="77"/>
          <a:ea typeface="+mn-ea"/>
          <a:cs typeface="+mn-cs"/>
        </a:defRPr>
      </a:lvl3pPr>
      <a:lvl4pPr marL="1074420" indent="-342900"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4pPr>
      <a:lvl5pPr marL="1257300" indent="-292608"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5pPr>
      <a:lvl6pPr marL="1440180" indent="-292608" algn="l" defTabSz="914400" rtl="0" eaLnBrk="1" latinLnBrk="0" hangingPunct="1">
        <a:lnSpc>
          <a:spcPct val="90000"/>
        </a:lnSpc>
        <a:spcBef>
          <a:spcPts val="6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6pPr>
      <a:lvl7pPr marL="162306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7pPr>
      <a:lvl8pPr marL="189738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8pPr>
      <a:lvl9pPr marL="217170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A4A891-92BD-8240-B8C1-F6C8AB9E427B}"/>
              </a:ext>
            </a:extLst>
          </p:cNvPr>
          <p:cNvSpPr>
            <a:spLocks noGrp="1"/>
          </p:cNvSpPr>
          <p:nvPr>
            <p:ph type="title"/>
          </p:nvPr>
        </p:nvSpPr>
        <p:spPr>
          <a:xfrm>
            <a:off x="1517060" y="456084"/>
            <a:ext cx="9356368" cy="390523"/>
          </a:xfrm>
          <a:prstGeom prst="rect">
            <a:avLst/>
          </a:prstGeom>
        </p:spPr>
        <p:txBody>
          <a:bodyPr vert="horz" lIns="0" tIns="45720" rIns="0" bIns="45720" rtlCol="0" anchor="t" anchorCtr="0">
            <a:normAutofit/>
          </a:bodyPr>
          <a:lstStyle/>
          <a:p>
            <a:endParaRPr lang="en-US"/>
          </a:p>
        </p:txBody>
      </p:sp>
      <p:sp>
        <p:nvSpPr>
          <p:cNvPr id="3" name="Text Placeholder 2">
            <a:extLst>
              <a:ext uri="{FF2B5EF4-FFF2-40B4-BE49-F238E27FC236}">
                <a16:creationId xmlns:a16="http://schemas.microsoft.com/office/drawing/2014/main" id="{F1545E5F-B0CD-8940-8C99-2737B49D59C3}"/>
              </a:ext>
            </a:extLst>
          </p:cNvPr>
          <p:cNvSpPr>
            <a:spLocks noGrp="1"/>
          </p:cNvSpPr>
          <p:nvPr>
            <p:ph type="body" idx="1"/>
          </p:nvPr>
        </p:nvSpPr>
        <p:spPr>
          <a:xfrm>
            <a:off x="1535554" y="1379099"/>
            <a:ext cx="9337874" cy="4866717"/>
          </a:xfrm>
          <a:prstGeom prst="rect">
            <a:avLst/>
          </a:prstGeom>
        </p:spPr>
        <p:txBody>
          <a:bodyPr vert="horz" lIns="0" tIns="0" rIns="91440" bIns="0" rtlCol="0">
            <a:normAutofit/>
          </a:bodyPr>
          <a:lstStyle/>
          <a:p>
            <a:pPr lvl="0"/>
            <a:r>
              <a:rPr lang="en-US"/>
              <a:t>Click to edit master text and other stuff that goes here </a:t>
            </a:r>
          </a:p>
          <a:p>
            <a:pPr lvl="1"/>
            <a:r>
              <a:rPr lang="en-US"/>
              <a:t>Second level and some more stuff that goes on until we reach a second line</a:t>
            </a:r>
          </a:p>
          <a:p>
            <a:pPr lvl="2"/>
            <a:r>
              <a:rPr lang="en-US"/>
              <a:t>Third level and some more stuff that goes on until we reach a second line</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a:extLst>
              <a:ext uri="{FF2B5EF4-FFF2-40B4-BE49-F238E27FC236}">
                <a16:creationId xmlns:a16="http://schemas.microsoft.com/office/drawing/2014/main" id="{7C794D1C-9BB7-6947-B0BC-FCC1B9E9A669}"/>
              </a:ext>
            </a:extLst>
          </p:cNvPr>
          <p:cNvSpPr>
            <a:spLocks noGrp="1"/>
          </p:cNvSpPr>
          <p:nvPr>
            <p:ph type="ftr" sz="quarter" idx="3"/>
          </p:nvPr>
        </p:nvSpPr>
        <p:spPr>
          <a:xfrm>
            <a:off x="3517436" y="6356350"/>
            <a:ext cx="5392388" cy="365125"/>
          </a:xfrm>
          <a:prstGeom prst="rect">
            <a:avLst/>
          </a:prstGeom>
        </p:spPr>
        <p:txBody>
          <a:bodyPr vert="horz" lIns="91440" tIns="45720" rIns="91440" bIns="45720" rtlCol="0" anchor="ctr"/>
          <a:lstStyle>
            <a:lvl1pPr algn="l">
              <a:defRPr sz="1100" b="0" i="0">
                <a:solidFill>
                  <a:schemeClr val="tx1">
                    <a:tint val="75000"/>
                  </a:schemeClr>
                </a:solidFill>
                <a:latin typeface="Metropolis" pitchFamily="2" charset="77"/>
              </a:defRPr>
            </a:lvl1pPr>
          </a:lstStyle>
          <a:p>
            <a:endParaRPr lang="en-US"/>
          </a:p>
        </p:txBody>
      </p:sp>
      <p:sp>
        <p:nvSpPr>
          <p:cNvPr id="6" name="Slide Number Placeholder 5">
            <a:extLst>
              <a:ext uri="{FF2B5EF4-FFF2-40B4-BE49-F238E27FC236}">
                <a16:creationId xmlns:a16="http://schemas.microsoft.com/office/drawing/2014/main" id="{13475685-D08C-EF45-9ED7-3B8353EB6AB4}"/>
              </a:ext>
            </a:extLst>
          </p:cNvPr>
          <p:cNvSpPr>
            <a:spLocks noGrp="1"/>
          </p:cNvSpPr>
          <p:nvPr>
            <p:ph type="sldNum" sz="quarter" idx="4"/>
          </p:nvPr>
        </p:nvSpPr>
        <p:spPr>
          <a:xfrm>
            <a:off x="9172862" y="6356350"/>
            <a:ext cx="2743200" cy="365125"/>
          </a:xfrm>
          <a:prstGeom prst="rect">
            <a:avLst/>
          </a:prstGeom>
        </p:spPr>
        <p:txBody>
          <a:bodyPr vert="horz" lIns="91440" tIns="45720" rIns="91440" bIns="45720" rtlCol="0" anchor="ctr"/>
          <a:lstStyle>
            <a:lvl1pPr algn="r">
              <a:defRPr sz="1100" b="0" i="0">
                <a:solidFill>
                  <a:schemeClr val="accent5"/>
                </a:solidFill>
                <a:latin typeface="Metropolis" pitchFamily="2" charset="77"/>
              </a:defRPr>
            </a:lvl1pPr>
          </a:lstStyle>
          <a:p>
            <a:fld id="{96ACBB43-5C7B-084B-877B-5EF90931306D}" type="slidenum">
              <a:rPr lang="en-US" smtClean="0"/>
              <a:pPr/>
              <a:t>‹#›</a:t>
            </a:fld>
            <a:endParaRPr lang="en-US"/>
          </a:p>
        </p:txBody>
      </p:sp>
    </p:spTree>
    <p:extLst>
      <p:ext uri="{BB962C8B-B14F-4D97-AF65-F5344CB8AC3E}">
        <p14:creationId xmlns:p14="http://schemas.microsoft.com/office/powerpoint/2010/main" val="410309815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hf sldNum="0" hdr="0" ftr="0" dt="0"/>
  <p:txStyles>
    <p:titleStyle>
      <a:lvl1pPr algn="l" defTabSz="914400" rtl="0" eaLnBrk="1" latinLnBrk="0" hangingPunct="1">
        <a:lnSpc>
          <a:spcPct val="90000"/>
        </a:lnSpc>
        <a:spcBef>
          <a:spcPct val="0"/>
        </a:spcBef>
        <a:buNone/>
        <a:defRPr sz="1800" b="0" i="0" kern="1200" spc="200" baseline="0">
          <a:solidFill>
            <a:schemeClr val="tx2">
              <a:lumMod val="60000"/>
              <a:lumOff val="40000"/>
            </a:schemeClr>
          </a:solidFill>
          <a:latin typeface="Metropolis Extra Light" pitchFamily="2" charset="77"/>
          <a:ea typeface="+mj-ea"/>
          <a:cs typeface="+mj-cs"/>
        </a:defRPr>
      </a:lvl1pPr>
    </p:titleStyle>
    <p:bodyStyle>
      <a:lvl1pPr marL="571500" indent="-571500" algn="l" defTabSz="914400" rtl="0" eaLnBrk="1" fontAlgn="ctr" latinLnBrk="0" hangingPunct="1">
        <a:lnSpc>
          <a:spcPct val="112000"/>
        </a:lnSpc>
        <a:spcBef>
          <a:spcPts val="0"/>
        </a:spcBef>
        <a:spcAft>
          <a:spcPts val="600"/>
        </a:spcAft>
        <a:buClr>
          <a:schemeClr val="accent1"/>
        </a:buClr>
        <a:buSzPct val="120000"/>
        <a:buFont typeface="System Font Regular"/>
        <a:buChar char="○"/>
        <a:defRPr sz="3600" b="1" i="0" kern="1200">
          <a:solidFill>
            <a:schemeClr val="tx1">
              <a:lumMod val="90000"/>
              <a:lumOff val="10000"/>
            </a:schemeClr>
          </a:solidFill>
          <a:latin typeface="Metropolis Light" pitchFamily="2" charset="77"/>
          <a:ea typeface="+mn-ea"/>
          <a:cs typeface="+mn-cs"/>
        </a:defRPr>
      </a:lvl1pPr>
      <a:lvl2pPr marL="788670" indent="-514350" algn="l" defTabSz="914400" rtl="0" eaLnBrk="1" latinLnBrk="0" hangingPunct="1">
        <a:lnSpc>
          <a:spcPct val="112000"/>
        </a:lnSpc>
        <a:spcBef>
          <a:spcPts val="500"/>
        </a:spcBef>
        <a:buClr>
          <a:schemeClr val="accent1"/>
        </a:buClr>
        <a:buSzPct val="120000"/>
        <a:buFont typeface="Arial" panose="020B0604020202020204" pitchFamily="34" charset="0"/>
        <a:buChar char="•"/>
        <a:defRPr sz="2700" b="0" i="0" kern="1200">
          <a:solidFill>
            <a:schemeClr val="tx1">
              <a:lumMod val="90000"/>
              <a:lumOff val="10000"/>
            </a:schemeClr>
          </a:solidFill>
          <a:latin typeface="Metropolis Light" pitchFamily="2" charset="77"/>
          <a:ea typeface="+mn-ea"/>
          <a:cs typeface="+mn-cs"/>
        </a:defRPr>
      </a:lvl2pPr>
      <a:lvl3pPr marL="914400" indent="-365760" algn="l" defTabSz="914400" rtl="0" eaLnBrk="1" latinLnBrk="0" hangingPunct="1">
        <a:lnSpc>
          <a:spcPct val="112000"/>
        </a:lnSpc>
        <a:spcBef>
          <a:spcPts val="500"/>
        </a:spcBef>
        <a:buClr>
          <a:schemeClr val="accent1"/>
        </a:buClr>
        <a:buSzPct val="120000"/>
        <a:buFont typeface="Arial" panose="020B0604020202020204" pitchFamily="34" charset="0"/>
        <a:buChar char="•"/>
        <a:defRPr sz="2200" b="0" i="0" kern="1200">
          <a:solidFill>
            <a:schemeClr val="tx1">
              <a:lumMod val="90000"/>
              <a:lumOff val="10000"/>
            </a:schemeClr>
          </a:solidFill>
          <a:latin typeface="Metropolis Light" pitchFamily="2" charset="77"/>
          <a:ea typeface="+mn-ea"/>
          <a:cs typeface="+mn-cs"/>
        </a:defRPr>
      </a:lvl3pPr>
      <a:lvl4pPr marL="1074420" indent="-342900"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4pPr>
      <a:lvl5pPr marL="1257300" indent="-292608" algn="l" defTabSz="914400" rtl="0" eaLnBrk="1" latinLnBrk="0" hangingPunct="1">
        <a:lnSpc>
          <a:spcPct val="112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5pPr>
      <a:lvl6pPr marL="1440180" indent="-292608" algn="l" defTabSz="914400" rtl="0" eaLnBrk="1" latinLnBrk="0" hangingPunct="1">
        <a:lnSpc>
          <a:spcPct val="90000"/>
        </a:lnSpc>
        <a:spcBef>
          <a:spcPts val="6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6pPr>
      <a:lvl7pPr marL="162306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7pPr>
      <a:lvl8pPr marL="189738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8pPr>
      <a:lvl9pPr marL="2171700" indent="-292608" algn="l" defTabSz="914400" rtl="0" eaLnBrk="1" latinLnBrk="0" hangingPunct="1">
        <a:lnSpc>
          <a:spcPct val="90000"/>
        </a:lnSpc>
        <a:spcBef>
          <a:spcPts val="500"/>
        </a:spcBef>
        <a:buClr>
          <a:schemeClr val="accent1"/>
        </a:buClr>
        <a:buSzPct val="120000"/>
        <a:buFont typeface="Arial" panose="020B0604020202020204" pitchFamily="34" charset="0"/>
        <a:buChar char="•"/>
        <a:defRPr sz="1800" b="0" i="0" kern="1200">
          <a:solidFill>
            <a:schemeClr val="tx1">
              <a:lumMod val="90000"/>
              <a:lumOff val="10000"/>
            </a:schemeClr>
          </a:solidFill>
          <a:latin typeface="Metropolis Light" pitchFamily="2" charset="77"/>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5.jp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0.xml"/><Relationship Id="rId7" Type="http://schemas.openxmlformats.org/officeDocument/2006/relationships/diagramColors" Target="../diagrams/colors3.xml"/><Relationship Id="rId12" Type="http://schemas.openxmlformats.org/officeDocument/2006/relationships/image" Target="../media/image27.jpe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diagramQuickStyle" Target="../diagrams/quickStyle3.xml"/><Relationship Id="rId11" Type="http://schemas.openxmlformats.org/officeDocument/2006/relationships/image" Target="../media/image26.jpg"/><Relationship Id="rId5" Type="http://schemas.openxmlformats.org/officeDocument/2006/relationships/diagramLayout" Target="../diagrams/layout3.xml"/><Relationship Id="rId10" Type="http://schemas.openxmlformats.org/officeDocument/2006/relationships/image" Target="../media/image25.jpg"/><Relationship Id="rId4" Type="http://schemas.openxmlformats.org/officeDocument/2006/relationships/diagramData" Target="../diagrams/data3.xml"/><Relationship Id="rId9"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33.sv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33.sv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4.xml"/><Relationship Id="rId5" Type="http://schemas.openxmlformats.org/officeDocument/2006/relationships/image" Target="../media/image33.sv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33.sv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6.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42.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5.jp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40.xml"/><Relationship Id="rId4" Type="http://schemas.openxmlformats.org/officeDocument/2006/relationships/image" Target="../media/image42.jp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1.xml"/><Relationship Id="rId4" Type="http://schemas.openxmlformats.org/officeDocument/2006/relationships/image" Target="../media/image45.jp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47.png"/><Relationship Id="rId5" Type="http://schemas.openxmlformats.org/officeDocument/2006/relationships/hyperlink" Target="https://youtu.be/1Evwgu369Jw" TargetMode="External"/><Relationship Id="rId4" Type="http://schemas.openxmlformats.org/officeDocument/2006/relationships/image" Target="../media/image46.jp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UzPMMSKfKZQ?feature=oembed" TargetMode="External"/><Relationship Id="rId1" Type="http://schemas.openxmlformats.org/officeDocument/2006/relationships/tags" Target="../tags/tag43.xml"/><Relationship Id="rId5" Type="http://schemas.openxmlformats.org/officeDocument/2006/relationships/image" Target="../media/image48.jpe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44.xml"/><Relationship Id="rId6" Type="http://schemas.openxmlformats.org/officeDocument/2006/relationships/image" Target="../media/image42.jpg"/><Relationship Id="rId5" Type="http://schemas.openxmlformats.org/officeDocument/2006/relationships/image" Target="../media/image21.svg"/><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49.jp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46.xml"/><Relationship Id="rId5" Type="http://schemas.openxmlformats.org/officeDocument/2006/relationships/image" Target="../media/image50.png"/><Relationship Id="rId4" Type="http://schemas.openxmlformats.org/officeDocument/2006/relationships/hyperlink" Target="https://youtu.be/1Evwgu369Jw"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49.xml"/><Relationship Id="rId7" Type="http://schemas.openxmlformats.org/officeDocument/2006/relationships/diagramQuickStyle" Target="../diagrams/quickStyle4.xml"/><Relationship Id="rId2" Type="http://schemas.openxmlformats.org/officeDocument/2006/relationships/slideLayout" Target="../slideLayouts/slideLayout3.xml"/><Relationship Id="rId1" Type="http://schemas.openxmlformats.org/officeDocument/2006/relationships/tags" Target="../tags/tag48.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5.jpg"/><Relationship Id="rId4" Type="http://schemas.openxmlformats.org/officeDocument/2006/relationships/image" Target="../media/image51.jpeg"/><Relationship Id="rId9" Type="http://schemas.microsoft.com/office/2007/relationships/diagramDrawing" Target="../diagrams/drawing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tags" Target="../tags/tag4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jpeg"/></Relationships>
</file>

<file path=ppt/slides/_rels/slide53.xml.rels><?xml version="1.0" encoding="UTF-8" standalone="yes"?>
<Relationships xmlns="http://schemas.openxmlformats.org/package/2006/relationships"><Relationship Id="rId3" Type="http://schemas.openxmlformats.org/officeDocument/2006/relationships/hyperlink" Target="https://uconnect.wisc.edu/inside-uw-health/mission-watch/respect-for-people/suite/" TargetMode="External"/><Relationship Id="rId7"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54.svg"/><Relationship Id="rId4" Type="http://schemas.openxmlformats.org/officeDocument/2006/relationships/image" Target="../media/image53.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51.xml"/><Relationship Id="rId4" Type="http://schemas.openxmlformats.org/officeDocument/2006/relationships/image" Target="../media/image18.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5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sv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0-7Ucg5GKnw?feature=oembed" TargetMode="External"/><Relationship Id="rId1" Type="http://schemas.openxmlformats.org/officeDocument/2006/relationships/tags" Target="../tags/tag6.xml"/><Relationship Id="rId5" Type="http://schemas.openxmlformats.org/officeDocument/2006/relationships/image" Target="../media/image22.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svg"/><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154" y="973202"/>
            <a:ext cx="9347200" cy="1842510"/>
          </a:xfrm>
        </p:spPr>
        <p:txBody>
          <a:bodyPr>
            <a:normAutofit/>
          </a:bodyPr>
          <a:lstStyle/>
          <a:p>
            <a:pPr>
              <a:defRPr/>
            </a:pPr>
            <a:r>
              <a:rPr lang="en-US" altLang="en-US" sz="4000" dirty="0">
                <a:solidFill>
                  <a:schemeClr val="tx2"/>
                </a:solidFill>
                <a:latin typeface="Metropolis Light" panose="00000500000000000000" pitchFamily="50" charset="0"/>
                <a:ea typeface="ＭＳ Ｐゴシック" pitchFamily="34" charset="-128"/>
                <a:cs typeface="Arial" panose="020B0604020202020204" pitchFamily="34" charset="0"/>
              </a:rPr>
              <a:t>Respect for People: </a:t>
            </a:r>
            <a:br>
              <a:rPr lang="en-US" altLang="en-US" sz="4000" dirty="0">
                <a:solidFill>
                  <a:schemeClr val="tx2"/>
                </a:solidFill>
                <a:latin typeface="Metropolis Light" panose="00000500000000000000" pitchFamily="50" charset="0"/>
                <a:ea typeface="ＭＳ Ｐゴシック" pitchFamily="34" charset="-128"/>
                <a:cs typeface="Arial" panose="020B0604020202020204" pitchFamily="34" charset="0"/>
              </a:rPr>
            </a:br>
            <a:r>
              <a:rPr lang="en-US" altLang="en-US" sz="4000" dirty="0">
                <a:solidFill>
                  <a:schemeClr val="tx2"/>
                </a:solidFill>
                <a:latin typeface="Metropolis Light" panose="00000500000000000000" pitchFamily="50" charset="0"/>
                <a:ea typeface="ＭＳ Ｐゴシック" pitchFamily="34" charset="-128"/>
                <a:cs typeface="Arial" panose="020B0604020202020204" pitchFamily="34" charset="0"/>
              </a:rPr>
              <a:t>The Foundation Courses</a:t>
            </a:r>
            <a:br>
              <a:rPr lang="en-US" altLang="en-US" sz="4000" dirty="0">
                <a:solidFill>
                  <a:schemeClr val="tx2"/>
                </a:solidFill>
                <a:latin typeface="Metropolis Light" panose="00000500000000000000" pitchFamily="50" charset="0"/>
                <a:ea typeface="ＭＳ Ｐゴシック" pitchFamily="34" charset="-128"/>
                <a:cs typeface="Arial" panose="020B0604020202020204" pitchFamily="34" charset="0"/>
              </a:rPr>
            </a:br>
            <a:endParaRPr lang="en-US" sz="3200" dirty="0">
              <a:solidFill>
                <a:schemeClr val="accent1"/>
              </a:solidFill>
              <a:latin typeface="Metropolis Light" panose="00000500000000000000" pitchFamily="50" charset="0"/>
              <a:cs typeface="Arial" panose="020B0604020202020204" pitchFamily="34" charset="0"/>
            </a:endParaRPr>
          </a:p>
        </p:txBody>
      </p:sp>
      <p:sp>
        <p:nvSpPr>
          <p:cNvPr id="8" name="Subtitle 7">
            <a:extLst>
              <a:ext uri="{FF2B5EF4-FFF2-40B4-BE49-F238E27FC236}">
                <a16:creationId xmlns:a16="http://schemas.microsoft.com/office/drawing/2014/main" id="{5940989B-7268-4042-952F-4059BEEB5015}"/>
              </a:ext>
            </a:extLst>
          </p:cNvPr>
          <p:cNvSpPr>
            <a:spLocks noGrp="1"/>
          </p:cNvSpPr>
          <p:nvPr>
            <p:ph type="subTitle" idx="1"/>
          </p:nvPr>
        </p:nvSpPr>
        <p:spPr>
          <a:xfrm>
            <a:off x="501043" y="2443146"/>
            <a:ext cx="7370211" cy="2697265"/>
          </a:xfrm>
          <a:solidFill>
            <a:schemeClr val="bg1"/>
          </a:solidFill>
        </p:spPr>
        <p:txBody>
          <a:bodyPr>
            <a:normAutofit/>
          </a:bodyPr>
          <a:lstStyle/>
          <a:p>
            <a:r>
              <a:rPr lang="en-US" altLang="en-US" sz="3600" dirty="0">
                <a:solidFill>
                  <a:schemeClr val="accent1"/>
                </a:solidFill>
                <a:latin typeface="Metropolis Light" panose="00000500000000000000" pitchFamily="50" charset="0"/>
                <a:ea typeface="ＭＳ Ｐゴシック" pitchFamily="34" charset="-128"/>
                <a:cs typeface="Arial" panose="020B0604020202020204" pitchFamily="34" charset="0"/>
              </a:rPr>
              <a:t>Fundamentals of Communication</a:t>
            </a:r>
            <a:br>
              <a:rPr lang="en-US" altLang="en-US" sz="3600" dirty="0">
                <a:solidFill>
                  <a:schemeClr val="accent1"/>
                </a:solidFill>
                <a:latin typeface="Metropolis Light" panose="00000500000000000000" pitchFamily="50" charset="0"/>
                <a:ea typeface="ＭＳ Ｐゴシック" pitchFamily="34" charset="-128"/>
                <a:cs typeface="Arial" panose="020B0604020202020204" pitchFamily="34" charset="0"/>
              </a:rPr>
            </a:br>
            <a:r>
              <a:rPr lang="en-US" altLang="en-US" sz="3600" dirty="0">
                <a:solidFill>
                  <a:schemeClr val="accent1"/>
                </a:solidFill>
                <a:latin typeface="Metropolis Light" panose="00000500000000000000" pitchFamily="50" charset="0"/>
                <a:ea typeface="ＭＳ Ｐゴシック" pitchFamily="34" charset="-128"/>
                <a:cs typeface="Arial" panose="020B0604020202020204" pitchFamily="34" charset="0"/>
              </a:rPr>
              <a:t>Emotional Intelligence</a:t>
            </a:r>
          </a:p>
          <a:p>
            <a:pPr>
              <a:lnSpc>
                <a:spcPct val="100000"/>
              </a:lnSpc>
              <a:spcBef>
                <a:spcPts val="0"/>
              </a:spcBef>
            </a:pPr>
            <a:endParaRPr lang="en-US" sz="2000" dirty="0">
              <a:solidFill>
                <a:schemeClr val="tx2"/>
              </a:solidFill>
              <a:latin typeface="Metropolis Light" panose="00000500000000000000" pitchFamily="50" charset="0"/>
              <a:ea typeface="ＭＳ Ｐゴシック" pitchFamily="34" charset="-128"/>
              <a:cs typeface="Arial" panose="020B0604020202020204" pitchFamily="34" charset="0"/>
            </a:endParaRPr>
          </a:p>
          <a:p>
            <a:pPr>
              <a:lnSpc>
                <a:spcPct val="100000"/>
              </a:lnSpc>
              <a:spcBef>
                <a:spcPts val="0"/>
              </a:spcBef>
            </a:pPr>
            <a:r>
              <a:rPr lang="en-US" sz="2000" i="1" dirty="0">
                <a:solidFill>
                  <a:schemeClr val="tx2"/>
                </a:solidFill>
                <a:latin typeface="Metropolis Light" panose="00000500000000000000" pitchFamily="50" charset="0"/>
                <a:ea typeface="ＭＳ Ｐゴシック" pitchFamily="34" charset="-128"/>
                <a:cs typeface="Arial" panose="020B0604020202020204" pitchFamily="34" charset="0"/>
              </a:rPr>
              <a:t>Presented by:</a:t>
            </a:r>
            <a:r>
              <a:rPr lang="en-US" sz="2000" b="1" i="1" dirty="0">
                <a:latin typeface="Metropolis Light" panose="00000500000000000000" pitchFamily="50" charset="0"/>
                <a:ea typeface="ＭＳ Ｐゴシック" pitchFamily="34" charset="-128"/>
                <a:cs typeface="Arial" panose="020B0604020202020204" pitchFamily="34" charset="0"/>
              </a:rPr>
              <a:t> </a:t>
            </a:r>
          </a:p>
          <a:p>
            <a:pPr>
              <a:lnSpc>
                <a:spcPct val="100000"/>
              </a:lnSpc>
              <a:spcBef>
                <a:spcPts val="0"/>
              </a:spcBef>
            </a:pPr>
            <a:r>
              <a:rPr lang="en-US" sz="2000" dirty="0">
                <a:solidFill>
                  <a:schemeClr val="tx2"/>
                </a:solidFill>
                <a:latin typeface="Metropolis Light" panose="00000500000000000000" pitchFamily="50" charset="0"/>
                <a:ea typeface="ＭＳ Ｐゴシック" pitchFamily="34" charset="-128"/>
                <a:cs typeface="Arial" panose="020B0604020202020204" pitchFamily="34" charset="0"/>
              </a:rPr>
              <a:t>Pat Hein and Travis Ramage, </a:t>
            </a:r>
          </a:p>
          <a:p>
            <a:pPr>
              <a:lnSpc>
                <a:spcPct val="100000"/>
              </a:lnSpc>
              <a:spcBef>
                <a:spcPts val="0"/>
              </a:spcBef>
            </a:pPr>
            <a:r>
              <a:rPr lang="en-US" sz="2000" dirty="0">
                <a:solidFill>
                  <a:schemeClr val="tx2"/>
                </a:solidFill>
                <a:latin typeface="Metropolis Light" panose="00000500000000000000" pitchFamily="50" charset="0"/>
                <a:ea typeface="ＭＳ Ｐゴシック" pitchFamily="34" charset="-128"/>
                <a:cs typeface="Arial" panose="020B0604020202020204" pitchFamily="34" charset="0"/>
              </a:rPr>
              <a:t>Organizational Development Consultants with UW Health</a:t>
            </a:r>
            <a:endParaRPr lang="en-US" sz="2000" dirty="0">
              <a:solidFill>
                <a:schemeClr val="tx2"/>
              </a:solidFill>
            </a:endParaRPr>
          </a:p>
        </p:txBody>
      </p:sp>
      <p:grpSp>
        <p:nvGrpSpPr>
          <p:cNvPr id="3" name="Group 2">
            <a:extLst>
              <a:ext uri="{FF2B5EF4-FFF2-40B4-BE49-F238E27FC236}">
                <a16:creationId xmlns:a16="http://schemas.microsoft.com/office/drawing/2014/main" id="{6C725AB0-625A-58EB-EDDD-9CA27A8C5E0B}"/>
              </a:ext>
            </a:extLst>
          </p:cNvPr>
          <p:cNvGrpSpPr/>
          <p:nvPr/>
        </p:nvGrpSpPr>
        <p:grpSpPr>
          <a:xfrm>
            <a:off x="7712888" y="2868948"/>
            <a:ext cx="5004755" cy="3282142"/>
            <a:chOff x="7317063" y="2712366"/>
            <a:chExt cx="5004755" cy="3282142"/>
          </a:xfrm>
        </p:grpSpPr>
        <p:graphicFrame>
          <p:nvGraphicFramePr>
            <p:cNvPr id="4" name="Diagram 3">
              <a:extLst>
                <a:ext uri="{FF2B5EF4-FFF2-40B4-BE49-F238E27FC236}">
                  <a16:creationId xmlns:a16="http://schemas.microsoft.com/office/drawing/2014/main" id="{DB8DE398-4FE3-1680-018F-B3F0A95D80DE}"/>
                </a:ext>
              </a:extLst>
            </p:cNvPr>
            <p:cNvGraphicFramePr/>
            <p:nvPr>
              <p:extLst>
                <p:ext uri="{D42A27DB-BD31-4B8C-83A1-F6EECF244321}">
                  <p14:modId xmlns:p14="http://schemas.microsoft.com/office/powerpoint/2010/main" val="565655102"/>
                </p:ext>
              </p:extLst>
            </p:nvPr>
          </p:nvGraphicFramePr>
          <p:xfrm>
            <a:off x="8954697" y="2712366"/>
            <a:ext cx="3367121" cy="3282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A picture containing company name&#10;&#10;Description automatically generated">
              <a:extLst>
                <a:ext uri="{FF2B5EF4-FFF2-40B4-BE49-F238E27FC236}">
                  <a16:creationId xmlns:a16="http://schemas.microsoft.com/office/drawing/2014/main" id="{25D47CFC-8C64-4916-4398-F96BDD9D320F}"/>
                </a:ext>
              </a:extLst>
            </p:cNvPr>
            <p:cNvPicPr>
              <a:picLocks noChangeAspect="1"/>
            </p:cNvPicPr>
            <p:nvPr/>
          </p:nvPicPr>
          <p:blipFill>
            <a:blip r:embed="rId9"/>
            <a:stretch>
              <a:fillRect/>
            </a:stretch>
          </p:blipFill>
          <p:spPr>
            <a:xfrm>
              <a:off x="7317063" y="3888295"/>
              <a:ext cx="2333032" cy="1333161"/>
            </a:xfrm>
            <a:prstGeom prst="rect">
              <a:avLst/>
            </a:prstGeom>
          </p:spPr>
        </p:pic>
      </p:grpSp>
    </p:spTree>
    <p:custDataLst>
      <p:tags r:id="rId1"/>
    </p:custDataLst>
    <p:extLst>
      <p:ext uri="{BB962C8B-B14F-4D97-AF65-F5344CB8AC3E}">
        <p14:creationId xmlns:p14="http://schemas.microsoft.com/office/powerpoint/2010/main" val="15162749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497" y="265381"/>
            <a:ext cx="10245436" cy="1219633"/>
          </a:xfrm>
        </p:spPr>
        <p:txBody>
          <a:bodyPr>
            <a:noAutofit/>
          </a:bodyPr>
          <a:lstStyle/>
          <a:p>
            <a:r>
              <a:rPr lang="en-US" sz="4000" dirty="0">
                <a:solidFill>
                  <a:schemeClr val="tx2"/>
                </a:solidFill>
                <a:latin typeface="Metropolis Light" panose="00000500000000000000" pitchFamily="50" charset="0"/>
                <a:cs typeface="Arial" panose="020B0604020202020204" pitchFamily="34" charset="0"/>
              </a:rPr>
              <a:t>Communication Style Interactions</a:t>
            </a:r>
          </a:p>
        </p:txBody>
      </p:sp>
      <p:sp>
        <p:nvSpPr>
          <p:cNvPr id="16" name="Oval 15">
            <a:extLst>
              <a:ext uri="{FF2B5EF4-FFF2-40B4-BE49-F238E27FC236}">
                <a16:creationId xmlns:a16="http://schemas.microsoft.com/office/drawing/2014/main" id="{2F170294-D53D-4784-82A4-7294849E64EB}"/>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3</a:t>
            </a:r>
          </a:p>
        </p:txBody>
      </p:sp>
      <p:graphicFrame>
        <p:nvGraphicFramePr>
          <p:cNvPr id="18" name="Content Placeholder 17">
            <a:extLst>
              <a:ext uri="{FF2B5EF4-FFF2-40B4-BE49-F238E27FC236}">
                <a16:creationId xmlns:a16="http://schemas.microsoft.com/office/drawing/2014/main" id="{F582627E-0A97-4FF8-BD3D-F3A6218FCE0C}"/>
              </a:ext>
            </a:extLst>
          </p:cNvPr>
          <p:cNvGraphicFramePr>
            <a:graphicFrameLocks noGrp="1"/>
          </p:cNvGraphicFramePr>
          <p:nvPr>
            <p:ph idx="1"/>
          </p:nvPr>
        </p:nvGraphicFramePr>
        <p:xfrm>
          <a:off x="964018" y="1739900"/>
          <a:ext cx="8853082" cy="4635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Picture 18" descr="A picture containing nature&#10;&#10;Description automatically generated">
            <a:extLst>
              <a:ext uri="{FF2B5EF4-FFF2-40B4-BE49-F238E27FC236}">
                <a16:creationId xmlns:a16="http://schemas.microsoft.com/office/drawing/2014/main" id="{60531B36-BAD5-4878-8914-D0B4074E992B}"/>
              </a:ext>
            </a:extLst>
          </p:cNvPr>
          <p:cNvPicPr>
            <a:picLocks noChangeAspect="1"/>
          </p:cNvPicPr>
          <p:nvPr/>
        </p:nvPicPr>
        <p:blipFill>
          <a:blip r:embed="rId9"/>
          <a:stretch>
            <a:fillRect/>
          </a:stretch>
        </p:blipFill>
        <p:spPr>
          <a:xfrm>
            <a:off x="1239020" y="1828800"/>
            <a:ext cx="1920240" cy="1931268"/>
          </a:xfrm>
          <a:prstGeom prst="rect">
            <a:avLst/>
          </a:prstGeom>
          <a:ln w="88900" cap="sq" cmpd="thickThin">
            <a:solidFill>
              <a:srgbClr val="002060"/>
            </a:solidFill>
            <a:prstDash val="solid"/>
            <a:miter lim="800000"/>
          </a:ln>
          <a:effectLst>
            <a:innerShdw blurRad="76200">
              <a:srgbClr val="000000"/>
            </a:innerShdw>
          </a:effectLst>
        </p:spPr>
      </p:pic>
      <p:pic>
        <p:nvPicPr>
          <p:cNvPr id="20" name="Picture 19" descr="A picture containing nature, cloudy, cloud, clouds&#10;&#10;Description automatically generated">
            <a:extLst>
              <a:ext uri="{FF2B5EF4-FFF2-40B4-BE49-F238E27FC236}">
                <a16:creationId xmlns:a16="http://schemas.microsoft.com/office/drawing/2014/main" id="{35CEA042-7FFA-43C2-9813-804AA0297E54}"/>
              </a:ext>
            </a:extLst>
          </p:cNvPr>
          <p:cNvPicPr>
            <a:picLocks noChangeAspect="1"/>
          </p:cNvPicPr>
          <p:nvPr/>
        </p:nvPicPr>
        <p:blipFill>
          <a:blip r:embed="rId10"/>
          <a:stretch>
            <a:fillRect/>
          </a:stretch>
        </p:blipFill>
        <p:spPr>
          <a:xfrm>
            <a:off x="3368511" y="1828807"/>
            <a:ext cx="1920240" cy="1931265"/>
          </a:xfrm>
          <a:prstGeom prst="rect">
            <a:avLst/>
          </a:prstGeom>
          <a:ln w="88900" cap="sq" cmpd="thickThin">
            <a:solidFill>
              <a:srgbClr val="002060"/>
            </a:solidFill>
            <a:prstDash val="solid"/>
            <a:miter lim="800000"/>
          </a:ln>
          <a:effectLst>
            <a:innerShdw blurRad="76200">
              <a:srgbClr val="000000"/>
            </a:innerShdw>
          </a:effectLst>
        </p:spPr>
      </p:pic>
      <p:pic>
        <p:nvPicPr>
          <p:cNvPr id="23" name="Picture 22">
            <a:extLst>
              <a:ext uri="{FF2B5EF4-FFF2-40B4-BE49-F238E27FC236}">
                <a16:creationId xmlns:a16="http://schemas.microsoft.com/office/drawing/2014/main" id="{508C8E56-7EF5-4D6F-B5FC-75AD5B624360}"/>
              </a:ext>
            </a:extLst>
          </p:cNvPr>
          <p:cNvPicPr>
            <a:picLocks noChangeAspect="1"/>
          </p:cNvPicPr>
          <p:nvPr/>
        </p:nvPicPr>
        <p:blipFill>
          <a:blip r:embed="rId11"/>
          <a:stretch>
            <a:fillRect/>
          </a:stretch>
        </p:blipFill>
        <p:spPr>
          <a:xfrm>
            <a:off x="7627203" y="1828800"/>
            <a:ext cx="1920240" cy="1931265"/>
          </a:xfrm>
          <a:prstGeom prst="rect">
            <a:avLst/>
          </a:prstGeom>
          <a:ln w="88900" cap="sq" cmpd="thickThin">
            <a:solidFill>
              <a:srgbClr val="002060"/>
            </a:solidFill>
            <a:prstDash val="solid"/>
            <a:miter lim="800000"/>
          </a:ln>
          <a:effectLst>
            <a:innerShdw blurRad="76200">
              <a:srgbClr val="000000"/>
            </a:innerShdw>
          </a:effectLst>
        </p:spPr>
      </p:pic>
      <p:pic>
        <p:nvPicPr>
          <p:cNvPr id="15" name="Picture 2" descr="Fog, Tree, Cloudy, Foggy, Mist, Nature">
            <a:extLst>
              <a:ext uri="{FF2B5EF4-FFF2-40B4-BE49-F238E27FC236}">
                <a16:creationId xmlns:a16="http://schemas.microsoft.com/office/drawing/2014/main" id="{D151E21E-DA1A-4398-AF70-FADE3FE068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0198" y="1828807"/>
            <a:ext cx="1920240" cy="1931265"/>
          </a:xfrm>
          <a:prstGeom prst="rect">
            <a:avLst/>
          </a:prstGeom>
          <a:ln w="8890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733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48990" y="471055"/>
            <a:ext cx="8004810" cy="1219633"/>
          </a:xfrm>
        </p:spPr>
        <p:txBody>
          <a:bodyPr>
            <a:noAutofit/>
          </a:bodyPr>
          <a:lstStyle/>
          <a:p>
            <a:r>
              <a:rPr lang="en-US" altLang="en-US" sz="3600" dirty="0">
                <a:solidFill>
                  <a:schemeClr val="tx2"/>
                </a:solidFill>
                <a:latin typeface="Metropolis Light" panose="00000500000000000000" pitchFamily="50" charset="0"/>
                <a:ea typeface="ＭＳ Ｐゴシック" pitchFamily="34" charset="-128"/>
                <a:cs typeface="Arial" panose="020B0604020202020204" pitchFamily="34" charset="0"/>
              </a:rPr>
              <a:t>Aggressive</a:t>
            </a:r>
          </a:p>
        </p:txBody>
      </p:sp>
      <p:sp>
        <p:nvSpPr>
          <p:cNvPr id="4" name="Content Placeholder 3"/>
          <p:cNvSpPr>
            <a:spLocks noGrp="1"/>
          </p:cNvSpPr>
          <p:nvPr>
            <p:ph idx="1"/>
          </p:nvPr>
        </p:nvSpPr>
        <p:spPr/>
        <p:txBody>
          <a:bodyPr>
            <a:normAutofit/>
          </a:bodyPr>
          <a:lstStyle/>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aggressive communication style? </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Uses power, creating an impression of superiority</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Intimidates, blames, judges, which may impact the feelings of others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Controls the environment to suit their needs</a:t>
            </a:r>
          </a:p>
          <a:p>
            <a:pPr lvl="0"/>
            <a:endParaRPr lang="en-US" sz="2200" dirty="0">
              <a:solidFill>
                <a:schemeClr val="bg2">
                  <a:lumMod val="25000"/>
                </a:schemeClr>
              </a:solidFill>
              <a:latin typeface="Metropolis Light" panose="00000500000000000000" pitchFamily="50" charset="0"/>
              <a:cs typeface="Arial" panose="020B0604020202020204" pitchFamily="34" charset="0"/>
            </a:endParaRPr>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t>
            </a:r>
            <a:r>
              <a:rPr lang="en-US" sz="2200" b="1" dirty="0">
                <a:solidFill>
                  <a:srgbClr val="C00000"/>
                </a:solidFill>
                <a:latin typeface="Metropolis Light" panose="00000500000000000000" pitchFamily="50" charset="0"/>
                <a:cs typeface="Arial" panose="020B0604020202020204" pitchFamily="34" charset="0"/>
              </a:rPr>
              <a:t>body language </a:t>
            </a:r>
            <a:r>
              <a:rPr lang="en-US" sz="2200" b="1" dirty="0">
                <a:solidFill>
                  <a:schemeClr val="bg2">
                    <a:lumMod val="25000"/>
                  </a:schemeClr>
                </a:solidFill>
                <a:latin typeface="Metropolis Light" panose="00000500000000000000" pitchFamily="50" charset="0"/>
                <a:cs typeface="Arial" panose="020B0604020202020204" pitchFamily="34" charset="0"/>
              </a:rPr>
              <a:t>represents this style?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Leaning forward with glaring eyes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Pointing a finger, clenching fists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Crossing arms, or “cold” demeanor</a:t>
            </a:r>
          </a:p>
        </p:txBody>
      </p:sp>
      <p:sp>
        <p:nvSpPr>
          <p:cNvPr id="2" name="Rounded Rectangle 1"/>
          <p:cNvSpPr/>
          <p:nvPr/>
        </p:nvSpPr>
        <p:spPr>
          <a:xfrm>
            <a:off x="625845" y="5779950"/>
            <a:ext cx="9052560" cy="822960"/>
          </a:xfrm>
          <a:prstGeom prst="roundRect">
            <a:avLst/>
          </a:prstGeom>
          <a:gradFill>
            <a:gsLst>
              <a:gs pos="0">
                <a:schemeClr val="accent3"/>
              </a:gs>
              <a:gs pos="100000">
                <a:schemeClr val="tx2"/>
              </a:gs>
            </a:gsLst>
            <a:lin ang="5400000" scaled="0"/>
          </a:gradFill>
          <a:ln>
            <a:solidFill>
              <a:srgbClr val="00206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2813">
              <a:lnSpc>
                <a:spcPct val="90000"/>
              </a:lnSpc>
              <a:defRPr/>
            </a:pPr>
            <a:r>
              <a:rPr lang="en-US" sz="2400" b="1" dirty="0">
                <a:solidFill>
                  <a:schemeClr val="bg1"/>
                </a:solidFill>
                <a:effectLst>
                  <a:outerShdw blurRad="38100" dist="38100" dir="2700000" algn="tl">
                    <a:srgbClr val="000000">
                      <a:alpha val="43137"/>
                    </a:srgbClr>
                  </a:outerShdw>
                </a:effectLst>
                <a:latin typeface="Metropolis" panose="00000500000000000000" pitchFamily="50" charset="0"/>
                <a:cs typeface="Arial" panose="020B0604020202020204" pitchFamily="34" charset="0"/>
              </a:rPr>
              <a:t>“My rights and needs are more important”</a:t>
            </a:r>
          </a:p>
        </p:txBody>
      </p:sp>
      <p:sp>
        <p:nvSpPr>
          <p:cNvPr id="7" name="Oval 6">
            <a:extLst>
              <a:ext uri="{FF2B5EF4-FFF2-40B4-BE49-F238E27FC236}">
                <a16:creationId xmlns:a16="http://schemas.microsoft.com/office/drawing/2014/main" id="{6E204EC8-0262-4687-85D9-0EEE5E49CA71}"/>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3</a:t>
            </a:r>
          </a:p>
        </p:txBody>
      </p:sp>
      <p:pic>
        <p:nvPicPr>
          <p:cNvPr id="6" name="Picture 5" descr="A picture containing nature&#10;&#10;Description automatically generated">
            <a:extLst>
              <a:ext uri="{FF2B5EF4-FFF2-40B4-BE49-F238E27FC236}">
                <a16:creationId xmlns:a16="http://schemas.microsoft.com/office/drawing/2014/main" id="{FEC4B58D-C4B9-4181-920A-A38ED55166A0}"/>
              </a:ext>
            </a:extLst>
          </p:cNvPr>
          <p:cNvPicPr>
            <a:picLocks noChangeAspect="1"/>
          </p:cNvPicPr>
          <p:nvPr/>
        </p:nvPicPr>
        <p:blipFill>
          <a:blip r:embed="rId4"/>
          <a:stretch>
            <a:fillRect/>
          </a:stretch>
        </p:blipFill>
        <p:spPr>
          <a:xfrm>
            <a:off x="1317436" y="471055"/>
            <a:ext cx="1647568" cy="1097280"/>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409925702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348990" y="471055"/>
            <a:ext cx="8004810" cy="1219633"/>
          </a:xfrm>
        </p:spPr>
        <p:txBody>
          <a:bodyPr>
            <a:noAutofit/>
          </a:bodyPr>
          <a:lstStyle/>
          <a:p>
            <a:r>
              <a:rPr lang="en-US" altLang="en-US" sz="3600" dirty="0">
                <a:solidFill>
                  <a:schemeClr val="tx2"/>
                </a:solidFill>
                <a:latin typeface="Metropolis Light" panose="00000500000000000000" pitchFamily="50" charset="0"/>
                <a:ea typeface="ＭＳ Ｐゴシック" pitchFamily="34" charset="-128"/>
                <a:cs typeface="Arial" panose="020B0604020202020204" pitchFamily="34" charset="0"/>
              </a:rPr>
              <a:t>Passive-Aggressive</a:t>
            </a:r>
          </a:p>
        </p:txBody>
      </p:sp>
      <p:sp>
        <p:nvSpPr>
          <p:cNvPr id="4" name="Content Placeholder 3"/>
          <p:cNvSpPr>
            <a:spLocks noGrp="1"/>
          </p:cNvSpPr>
          <p:nvPr>
            <p:ph idx="1"/>
          </p:nvPr>
        </p:nvSpPr>
        <p:spPr/>
        <p:txBody>
          <a:bodyPr>
            <a:normAutofit/>
          </a:bodyPr>
          <a:lstStyle/>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passive-aggressive communication style? </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Tends to not tell others when something is bothering them</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Blames others; shows self-pity</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Uses sarcasm and put-downs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Avoids direct response or uses one-word answers</a:t>
            </a:r>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t>
            </a:r>
            <a:r>
              <a:rPr lang="en-US" sz="2200" b="1" dirty="0">
                <a:solidFill>
                  <a:srgbClr val="C00000"/>
                </a:solidFill>
                <a:latin typeface="Metropolis Light" panose="00000500000000000000" pitchFamily="50" charset="0"/>
                <a:cs typeface="Arial" panose="020B0604020202020204" pitchFamily="34" charset="0"/>
              </a:rPr>
              <a:t>body language</a:t>
            </a:r>
            <a:r>
              <a:rPr lang="en-US" sz="2200" b="1" dirty="0">
                <a:solidFill>
                  <a:schemeClr val="bg2">
                    <a:lumMod val="25000"/>
                  </a:schemeClr>
                </a:solidFill>
                <a:latin typeface="Metropolis Light" panose="00000500000000000000" pitchFamily="50" charset="0"/>
                <a:cs typeface="Arial" panose="020B0604020202020204" pitchFamily="34" charset="0"/>
              </a:rPr>
              <a:t> represents this style?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Smirks, false warmth</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Mixed body language </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Eye-rolling</a:t>
            </a:r>
          </a:p>
        </p:txBody>
      </p:sp>
      <p:sp>
        <p:nvSpPr>
          <p:cNvPr id="2" name="Rounded Rectangle 1"/>
          <p:cNvSpPr/>
          <p:nvPr/>
        </p:nvSpPr>
        <p:spPr>
          <a:xfrm>
            <a:off x="612081" y="5763838"/>
            <a:ext cx="9052560" cy="822960"/>
          </a:xfrm>
          <a:prstGeom prst="roundRect">
            <a:avLst/>
          </a:prstGeom>
          <a:gradFill>
            <a:gsLst>
              <a:gs pos="0">
                <a:schemeClr val="accent3"/>
              </a:gs>
              <a:gs pos="100000">
                <a:schemeClr val="tx2"/>
              </a:gs>
            </a:gsLst>
            <a:lin ang="5400000" scaled="0"/>
          </a:gradFill>
          <a:ln>
            <a:solidFill>
              <a:srgbClr val="00206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2813">
              <a:lnSpc>
                <a:spcPct val="90000"/>
              </a:lnSpc>
              <a:defRPr/>
            </a:pPr>
            <a:r>
              <a:rPr lang="en-US" sz="2400" b="1" dirty="0">
                <a:solidFill>
                  <a:schemeClr val="bg1"/>
                </a:solidFill>
                <a:effectLst>
                  <a:outerShdw blurRad="38100" dist="38100" dir="2700000" algn="tl">
                    <a:srgbClr val="000000">
                      <a:alpha val="43137"/>
                    </a:srgbClr>
                  </a:outerShdw>
                </a:effectLst>
                <a:latin typeface="Metropolis" panose="00000500000000000000" pitchFamily="50" charset="0"/>
                <a:cs typeface="Arial" panose="020B0604020202020204" pitchFamily="34" charset="0"/>
              </a:rPr>
              <a:t>“I subtly make sure that my rights and needs prevail”</a:t>
            </a:r>
          </a:p>
        </p:txBody>
      </p:sp>
      <p:sp>
        <p:nvSpPr>
          <p:cNvPr id="7" name="Oval 6">
            <a:extLst>
              <a:ext uri="{FF2B5EF4-FFF2-40B4-BE49-F238E27FC236}">
                <a16:creationId xmlns:a16="http://schemas.microsoft.com/office/drawing/2014/main" id="{58D470EE-79A0-46E0-A589-597846FCFFE0}"/>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3</a:t>
            </a:r>
          </a:p>
        </p:txBody>
      </p:sp>
      <p:pic>
        <p:nvPicPr>
          <p:cNvPr id="6" name="Picture 5" descr="A picture containing nature, cloudy, cloud, clouds&#10;&#10;Description automatically generated">
            <a:extLst>
              <a:ext uri="{FF2B5EF4-FFF2-40B4-BE49-F238E27FC236}">
                <a16:creationId xmlns:a16="http://schemas.microsoft.com/office/drawing/2014/main" id="{044AAEFC-5056-483C-9820-224F4207D3B0}"/>
              </a:ext>
            </a:extLst>
          </p:cNvPr>
          <p:cNvPicPr>
            <a:picLocks noChangeAspect="1"/>
          </p:cNvPicPr>
          <p:nvPr/>
        </p:nvPicPr>
        <p:blipFill>
          <a:blip r:embed="rId4"/>
          <a:stretch>
            <a:fillRect/>
          </a:stretch>
        </p:blipFill>
        <p:spPr>
          <a:xfrm>
            <a:off x="1326075" y="471055"/>
            <a:ext cx="1644456" cy="1097280"/>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6791397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348990" y="471055"/>
            <a:ext cx="8004810" cy="1219633"/>
          </a:xfrm>
        </p:spPr>
        <p:txBody>
          <a:bodyPr>
            <a:noAutofit/>
          </a:bodyPr>
          <a:lstStyle/>
          <a:p>
            <a:r>
              <a:rPr lang="en-US" altLang="en-US" sz="3600" dirty="0">
                <a:solidFill>
                  <a:schemeClr val="tx2"/>
                </a:solidFill>
                <a:latin typeface="Metropolis Light" panose="00000500000000000000" pitchFamily="50" charset="0"/>
                <a:ea typeface="ＭＳ Ｐゴシック" pitchFamily="34" charset="-128"/>
                <a:cs typeface="Arial" panose="020B0604020202020204" pitchFamily="34" charset="0"/>
              </a:rPr>
              <a:t>Passive</a:t>
            </a:r>
          </a:p>
        </p:txBody>
      </p:sp>
      <p:sp>
        <p:nvSpPr>
          <p:cNvPr id="3" name="Content Placeholder 2"/>
          <p:cNvSpPr>
            <a:spLocks noGrp="1"/>
          </p:cNvSpPr>
          <p:nvPr>
            <p:ph idx="1"/>
          </p:nvPr>
        </p:nvSpPr>
        <p:spPr/>
        <p:txBody>
          <a:bodyPr>
            <a:normAutofit/>
          </a:bodyPr>
          <a:lstStyle/>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passive communication style? </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Avoids conflict, indecisive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Afraid to upset the relationship</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Allows the wants and needs of others to be more important</a:t>
            </a:r>
          </a:p>
          <a:p>
            <a:pPr marL="457200" lvl="1" indent="0">
              <a:buNone/>
            </a:pPr>
            <a:endParaRPr lang="en-US" sz="2200" dirty="0">
              <a:solidFill>
                <a:schemeClr val="bg2">
                  <a:lumMod val="25000"/>
                </a:schemeClr>
              </a:solidFill>
              <a:latin typeface="Metropolis Light" panose="00000500000000000000" pitchFamily="50" charset="0"/>
              <a:cs typeface="Arial" panose="020B0604020202020204" pitchFamily="34" charset="0"/>
            </a:endParaRPr>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t>
            </a:r>
            <a:r>
              <a:rPr lang="en-US" sz="2200" b="1" dirty="0">
                <a:solidFill>
                  <a:srgbClr val="C00000"/>
                </a:solidFill>
                <a:latin typeface="Metropolis Light" panose="00000500000000000000" pitchFamily="50" charset="0"/>
                <a:cs typeface="Arial" panose="020B0604020202020204" pitchFamily="34" charset="0"/>
              </a:rPr>
              <a:t>body language</a:t>
            </a:r>
            <a:r>
              <a:rPr lang="en-US" sz="2200" b="1" dirty="0">
                <a:solidFill>
                  <a:schemeClr val="bg2">
                    <a:lumMod val="25000"/>
                  </a:schemeClr>
                </a:solidFill>
                <a:latin typeface="Metropolis Light" panose="00000500000000000000" pitchFamily="50" charset="0"/>
                <a:cs typeface="Arial" panose="020B0604020202020204" pitchFamily="34" charset="0"/>
              </a:rPr>
              <a:t> represents this style?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Lack of eye contact; looks down or away</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Speaks softly or apologetically or lack of response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Withdraws from an uncomfortable conversation</a:t>
            </a:r>
          </a:p>
        </p:txBody>
      </p:sp>
      <p:sp>
        <p:nvSpPr>
          <p:cNvPr id="4" name="Rounded Rectangle 3"/>
          <p:cNvSpPr/>
          <p:nvPr/>
        </p:nvSpPr>
        <p:spPr>
          <a:xfrm>
            <a:off x="633036" y="5752617"/>
            <a:ext cx="9052560" cy="822960"/>
          </a:xfrm>
          <a:prstGeom prst="roundRect">
            <a:avLst/>
          </a:prstGeom>
          <a:gradFill>
            <a:gsLst>
              <a:gs pos="0">
                <a:schemeClr val="accent3"/>
              </a:gs>
              <a:gs pos="100000">
                <a:schemeClr val="tx2"/>
              </a:gs>
            </a:gsLst>
            <a:lin ang="5400000" scaled="0"/>
          </a:gradFill>
          <a:ln>
            <a:solidFill>
              <a:srgbClr val="00206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2400" b="1" dirty="0">
                <a:solidFill>
                  <a:schemeClr val="bg1"/>
                </a:solidFill>
                <a:effectLst>
                  <a:outerShdw blurRad="38100" dist="38100" dir="2700000" algn="tl">
                    <a:srgbClr val="000000">
                      <a:alpha val="43137"/>
                    </a:srgbClr>
                  </a:outerShdw>
                </a:effectLst>
                <a:latin typeface="Metropolis" panose="00000500000000000000" pitchFamily="50" charset="0"/>
                <a:cs typeface="Arial" panose="020B0604020202020204" pitchFamily="34" charset="0"/>
              </a:rPr>
              <a:t>“Others’ rights are more important than mine”</a:t>
            </a:r>
          </a:p>
        </p:txBody>
      </p:sp>
      <p:sp>
        <p:nvSpPr>
          <p:cNvPr id="7" name="Oval 6">
            <a:extLst>
              <a:ext uri="{FF2B5EF4-FFF2-40B4-BE49-F238E27FC236}">
                <a16:creationId xmlns:a16="http://schemas.microsoft.com/office/drawing/2014/main" id="{27AF2219-5584-45AD-B9BF-C7FEC32268C3}"/>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3</a:t>
            </a:r>
          </a:p>
        </p:txBody>
      </p:sp>
      <p:pic>
        <p:nvPicPr>
          <p:cNvPr id="8" name="Picture 2" descr="Fog, Tree, Cloudy, Foggy, Mist, Nature">
            <a:extLst>
              <a:ext uri="{FF2B5EF4-FFF2-40B4-BE49-F238E27FC236}">
                <a16:creationId xmlns:a16="http://schemas.microsoft.com/office/drawing/2014/main" id="{96E697E2-A947-456F-B86D-6DFEE4A93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4332" y="598875"/>
            <a:ext cx="1644455" cy="9639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48287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360420" y="471055"/>
            <a:ext cx="7993380" cy="1219633"/>
          </a:xfrm>
        </p:spPr>
        <p:txBody>
          <a:bodyPr>
            <a:noAutofit/>
          </a:bodyPr>
          <a:lstStyle/>
          <a:p>
            <a:r>
              <a:rPr lang="en-US" altLang="en-US" sz="3600" dirty="0">
                <a:solidFill>
                  <a:schemeClr val="tx2"/>
                </a:solidFill>
                <a:latin typeface="Metropolis Light" panose="00000500000000000000" pitchFamily="50" charset="0"/>
                <a:ea typeface="ＭＳ Ｐゴシック" pitchFamily="34" charset="-128"/>
                <a:cs typeface="Arial" panose="020B0604020202020204" pitchFamily="34" charset="0"/>
              </a:rPr>
              <a:t>Assertive</a:t>
            </a:r>
          </a:p>
        </p:txBody>
      </p:sp>
      <p:sp>
        <p:nvSpPr>
          <p:cNvPr id="16" name="Content Placeholder 3"/>
          <p:cNvSpPr txBox="1">
            <a:spLocks/>
          </p:cNvSpPr>
          <p:nvPr/>
        </p:nvSpPr>
        <p:spPr bwMode="auto">
          <a:xfrm>
            <a:off x="1981200" y="254467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Helvetica Neue Light"/>
                <a:ea typeface="ＭＳ Ｐゴシック" charset="0"/>
                <a:cs typeface="Helvetica Neue Light"/>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Helvetica Neue Light"/>
                <a:ea typeface="ＭＳ Ｐゴシック" charset="-128"/>
                <a:cs typeface="Helvetica Neue Light"/>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Helvetica Neue Light"/>
                <a:ea typeface="ＭＳ Ｐゴシック" charset="-128"/>
                <a:cs typeface="Helvetica Neue Light"/>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Light"/>
                <a:ea typeface="ＭＳ Ｐゴシック" charset="-128"/>
                <a:cs typeface="Helvetica Neue Light"/>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 Neue Light"/>
                <a:ea typeface="ＭＳ Ｐゴシック"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200" dirty="0">
              <a:solidFill>
                <a:schemeClr val="bg2">
                  <a:lumMod val="25000"/>
                </a:schemeClr>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032948F-CD9C-4989-8369-CF22522F54EF}"/>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3</a:t>
            </a:r>
          </a:p>
        </p:txBody>
      </p:sp>
      <p:sp>
        <p:nvSpPr>
          <p:cNvPr id="3" name="Content Placeholder 2">
            <a:extLst>
              <a:ext uri="{FF2B5EF4-FFF2-40B4-BE49-F238E27FC236}">
                <a16:creationId xmlns:a16="http://schemas.microsoft.com/office/drawing/2014/main" id="{CBB6F1B1-8D03-473A-9731-13415872FC62}"/>
              </a:ext>
            </a:extLst>
          </p:cNvPr>
          <p:cNvSpPr>
            <a:spLocks noGrp="1"/>
          </p:cNvSpPr>
          <p:nvPr>
            <p:ph idx="1"/>
          </p:nvPr>
        </p:nvSpPr>
        <p:spPr>
          <a:xfrm>
            <a:off x="1108364" y="1825625"/>
            <a:ext cx="10245436" cy="3643850"/>
          </a:xfrm>
        </p:spPr>
        <p:txBody>
          <a:bodyPr/>
          <a:lstStyle/>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are the </a:t>
            </a:r>
            <a:r>
              <a:rPr lang="en-US" sz="2200" b="1" dirty="0">
                <a:solidFill>
                  <a:srgbClr val="C00000"/>
                </a:solidFill>
                <a:latin typeface="Metropolis Light" panose="00000500000000000000" pitchFamily="50" charset="0"/>
                <a:cs typeface="Arial" panose="020B0604020202020204" pitchFamily="34" charset="0"/>
              </a:rPr>
              <a:t>characteristics</a:t>
            </a:r>
            <a:r>
              <a:rPr lang="en-US" sz="2200" b="1" dirty="0">
                <a:solidFill>
                  <a:schemeClr val="bg2">
                    <a:lumMod val="25000"/>
                  </a:schemeClr>
                </a:solidFill>
                <a:latin typeface="Metropolis Light" panose="00000500000000000000" pitchFamily="50" charset="0"/>
                <a:cs typeface="Arial" panose="020B0604020202020204" pitchFamily="34" charset="0"/>
              </a:rPr>
              <a:t> of assertive communication style? </a:t>
            </a:r>
            <a:endParaRPr lang="en-US" sz="2200" dirty="0">
              <a:solidFill>
                <a:schemeClr val="bg2">
                  <a:lumMod val="25000"/>
                </a:schemeClr>
              </a:solidFill>
              <a:latin typeface="Metropolis Light" panose="00000500000000000000" pitchFamily="50" charset="0"/>
              <a:cs typeface="Arial" panose="020B0604020202020204" pitchFamily="34" charset="0"/>
            </a:endParaRP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Acts in one’s own best interest without violating the rights of others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Stands up for needs of self and others</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Expresses feelings respectfully</a:t>
            </a:r>
          </a:p>
          <a:p>
            <a:pPr marL="0" indent="0">
              <a:buNone/>
            </a:pPr>
            <a:endParaRPr lang="en-US" sz="2000" b="1" dirty="0">
              <a:solidFill>
                <a:schemeClr val="bg2">
                  <a:lumMod val="25000"/>
                </a:schemeClr>
              </a:solidFill>
              <a:latin typeface="Metropolis Light" panose="00000500000000000000" pitchFamily="50" charset="0"/>
              <a:cs typeface="Arial" panose="020B0604020202020204" pitchFamily="34" charset="0"/>
            </a:endParaRPr>
          </a:p>
          <a:p>
            <a:pPr marL="0" indent="0">
              <a:buNone/>
            </a:pPr>
            <a:r>
              <a:rPr lang="en-US" sz="2200" b="1" dirty="0">
                <a:solidFill>
                  <a:schemeClr val="bg2">
                    <a:lumMod val="25000"/>
                  </a:schemeClr>
                </a:solidFill>
                <a:latin typeface="Metropolis Light" panose="00000500000000000000" pitchFamily="50" charset="0"/>
                <a:cs typeface="Arial" panose="020B0604020202020204" pitchFamily="34" charset="0"/>
              </a:rPr>
              <a:t>What </a:t>
            </a:r>
            <a:r>
              <a:rPr lang="en-US" sz="2200" b="1" dirty="0">
                <a:solidFill>
                  <a:srgbClr val="C00000"/>
                </a:solidFill>
                <a:latin typeface="Metropolis Light" panose="00000500000000000000" pitchFamily="50" charset="0"/>
                <a:cs typeface="Arial" panose="020B0604020202020204" pitchFamily="34" charset="0"/>
              </a:rPr>
              <a:t>body language</a:t>
            </a:r>
            <a:r>
              <a:rPr lang="en-US" sz="2200" b="1" dirty="0">
                <a:solidFill>
                  <a:schemeClr val="bg2">
                    <a:lumMod val="25000"/>
                  </a:schemeClr>
                </a:solidFill>
                <a:latin typeface="Metropolis Light" panose="00000500000000000000" pitchFamily="50" charset="0"/>
                <a:cs typeface="Arial" panose="020B0604020202020204" pitchFamily="34" charset="0"/>
              </a:rPr>
              <a:t> represents this style?</a:t>
            </a:r>
            <a:endParaRPr lang="en-US" sz="2200" dirty="0">
              <a:solidFill>
                <a:schemeClr val="bg2">
                  <a:lumMod val="25000"/>
                </a:schemeClr>
              </a:solidFill>
              <a:latin typeface="Metropolis Light" panose="00000500000000000000" pitchFamily="50" charset="0"/>
              <a:cs typeface="Arial" panose="020B0604020202020204" pitchFamily="34" charset="0"/>
            </a:endParaRP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Displays confidence, directly facing the individual</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Speaks fluently in a clear and steady voice</a:t>
            </a:r>
          </a:p>
          <a:p>
            <a:pPr lvl="1">
              <a:buFont typeface="Wingdings" panose="05000000000000000000" pitchFamily="2" charset="2"/>
              <a:buChar char="§"/>
            </a:pPr>
            <a:r>
              <a:rPr lang="en-US" sz="2200" dirty="0">
                <a:solidFill>
                  <a:schemeClr val="bg2">
                    <a:lumMod val="25000"/>
                  </a:schemeClr>
                </a:solidFill>
                <a:latin typeface="Metropolis Light" panose="00000500000000000000" pitchFamily="50" charset="0"/>
                <a:cs typeface="Arial" panose="020B0604020202020204" pitchFamily="34" charset="0"/>
              </a:rPr>
              <a:t>Maintains appropriate eye contact</a:t>
            </a:r>
          </a:p>
          <a:p>
            <a:endParaRPr lang="en-US" dirty="0">
              <a:latin typeface="Metropolis Light" panose="00000500000000000000" pitchFamily="50" charset="0"/>
            </a:endParaRPr>
          </a:p>
        </p:txBody>
      </p:sp>
      <p:sp>
        <p:nvSpPr>
          <p:cNvPr id="10" name="Content Placeholder 13">
            <a:extLst>
              <a:ext uri="{FF2B5EF4-FFF2-40B4-BE49-F238E27FC236}">
                <a16:creationId xmlns:a16="http://schemas.microsoft.com/office/drawing/2014/main" id="{C793D30F-12A5-4819-8A4D-CC2C0930A8A2}"/>
              </a:ext>
            </a:extLst>
          </p:cNvPr>
          <p:cNvSpPr txBox="1">
            <a:spLocks/>
          </p:cNvSpPr>
          <p:nvPr/>
        </p:nvSpPr>
        <p:spPr>
          <a:xfrm>
            <a:off x="616874" y="5766772"/>
            <a:ext cx="9052560" cy="822960"/>
          </a:xfrm>
          <a:prstGeom prst="roundRect">
            <a:avLst/>
          </a:prstGeom>
          <a:gradFill>
            <a:gsLst>
              <a:gs pos="0">
                <a:schemeClr val="accent3"/>
              </a:gs>
              <a:gs pos="100000">
                <a:schemeClr val="tx2"/>
              </a:gs>
            </a:gsLst>
            <a:lin ang="5400000" scaled="0"/>
          </a:gradFill>
          <a:ln w="6350" cap="flat" cmpd="sng" algn="ctr">
            <a:solidFill>
              <a:srgbClr val="002060"/>
            </a:solidFill>
            <a:prstDash val="solid"/>
            <a:miter lim="800000"/>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defTabSz="912813">
              <a:buFont typeface="Arial" panose="020B0604020202020204" pitchFamily="34" charset="0"/>
              <a:buNone/>
              <a:defRPr/>
            </a:pPr>
            <a:r>
              <a:rPr lang="en-US" sz="2400" b="1" dirty="0">
                <a:solidFill>
                  <a:schemeClr val="bg1"/>
                </a:solidFill>
                <a:effectLst>
                  <a:outerShdw blurRad="38100" dist="38100" dir="2700000" algn="tl">
                    <a:srgbClr val="000000">
                      <a:alpha val="43137"/>
                    </a:srgbClr>
                  </a:outerShdw>
                </a:effectLst>
                <a:latin typeface="Metropolis" panose="00000500000000000000" pitchFamily="50" charset="0"/>
                <a:cs typeface="Arial" panose="020B0604020202020204" pitchFamily="34" charset="0"/>
              </a:rPr>
              <a:t>“I clearly express that we both have rights and needs”</a:t>
            </a:r>
          </a:p>
        </p:txBody>
      </p:sp>
      <p:pic>
        <p:nvPicPr>
          <p:cNvPr id="8" name="Picture 7">
            <a:extLst>
              <a:ext uri="{FF2B5EF4-FFF2-40B4-BE49-F238E27FC236}">
                <a16:creationId xmlns:a16="http://schemas.microsoft.com/office/drawing/2014/main" id="{4E111061-63D3-447E-AA83-012DDF484B00}"/>
              </a:ext>
            </a:extLst>
          </p:cNvPr>
          <p:cNvPicPr>
            <a:picLocks noChangeAspect="1"/>
          </p:cNvPicPr>
          <p:nvPr/>
        </p:nvPicPr>
        <p:blipFill>
          <a:blip r:embed="rId4"/>
          <a:stretch>
            <a:fillRect/>
          </a:stretch>
        </p:blipFill>
        <p:spPr>
          <a:xfrm>
            <a:off x="1302674" y="539540"/>
            <a:ext cx="1645920" cy="1097280"/>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3889926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1108364" y="471055"/>
            <a:ext cx="10458796" cy="1219633"/>
          </a:xfrm>
        </p:spPr>
        <p:txBody>
          <a:bodyPr>
            <a:noAutofit/>
          </a:bodyPr>
          <a:lstStyle/>
          <a:p>
            <a:pPr eaLnBrk="1" hangingPunct="1"/>
            <a:r>
              <a:rPr lang="en-US" altLang="en-US" sz="3200" dirty="0">
                <a:solidFill>
                  <a:schemeClr val="tx2"/>
                </a:solidFill>
                <a:latin typeface="Metropolis" panose="00000500000000000000" pitchFamily="50" charset="0"/>
                <a:ea typeface="ＭＳ Ｐゴシック" pitchFamily="34" charset="-128"/>
                <a:cs typeface="Arial" panose="020B0604020202020204" pitchFamily="34" charset="0"/>
              </a:rPr>
              <a:t>Benefits of an </a:t>
            </a:r>
            <a:r>
              <a:rPr lang="en-US" altLang="en-US" sz="3200" dirty="0">
                <a:solidFill>
                  <a:srgbClr val="C00000"/>
                </a:solidFill>
                <a:latin typeface="Metropolis" panose="00000500000000000000" pitchFamily="50" charset="0"/>
                <a:ea typeface="ＭＳ Ｐゴシック" pitchFamily="34" charset="-128"/>
                <a:cs typeface="Arial" panose="020B0604020202020204" pitchFamily="34" charset="0"/>
              </a:rPr>
              <a:t>Assertive</a:t>
            </a:r>
            <a:r>
              <a:rPr lang="en-US" altLang="en-US" sz="3200" dirty="0">
                <a:solidFill>
                  <a:schemeClr val="tx2"/>
                </a:solidFill>
                <a:latin typeface="Metropolis" panose="00000500000000000000" pitchFamily="50" charset="0"/>
                <a:ea typeface="ＭＳ Ｐゴシック" pitchFamily="34" charset="-128"/>
                <a:cs typeface="Arial" panose="020B0604020202020204" pitchFamily="34" charset="0"/>
              </a:rPr>
              <a:t> Communication Style</a:t>
            </a:r>
          </a:p>
        </p:txBody>
      </p:sp>
      <p:sp>
        <p:nvSpPr>
          <p:cNvPr id="9217" name="Content Placeholder 1"/>
          <p:cNvSpPr>
            <a:spLocks noGrp="1"/>
          </p:cNvSpPr>
          <p:nvPr>
            <p:ph idx="1"/>
          </p:nvPr>
        </p:nvSpPr>
        <p:spPr>
          <a:xfrm>
            <a:off x="1108364" y="1825625"/>
            <a:ext cx="7895936" cy="4351338"/>
          </a:xfrm>
        </p:spPr>
        <p:txBody>
          <a:bodyPr>
            <a:normAutofit/>
          </a:bodyPr>
          <a:lstStyle/>
          <a:p>
            <a:pPr marL="457200" indent="-457200">
              <a:buFont typeface="Wingdings" panose="05000000000000000000" pitchFamily="2" charset="2"/>
              <a:buChar char="q"/>
              <a:defRPr/>
            </a:pPr>
            <a:r>
              <a:rPr lang="en-US" sz="2400" b="0" dirty="0">
                <a:solidFill>
                  <a:schemeClr val="bg2">
                    <a:lumMod val="25000"/>
                  </a:schemeClr>
                </a:solidFill>
                <a:latin typeface="Metropolis Light" panose="00000500000000000000" pitchFamily="50" charset="0"/>
                <a:cs typeface="Arial" panose="020B0604020202020204" pitchFamily="34" charset="0"/>
              </a:rPr>
              <a:t>Allows us to demonstrate the </a:t>
            </a:r>
            <a:r>
              <a:rPr lang="en-US" sz="2400" b="0" dirty="0">
                <a:solidFill>
                  <a:srgbClr val="C00000"/>
                </a:solidFill>
                <a:latin typeface="Metropolis Light" panose="00000500000000000000" pitchFamily="50" charset="0"/>
                <a:cs typeface="Arial" panose="020B0604020202020204" pitchFamily="34" charset="0"/>
              </a:rPr>
              <a:t>Respect for People Commitments</a:t>
            </a:r>
          </a:p>
          <a:p>
            <a:pPr marL="457200" indent="-457200">
              <a:buFont typeface="Wingdings" panose="05000000000000000000" pitchFamily="2" charset="2"/>
              <a:buChar char="q"/>
              <a:defRPr/>
            </a:pPr>
            <a:r>
              <a:rPr lang="en-US" sz="2400" b="0" dirty="0">
                <a:solidFill>
                  <a:schemeClr val="bg2">
                    <a:lumMod val="25000"/>
                  </a:schemeClr>
                </a:solidFill>
                <a:latin typeface="Metropolis Light" panose="00000500000000000000" pitchFamily="50" charset="0"/>
                <a:cs typeface="Arial" panose="020B0604020202020204" pitchFamily="34" charset="0"/>
              </a:rPr>
              <a:t>Enables us to reach </a:t>
            </a:r>
            <a:r>
              <a:rPr lang="en-US" sz="2400" b="0" dirty="0">
                <a:solidFill>
                  <a:srgbClr val="C00000"/>
                </a:solidFill>
                <a:latin typeface="Metropolis Light" panose="00000500000000000000" pitchFamily="50" charset="0"/>
                <a:cs typeface="Arial" panose="020B0604020202020204" pitchFamily="34" charset="0"/>
              </a:rPr>
              <a:t>mutual understanding</a:t>
            </a:r>
          </a:p>
          <a:p>
            <a:pPr marL="457200" indent="-457200">
              <a:buFont typeface="Wingdings" panose="05000000000000000000" pitchFamily="2" charset="2"/>
              <a:buChar char="q"/>
              <a:defRPr/>
            </a:pPr>
            <a:r>
              <a:rPr lang="en-US" sz="2400" b="0" dirty="0">
                <a:solidFill>
                  <a:schemeClr val="bg2">
                    <a:lumMod val="25000"/>
                  </a:schemeClr>
                </a:solidFill>
                <a:latin typeface="Metropolis Light" panose="00000500000000000000" pitchFamily="50" charset="0"/>
                <a:cs typeface="Arial" panose="020B0604020202020204" pitchFamily="34" charset="0"/>
              </a:rPr>
              <a:t>Helps us get </a:t>
            </a:r>
            <a:r>
              <a:rPr lang="en-US" sz="2400" b="0" dirty="0">
                <a:solidFill>
                  <a:srgbClr val="C00000"/>
                </a:solidFill>
                <a:latin typeface="Metropolis Light" panose="00000500000000000000" pitchFamily="50" charset="0"/>
                <a:cs typeface="Arial" panose="020B0604020202020204" pitchFamily="34" charset="0"/>
              </a:rPr>
              <a:t>what we need/want to achieve goals</a:t>
            </a:r>
          </a:p>
          <a:p>
            <a:pPr marL="457200" indent="-457200">
              <a:buFont typeface="Wingdings" panose="05000000000000000000" pitchFamily="2" charset="2"/>
              <a:buChar char="q"/>
              <a:defRPr/>
            </a:pPr>
            <a:r>
              <a:rPr lang="en-US" sz="2400" b="0" dirty="0">
                <a:solidFill>
                  <a:schemeClr val="bg2">
                    <a:lumMod val="25000"/>
                  </a:schemeClr>
                </a:solidFill>
                <a:latin typeface="Metropolis Light" panose="00000500000000000000" pitchFamily="50" charset="0"/>
                <a:cs typeface="Arial" panose="020B0604020202020204" pitchFamily="34" charset="0"/>
              </a:rPr>
              <a:t>Allows us to be consistent and </a:t>
            </a:r>
            <a:r>
              <a:rPr lang="en-US" sz="2400" b="0" dirty="0">
                <a:solidFill>
                  <a:srgbClr val="C00000"/>
                </a:solidFill>
                <a:latin typeface="Metropolis Light" panose="00000500000000000000" pitchFamily="50" charset="0"/>
                <a:cs typeface="Arial" panose="020B0604020202020204" pitchFamily="34" charset="0"/>
              </a:rPr>
              <a:t>build respectful relationships </a:t>
            </a:r>
            <a:r>
              <a:rPr lang="en-US" sz="2400" b="0" dirty="0">
                <a:solidFill>
                  <a:schemeClr val="bg2">
                    <a:lumMod val="25000"/>
                  </a:schemeClr>
                </a:solidFill>
                <a:latin typeface="Metropolis Light" panose="00000500000000000000" pitchFamily="50" charset="0"/>
                <a:cs typeface="Arial" panose="020B0604020202020204" pitchFamily="34" charset="0"/>
              </a:rPr>
              <a:t>with others</a:t>
            </a:r>
          </a:p>
          <a:p>
            <a:pPr marL="457200" indent="-457200">
              <a:buFont typeface="Wingdings" panose="05000000000000000000" pitchFamily="2" charset="2"/>
              <a:buChar char="q"/>
              <a:defRPr/>
            </a:pPr>
            <a:r>
              <a:rPr lang="en-US" sz="2400" b="0" dirty="0">
                <a:solidFill>
                  <a:schemeClr val="bg2">
                    <a:lumMod val="25000"/>
                  </a:schemeClr>
                </a:solidFill>
                <a:latin typeface="Metropolis Light" panose="00000500000000000000" pitchFamily="50" charset="0"/>
                <a:cs typeface="Arial" panose="020B0604020202020204" pitchFamily="34" charset="0"/>
              </a:rPr>
              <a:t>Enables us to </a:t>
            </a:r>
            <a:r>
              <a:rPr lang="en-US" sz="2400" b="0" dirty="0">
                <a:solidFill>
                  <a:srgbClr val="C00000"/>
                </a:solidFill>
                <a:latin typeface="Metropolis Light" panose="00000500000000000000" pitchFamily="50" charset="0"/>
                <a:cs typeface="Arial" panose="020B0604020202020204" pitchFamily="34" charset="0"/>
              </a:rPr>
              <a:t>express both positive and constructive </a:t>
            </a:r>
            <a:r>
              <a:rPr lang="en-US" sz="2400" b="0" dirty="0">
                <a:solidFill>
                  <a:schemeClr val="bg2">
                    <a:lumMod val="25000"/>
                  </a:schemeClr>
                </a:solidFill>
                <a:latin typeface="Metropolis Light" panose="00000500000000000000" pitchFamily="50" charset="0"/>
                <a:cs typeface="Arial" panose="020B0604020202020204" pitchFamily="34" charset="0"/>
              </a:rPr>
              <a:t>verbal and nonverbal communication</a:t>
            </a:r>
          </a:p>
          <a:p>
            <a:pPr marL="457200" indent="-457200">
              <a:buFont typeface="Wingdings" panose="05000000000000000000" pitchFamily="2" charset="2"/>
              <a:buChar char="q"/>
              <a:defRPr/>
            </a:pPr>
            <a:r>
              <a:rPr lang="en-US" sz="2400" b="0" dirty="0">
                <a:solidFill>
                  <a:schemeClr val="bg2">
                    <a:lumMod val="25000"/>
                  </a:schemeClr>
                </a:solidFill>
                <a:latin typeface="Metropolis Light" panose="00000500000000000000" pitchFamily="50" charset="0"/>
                <a:cs typeface="Arial" panose="020B0604020202020204" pitchFamily="34" charset="0"/>
              </a:rPr>
              <a:t>Enhances </a:t>
            </a:r>
            <a:r>
              <a:rPr lang="en-US" sz="2400" b="0" dirty="0">
                <a:solidFill>
                  <a:srgbClr val="C00000"/>
                </a:solidFill>
                <a:latin typeface="Metropolis Light" panose="00000500000000000000" pitchFamily="50" charset="0"/>
                <a:cs typeface="Arial" panose="020B0604020202020204" pitchFamily="34" charset="0"/>
              </a:rPr>
              <a:t>self-esteem</a:t>
            </a:r>
            <a:r>
              <a:rPr lang="en-US" sz="2400" b="0" dirty="0">
                <a:solidFill>
                  <a:schemeClr val="bg2">
                    <a:lumMod val="25000"/>
                  </a:schemeClr>
                </a:solidFill>
                <a:latin typeface="Metropolis Light" panose="00000500000000000000" pitchFamily="50" charset="0"/>
                <a:cs typeface="Arial" panose="020B0604020202020204" pitchFamily="34" charset="0"/>
              </a:rPr>
              <a:t>, </a:t>
            </a:r>
            <a:r>
              <a:rPr lang="en-US" sz="2400" b="0" dirty="0">
                <a:solidFill>
                  <a:srgbClr val="C00000"/>
                </a:solidFill>
                <a:latin typeface="Metropolis Light" panose="00000500000000000000" pitchFamily="50" charset="0"/>
                <a:cs typeface="Arial" panose="020B0604020202020204" pitchFamily="34" charset="0"/>
              </a:rPr>
              <a:t>confidence</a:t>
            </a:r>
            <a:r>
              <a:rPr lang="en-US" sz="2400" b="0" dirty="0">
                <a:solidFill>
                  <a:schemeClr val="bg2">
                    <a:lumMod val="25000"/>
                  </a:schemeClr>
                </a:solidFill>
                <a:latin typeface="Metropolis Light" panose="00000500000000000000" pitchFamily="50" charset="0"/>
                <a:cs typeface="Arial" panose="020B0604020202020204" pitchFamily="34" charset="0"/>
              </a:rPr>
              <a:t>, and </a:t>
            </a:r>
            <a:r>
              <a:rPr lang="en-US" sz="2400" b="0" dirty="0">
                <a:solidFill>
                  <a:srgbClr val="C00000"/>
                </a:solidFill>
                <a:latin typeface="Metropolis Light" panose="00000500000000000000" pitchFamily="50" charset="0"/>
                <a:cs typeface="Arial" panose="020B0604020202020204" pitchFamily="34" charset="0"/>
              </a:rPr>
              <a:t>credibility</a:t>
            </a:r>
          </a:p>
          <a:p>
            <a:pPr>
              <a:buFont typeface="Wingdings" panose="05000000000000000000" pitchFamily="2" charset="2"/>
              <a:buChar char="q"/>
              <a:defRPr/>
            </a:pPr>
            <a:endParaRPr lang="en-US" altLang="en-US" sz="2400" b="0" dirty="0">
              <a:solidFill>
                <a:schemeClr val="bg2">
                  <a:lumMod val="25000"/>
                </a:schemeClr>
              </a:solidFill>
              <a:latin typeface="Metropolis Light" panose="00000500000000000000" pitchFamily="50" charset="0"/>
              <a:ea typeface="ＭＳ Ｐゴシック" charset="-128"/>
              <a:cs typeface="Arial" panose="020B0604020202020204" pitchFamily="34" charset="0"/>
            </a:endParaRPr>
          </a:p>
        </p:txBody>
      </p:sp>
      <p:sp>
        <p:nvSpPr>
          <p:cNvPr id="5" name="Oval 4">
            <a:extLst>
              <a:ext uri="{FF2B5EF4-FFF2-40B4-BE49-F238E27FC236}">
                <a16:creationId xmlns:a16="http://schemas.microsoft.com/office/drawing/2014/main" id="{473B493B-5533-408C-8A1D-E12D8958DBEC}"/>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4</a:t>
            </a:r>
          </a:p>
        </p:txBody>
      </p:sp>
      <p:pic>
        <p:nvPicPr>
          <p:cNvPr id="3" name="Picture 2" descr="A picture containing company name&#10;&#10;Description automatically generated">
            <a:extLst>
              <a:ext uri="{FF2B5EF4-FFF2-40B4-BE49-F238E27FC236}">
                <a16:creationId xmlns:a16="http://schemas.microsoft.com/office/drawing/2014/main" id="{641435B3-8679-B4EF-BE77-C785C71D5279}"/>
              </a:ext>
            </a:extLst>
          </p:cNvPr>
          <p:cNvPicPr>
            <a:picLocks noChangeAspect="1"/>
          </p:cNvPicPr>
          <p:nvPr/>
        </p:nvPicPr>
        <p:blipFill>
          <a:blip r:embed="rId4"/>
          <a:stretch>
            <a:fillRect/>
          </a:stretch>
        </p:blipFill>
        <p:spPr>
          <a:xfrm>
            <a:off x="9543435" y="2762419"/>
            <a:ext cx="2333032" cy="1333161"/>
          </a:xfrm>
          <a:prstGeom prst="rect">
            <a:avLst/>
          </a:prstGeom>
        </p:spPr>
      </p:pic>
    </p:spTree>
    <p:custDataLst>
      <p:tags r:id="rId1"/>
    </p:custDataLst>
    <p:extLst>
      <p:ext uri="{BB962C8B-B14F-4D97-AF65-F5344CB8AC3E}">
        <p14:creationId xmlns:p14="http://schemas.microsoft.com/office/powerpoint/2010/main" val="2124511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2"/>
                </a:solidFill>
                <a:latin typeface="Metropolis" panose="00000500000000000000" pitchFamily="50" charset="0"/>
                <a:cs typeface="Arial" panose="020B0604020202020204" pitchFamily="34" charset="0"/>
              </a:rPr>
              <a:t>Responding to </a:t>
            </a:r>
            <a:r>
              <a:rPr lang="en-US" sz="3600" dirty="0">
                <a:solidFill>
                  <a:srgbClr val="C00000"/>
                </a:solidFill>
                <a:latin typeface="Metropolis" panose="00000500000000000000" pitchFamily="50" charset="0"/>
                <a:cs typeface="Arial" panose="020B0604020202020204" pitchFamily="34" charset="0"/>
              </a:rPr>
              <a:t>Non-Assertive</a:t>
            </a:r>
            <a:r>
              <a:rPr lang="en-US" sz="3600" dirty="0">
                <a:solidFill>
                  <a:schemeClr val="tx2"/>
                </a:solidFill>
                <a:latin typeface="Metropolis" panose="00000500000000000000" pitchFamily="50" charset="0"/>
                <a:cs typeface="Arial" panose="020B0604020202020204" pitchFamily="34" charset="0"/>
              </a:rPr>
              <a:t> Communication</a:t>
            </a:r>
          </a:p>
        </p:txBody>
      </p:sp>
      <p:sp>
        <p:nvSpPr>
          <p:cNvPr id="32" name="Content Placeholder 2"/>
          <p:cNvSpPr>
            <a:spLocks noGrp="1"/>
          </p:cNvSpPr>
          <p:nvPr>
            <p:ph idx="1"/>
          </p:nvPr>
        </p:nvSpPr>
        <p:spPr/>
        <p:txBody>
          <a:bodyPr/>
          <a:lstStyle/>
          <a:p>
            <a:pPr marL="0" indent="0" algn="ctr">
              <a:buNone/>
            </a:pPr>
            <a:r>
              <a:rPr lang="en-US" sz="2400" b="0" dirty="0">
                <a:solidFill>
                  <a:schemeClr val="bg2">
                    <a:lumMod val="25000"/>
                  </a:schemeClr>
                </a:solidFill>
                <a:latin typeface="Metropolis Light" panose="00000500000000000000" pitchFamily="50" charset="0"/>
                <a:cs typeface="Arial" panose="020B0604020202020204" pitchFamily="34" charset="0"/>
              </a:rPr>
              <a:t>How should you respond when others are communicating </a:t>
            </a:r>
            <a:r>
              <a:rPr lang="en-US" sz="2400" b="0" dirty="0">
                <a:solidFill>
                  <a:srgbClr val="C00000"/>
                </a:solidFill>
                <a:latin typeface="Metropolis Light" panose="00000500000000000000" pitchFamily="50" charset="0"/>
                <a:cs typeface="Arial" panose="020B0604020202020204" pitchFamily="34" charset="0"/>
              </a:rPr>
              <a:t>aggressively</a:t>
            </a:r>
            <a:r>
              <a:rPr lang="en-US" sz="2400" b="0" dirty="0">
                <a:solidFill>
                  <a:schemeClr val="bg2">
                    <a:lumMod val="25000"/>
                  </a:schemeClr>
                </a:solidFill>
                <a:latin typeface="Metropolis Light" panose="00000500000000000000" pitchFamily="50" charset="0"/>
                <a:cs typeface="Arial" panose="020B0604020202020204" pitchFamily="34" charset="0"/>
              </a:rPr>
              <a:t>? Or </a:t>
            </a:r>
            <a:r>
              <a:rPr lang="en-US" sz="2400" b="0" dirty="0">
                <a:solidFill>
                  <a:srgbClr val="C00000"/>
                </a:solidFill>
                <a:latin typeface="Metropolis Light" panose="00000500000000000000" pitchFamily="50" charset="0"/>
                <a:cs typeface="Arial" panose="020B0604020202020204" pitchFamily="34" charset="0"/>
              </a:rPr>
              <a:t>passively</a:t>
            </a:r>
            <a:r>
              <a:rPr lang="en-US" sz="2400" b="0" dirty="0">
                <a:solidFill>
                  <a:schemeClr val="bg2">
                    <a:lumMod val="25000"/>
                  </a:schemeClr>
                </a:solidFill>
                <a:latin typeface="Metropolis Light" panose="00000500000000000000" pitchFamily="50" charset="0"/>
                <a:cs typeface="Arial" panose="020B0604020202020204" pitchFamily="34" charset="0"/>
              </a:rPr>
              <a:t>?</a:t>
            </a:r>
          </a:p>
        </p:txBody>
      </p:sp>
      <p:grpSp>
        <p:nvGrpSpPr>
          <p:cNvPr id="9" name="Group 8">
            <a:extLst>
              <a:ext uri="{FF2B5EF4-FFF2-40B4-BE49-F238E27FC236}">
                <a16:creationId xmlns:a16="http://schemas.microsoft.com/office/drawing/2014/main" id="{84B58656-0822-4533-9C3D-8968D375A10E}"/>
              </a:ext>
            </a:extLst>
          </p:cNvPr>
          <p:cNvGrpSpPr/>
          <p:nvPr/>
        </p:nvGrpSpPr>
        <p:grpSpPr>
          <a:xfrm>
            <a:off x="1291591" y="3268365"/>
            <a:ext cx="8156038" cy="2700298"/>
            <a:chOff x="1761914" y="3638550"/>
            <a:chExt cx="8156038" cy="2700298"/>
          </a:xfrm>
        </p:grpSpPr>
        <p:sp>
          <p:nvSpPr>
            <p:cNvPr id="10" name="Up Arrow 3">
              <a:extLst>
                <a:ext uri="{FF2B5EF4-FFF2-40B4-BE49-F238E27FC236}">
                  <a16:creationId xmlns:a16="http://schemas.microsoft.com/office/drawing/2014/main" id="{D0CB99FB-0A2A-4F6F-B2EB-56BC6C434994}"/>
                </a:ext>
              </a:extLst>
            </p:cNvPr>
            <p:cNvSpPr/>
            <p:nvPr/>
          </p:nvSpPr>
          <p:spPr>
            <a:xfrm>
              <a:off x="5974446" y="3638550"/>
              <a:ext cx="1142999" cy="1265706"/>
            </a:xfrm>
            <a:prstGeom prst="upArrow">
              <a:avLst/>
            </a:prstGeom>
            <a:solidFill>
              <a:schemeClr val="accent1">
                <a:lumMod val="60000"/>
                <a:lumOff val="4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ight Arrow 10">
              <a:extLst>
                <a:ext uri="{FF2B5EF4-FFF2-40B4-BE49-F238E27FC236}">
                  <a16:creationId xmlns:a16="http://schemas.microsoft.com/office/drawing/2014/main" id="{B862E942-7552-40C1-A657-177D2CAC19F7}"/>
                </a:ext>
              </a:extLst>
            </p:cNvPr>
            <p:cNvSpPr/>
            <p:nvPr/>
          </p:nvSpPr>
          <p:spPr>
            <a:xfrm>
              <a:off x="7631951" y="4904257"/>
              <a:ext cx="2286001" cy="1198691"/>
            </a:xfrm>
            <a:prstGeom prst="rightArrow">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87303" rIns="553673" bIns="384048"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1" i="0" u="none" strike="noStrike" kern="1200" cap="none" spc="0" normalizeH="0" baseline="0" noProof="0" dirty="0">
                  <a:ln>
                    <a:noFill/>
                  </a:ln>
                  <a:solidFill>
                    <a:srgbClr val="FFFFFF"/>
                  </a:solidFill>
                  <a:effectLst/>
                  <a:uLnTx/>
                  <a:uFillTx/>
                  <a:latin typeface="Calibri" panose="020F0502020204030204"/>
                  <a:ea typeface="+mn-ea"/>
                  <a:cs typeface="+mn-cs"/>
                </a:rPr>
                <a:t>   Respond</a:t>
              </a:r>
            </a:p>
          </p:txBody>
        </p:sp>
        <p:sp>
          <p:nvSpPr>
            <p:cNvPr id="12" name="Right Arrow 11">
              <a:extLst>
                <a:ext uri="{FF2B5EF4-FFF2-40B4-BE49-F238E27FC236}">
                  <a16:creationId xmlns:a16="http://schemas.microsoft.com/office/drawing/2014/main" id="{F80DFD6A-5A2F-48D5-BC2E-7A50CB28C973}"/>
                </a:ext>
              </a:extLst>
            </p:cNvPr>
            <p:cNvSpPr/>
            <p:nvPr/>
          </p:nvSpPr>
          <p:spPr>
            <a:xfrm>
              <a:off x="1761914" y="4904257"/>
              <a:ext cx="3843712" cy="1198691"/>
            </a:xfrm>
            <a:prstGeom prst="rightArrow">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87303" rIns="553673" bIns="384048" numCol="1" spcCol="1270" anchor="ctr" anchorCtr="0">
              <a:noAutofit/>
            </a:bodyPr>
            <a:lstStyle/>
            <a:p>
              <a:pPr marL="0" marR="0" lvl="0" indent="0" algn="ctr" defTabSz="1022350" rtl="0" eaLnBrk="1" fontAlgn="auto" latinLnBrk="0" hangingPunct="1">
                <a:lnSpc>
                  <a:spcPct val="90000"/>
                </a:lnSpc>
                <a:spcBef>
                  <a:spcPct val="0"/>
                </a:spcBef>
                <a:spcAft>
                  <a:spcPct val="35000"/>
                </a:spcAft>
                <a:buClrTx/>
                <a:buSzTx/>
                <a:buFontTx/>
                <a:buNone/>
                <a:tabLst/>
                <a:defRPr/>
              </a:pPr>
              <a:r>
                <a:rPr lang="en-US" sz="2300" b="1" dirty="0">
                  <a:solidFill>
                    <a:srgbClr val="FFFFFF"/>
                  </a:solidFill>
                  <a:latin typeface="Calibri" panose="020F0502020204030204"/>
                </a:rPr>
                <a:t>Non-Assertive Behavior</a:t>
              </a:r>
              <a:endParaRPr kumimoji="0" lang="en-US" sz="23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83277E5D-0614-43F9-A414-78AA50862E7D}"/>
                </a:ext>
              </a:extLst>
            </p:cNvPr>
            <p:cNvSpPr/>
            <p:nvPr/>
          </p:nvSpPr>
          <p:spPr>
            <a:xfrm>
              <a:off x="5620615" y="4668353"/>
              <a:ext cx="1936385" cy="1670495"/>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PAUSE</a:t>
              </a:r>
            </a:p>
          </p:txBody>
        </p:sp>
      </p:grpSp>
    </p:spTree>
    <p:custDataLst>
      <p:tags r:id="rId1"/>
    </p:custDataLst>
    <p:extLst>
      <p:ext uri="{BB962C8B-B14F-4D97-AF65-F5344CB8AC3E}">
        <p14:creationId xmlns:p14="http://schemas.microsoft.com/office/powerpoint/2010/main" val="42529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2471-07EE-471E-917B-93203BD6B83F}"/>
              </a:ext>
            </a:extLst>
          </p:cNvPr>
          <p:cNvSpPr>
            <a:spLocks noGrp="1"/>
          </p:cNvSpPr>
          <p:nvPr>
            <p:ph type="title"/>
          </p:nvPr>
        </p:nvSpPr>
        <p:spPr/>
        <p:txBody>
          <a:bodyPr/>
          <a:lstStyle/>
          <a:p>
            <a:r>
              <a:rPr lang="en-US" dirty="0"/>
              <a:t>	Tips for the “Pause”</a:t>
            </a:r>
          </a:p>
        </p:txBody>
      </p:sp>
      <p:sp>
        <p:nvSpPr>
          <p:cNvPr id="3" name="Content Placeholder 2">
            <a:extLst>
              <a:ext uri="{FF2B5EF4-FFF2-40B4-BE49-F238E27FC236}">
                <a16:creationId xmlns:a16="http://schemas.microsoft.com/office/drawing/2014/main" id="{12147C9C-E234-4317-AF32-F8C67BD02607}"/>
              </a:ext>
            </a:extLst>
          </p:cNvPr>
          <p:cNvSpPr>
            <a:spLocks noGrp="1"/>
          </p:cNvSpPr>
          <p:nvPr>
            <p:ph idx="1"/>
          </p:nvPr>
        </p:nvSpPr>
        <p:spPr>
          <a:xfrm>
            <a:off x="1108364" y="1690688"/>
            <a:ext cx="6824413" cy="4351338"/>
          </a:xfrm>
        </p:spPr>
        <p:txBody>
          <a:bodyPr/>
          <a:lstStyle/>
          <a:p>
            <a:pPr marL="457200" indent="-457200">
              <a:buFont typeface="Wingdings" panose="05000000000000000000" pitchFamily="2" charset="2"/>
              <a:buChar char="q"/>
              <a:tabLst>
                <a:tab pos="0" algn="l"/>
              </a:tabLst>
            </a:pPr>
            <a:r>
              <a:rPr lang="en-US" sz="2400" dirty="0"/>
              <a:t>Breathe</a:t>
            </a:r>
          </a:p>
          <a:p>
            <a:pPr marL="457200" indent="-457200">
              <a:buFont typeface="Wingdings" panose="05000000000000000000" pitchFamily="2" charset="2"/>
              <a:buChar char="q"/>
              <a:tabLst>
                <a:tab pos="0" algn="l"/>
              </a:tabLst>
            </a:pPr>
            <a:r>
              <a:rPr lang="en-US" sz="2400" dirty="0"/>
              <a:t>Think about </a:t>
            </a:r>
            <a:r>
              <a:rPr lang="en-US" sz="2400" dirty="0">
                <a:solidFill>
                  <a:srgbClr val="C00000"/>
                </a:solidFill>
              </a:rPr>
              <a:t>what </a:t>
            </a:r>
            <a:r>
              <a:rPr lang="en-US" sz="2400" dirty="0"/>
              <a:t>you would like to say and </a:t>
            </a:r>
            <a:r>
              <a:rPr lang="en-US" sz="2400" dirty="0">
                <a:solidFill>
                  <a:srgbClr val="C00000"/>
                </a:solidFill>
              </a:rPr>
              <a:t>how</a:t>
            </a:r>
            <a:r>
              <a:rPr lang="en-US" sz="2400" dirty="0"/>
              <a:t> you would like to say it.</a:t>
            </a:r>
          </a:p>
          <a:p>
            <a:pPr marL="457200" indent="-457200">
              <a:buFont typeface="Wingdings" panose="05000000000000000000" pitchFamily="2" charset="2"/>
              <a:buChar char="q"/>
              <a:tabLst>
                <a:tab pos="0" algn="l"/>
              </a:tabLst>
            </a:pPr>
            <a:r>
              <a:rPr lang="en-US" sz="2400" dirty="0"/>
              <a:t>Ask permission to start the conversation</a:t>
            </a:r>
          </a:p>
          <a:p>
            <a:pPr lvl="1">
              <a:buFont typeface="Wingdings" panose="05000000000000000000" pitchFamily="2" charset="2"/>
              <a:buChar char="§"/>
            </a:pPr>
            <a:r>
              <a:rPr lang="en-US" i="1" dirty="0"/>
              <a:t>“</a:t>
            </a:r>
            <a:r>
              <a:rPr lang="en-US" sz="2000" i="1" dirty="0"/>
              <a:t>Would it be okay if we talked about…”</a:t>
            </a:r>
          </a:p>
          <a:p>
            <a:pPr lvl="1">
              <a:buFont typeface="Wingdings" panose="05000000000000000000" pitchFamily="2" charset="2"/>
              <a:buChar char="§"/>
            </a:pPr>
            <a:r>
              <a:rPr lang="en-US" sz="2000" i="1" dirty="0"/>
              <a:t>“Do you mind if we discussed…”</a:t>
            </a:r>
          </a:p>
          <a:p>
            <a:pPr lvl="1">
              <a:buFont typeface="Wingdings" panose="05000000000000000000" pitchFamily="2" charset="2"/>
              <a:buChar char="§"/>
            </a:pPr>
            <a:r>
              <a:rPr lang="en-US" sz="2000" i="1" dirty="0"/>
              <a:t>“Might I add some thoughts here?”</a:t>
            </a:r>
          </a:p>
          <a:p>
            <a:pPr marL="457200" lvl="1" indent="0">
              <a:buNone/>
            </a:pPr>
            <a:endParaRPr lang="en-US" dirty="0"/>
          </a:p>
        </p:txBody>
      </p:sp>
      <p:sp>
        <p:nvSpPr>
          <p:cNvPr id="4" name="Oval 3">
            <a:extLst>
              <a:ext uri="{FF2B5EF4-FFF2-40B4-BE49-F238E27FC236}">
                <a16:creationId xmlns:a16="http://schemas.microsoft.com/office/drawing/2014/main" id="{3EA11768-C9C1-4CB1-AD31-8F7A929959B0}"/>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4</a:t>
            </a:r>
          </a:p>
        </p:txBody>
      </p:sp>
      <p:pic>
        <p:nvPicPr>
          <p:cNvPr id="5" name="Picture 2" descr="Audio, Pause, Sound, Video, Button">
            <a:extLst>
              <a:ext uri="{FF2B5EF4-FFF2-40B4-BE49-F238E27FC236}">
                <a16:creationId xmlns:a16="http://schemas.microsoft.com/office/drawing/2014/main" id="{AC9EB532-CBD6-4A4B-9366-844DCCB44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301" y="1690688"/>
            <a:ext cx="2887335" cy="28873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632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764" y="471055"/>
            <a:ext cx="10245436" cy="1219633"/>
          </a:xfrm>
        </p:spPr>
        <p:txBody>
          <a:bodyPr>
            <a:noAutofit/>
          </a:bodyPr>
          <a:lstStyle/>
          <a:p>
            <a:r>
              <a:rPr lang="en-US" sz="3200" dirty="0">
                <a:solidFill>
                  <a:schemeClr val="tx2"/>
                </a:solidFill>
                <a:latin typeface="Metropolis" panose="00000500000000000000" pitchFamily="50" charset="0"/>
                <a:cs typeface="Arial" panose="020B0604020202020204" pitchFamily="34" charset="0"/>
              </a:rPr>
              <a:t>Responding to an </a:t>
            </a:r>
            <a:r>
              <a:rPr lang="en-US" sz="3200" dirty="0">
                <a:solidFill>
                  <a:srgbClr val="C00000"/>
                </a:solidFill>
                <a:latin typeface="Metropolis" panose="00000500000000000000" pitchFamily="50" charset="0"/>
                <a:cs typeface="Arial" panose="020B0604020202020204" pitchFamily="34" charset="0"/>
              </a:rPr>
              <a:t>Aggressive</a:t>
            </a:r>
            <a:r>
              <a:rPr lang="en-US" sz="3200" dirty="0">
                <a:solidFill>
                  <a:schemeClr val="tx2"/>
                </a:solidFill>
                <a:latin typeface="Metropolis" panose="00000500000000000000" pitchFamily="50" charset="0"/>
                <a:cs typeface="Arial" panose="020B0604020202020204" pitchFamily="34" charset="0"/>
              </a:rPr>
              <a:t> Communication Style</a:t>
            </a:r>
          </a:p>
        </p:txBody>
      </p:sp>
      <p:sp>
        <p:nvSpPr>
          <p:cNvPr id="3" name="Content Placeholder 2"/>
          <p:cNvSpPr>
            <a:spLocks noGrp="1"/>
          </p:cNvSpPr>
          <p:nvPr>
            <p:ph idx="1"/>
          </p:nvPr>
        </p:nvSpPr>
        <p:spPr/>
        <p:txBody>
          <a:bodyPr>
            <a:noAutofit/>
          </a:bodyPr>
          <a:lstStyle/>
          <a:p>
            <a:pPr marL="457200" indent="-457200">
              <a:buFont typeface="Wingdings" panose="05000000000000000000" pitchFamily="2" charset="2"/>
              <a:buChar char="q"/>
            </a:pPr>
            <a:r>
              <a:rPr lang="en-US" sz="2400" kern="0" dirty="0">
                <a:solidFill>
                  <a:schemeClr val="tx1">
                    <a:lumMod val="85000"/>
                    <a:lumOff val="15000"/>
                  </a:schemeClr>
                </a:solidFill>
                <a:latin typeface="Metropolis Light" panose="00000500000000000000" pitchFamily="50" charset="0"/>
                <a:cs typeface="Arial" panose="020B0604020202020204" pitchFamily="34" charset="0"/>
              </a:rPr>
              <a:t>“Pause”</a:t>
            </a:r>
          </a:p>
          <a:p>
            <a:pPr marL="457200" indent="-457200">
              <a:buFont typeface="Wingdings" panose="05000000000000000000" pitchFamily="2" charset="2"/>
              <a:buChar char="q"/>
            </a:pPr>
            <a:r>
              <a:rPr lang="en-US" sz="2400" kern="0" dirty="0">
                <a:solidFill>
                  <a:schemeClr val="tx1">
                    <a:lumMod val="85000"/>
                    <a:lumOff val="15000"/>
                  </a:schemeClr>
                </a:solidFill>
                <a:latin typeface="Metropolis Light" panose="00000500000000000000" pitchFamily="50" charset="0"/>
                <a:cs typeface="Arial" panose="020B0604020202020204" pitchFamily="34" charset="0"/>
              </a:rPr>
              <a:t>Use the </a:t>
            </a:r>
            <a:r>
              <a:rPr lang="en-US" sz="2400" kern="0" dirty="0">
                <a:solidFill>
                  <a:srgbClr val="C00000"/>
                </a:solidFill>
                <a:latin typeface="Metropolis Light" panose="00000500000000000000" pitchFamily="50" charset="0"/>
                <a:cs typeface="Arial" panose="020B0604020202020204" pitchFamily="34" charset="0"/>
              </a:rPr>
              <a:t>Respect for People Commitments </a:t>
            </a:r>
            <a:r>
              <a:rPr lang="en-US" sz="2400" kern="0" dirty="0">
                <a:solidFill>
                  <a:schemeClr val="tx1">
                    <a:lumMod val="85000"/>
                    <a:lumOff val="15000"/>
                  </a:schemeClr>
                </a:solidFill>
                <a:latin typeface="Metropolis Light" panose="00000500000000000000" pitchFamily="50" charset="0"/>
                <a:cs typeface="Arial" panose="020B0604020202020204" pitchFamily="34" charset="0"/>
              </a:rPr>
              <a:t>as your foundation</a:t>
            </a:r>
          </a:p>
          <a:p>
            <a:pPr marL="457200" indent="-457200">
              <a:buFont typeface="Wingdings" panose="05000000000000000000" pitchFamily="2" charset="2"/>
              <a:buChar char="q"/>
            </a:pPr>
            <a:r>
              <a:rPr lang="en-US" sz="2400" kern="0" dirty="0">
                <a:solidFill>
                  <a:schemeClr val="tx1"/>
                </a:solidFill>
                <a:latin typeface="Metropolis Light" panose="00000500000000000000" pitchFamily="50" charset="0"/>
                <a:cs typeface="Arial" panose="020B0604020202020204" pitchFamily="34" charset="0"/>
              </a:rPr>
              <a:t>Demonstrate</a:t>
            </a:r>
            <a:r>
              <a:rPr lang="en-US" sz="2400" kern="0" dirty="0">
                <a:solidFill>
                  <a:srgbClr val="C00000"/>
                </a:solidFill>
                <a:latin typeface="Metropolis Light" panose="00000500000000000000" pitchFamily="50" charset="0"/>
                <a:cs typeface="Arial" panose="020B0604020202020204" pitchFamily="34" charset="0"/>
              </a:rPr>
              <a:t> Listen to Understand</a:t>
            </a:r>
          </a:p>
          <a:p>
            <a:pPr marL="914400" lvl="1" indent="-457200">
              <a:buFont typeface="Wingdings" panose="05000000000000000000" pitchFamily="2" charset="2"/>
              <a:buChar char="§"/>
            </a:pPr>
            <a:r>
              <a:rPr lang="en-US" sz="2000" dirty="0"/>
              <a:t>Remain present, actively listen</a:t>
            </a:r>
          </a:p>
          <a:p>
            <a:pPr marL="914400" lvl="1" indent="-457200">
              <a:buFont typeface="Wingdings" panose="05000000000000000000" pitchFamily="2" charset="2"/>
              <a:buChar char="§"/>
            </a:pPr>
            <a:r>
              <a:rPr lang="en-US" sz="2000" dirty="0"/>
              <a:t>Treat with kindness and empathy</a:t>
            </a:r>
          </a:p>
          <a:p>
            <a:pPr marL="914400" lvl="1" indent="-457200">
              <a:buFont typeface="Wingdings" panose="05000000000000000000" pitchFamily="2" charset="2"/>
              <a:buChar char="§"/>
            </a:pPr>
            <a:r>
              <a:rPr lang="en-US" sz="2000" dirty="0"/>
              <a:t>Maintain appropriate eye contact, focus on the other person</a:t>
            </a:r>
          </a:p>
          <a:p>
            <a:pPr marL="914400" lvl="1" indent="-457200">
              <a:buFont typeface="Wingdings" panose="05000000000000000000" pitchFamily="2" charset="2"/>
              <a:buChar char="§"/>
            </a:pPr>
            <a:r>
              <a:rPr lang="en-US" sz="2000" dirty="0"/>
              <a:t>Confirm understanding</a:t>
            </a:r>
          </a:p>
          <a:p>
            <a:pPr marL="457200" lvl="1" indent="0">
              <a:buNone/>
            </a:pPr>
            <a:endParaRPr lang="en-US" sz="2000" dirty="0"/>
          </a:p>
          <a:p>
            <a:pPr marL="457200" indent="-457200">
              <a:buFont typeface="Wingdings" panose="05000000000000000000" pitchFamily="2" charset="2"/>
              <a:buChar char="q"/>
            </a:pPr>
            <a:r>
              <a:rPr lang="en-US" sz="2400" kern="0" dirty="0">
                <a:solidFill>
                  <a:schemeClr val="tx1">
                    <a:lumMod val="85000"/>
                    <a:lumOff val="15000"/>
                  </a:schemeClr>
                </a:solidFill>
                <a:latin typeface="Metropolis Light" panose="00000500000000000000" pitchFamily="50" charset="0"/>
                <a:cs typeface="Arial" panose="020B0604020202020204" pitchFamily="34" charset="0"/>
              </a:rPr>
              <a:t>Be clear</a:t>
            </a:r>
          </a:p>
          <a:p>
            <a:pPr marL="457200" indent="-457200">
              <a:buFont typeface="Wingdings" panose="05000000000000000000" pitchFamily="2" charset="2"/>
              <a:buChar char="q"/>
            </a:pPr>
            <a:r>
              <a:rPr lang="en-US" sz="2400" kern="0" dirty="0">
                <a:solidFill>
                  <a:schemeClr val="tx1">
                    <a:lumMod val="85000"/>
                    <a:lumOff val="15000"/>
                  </a:schemeClr>
                </a:solidFill>
                <a:latin typeface="Metropolis Light" panose="00000500000000000000" pitchFamily="50" charset="0"/>
                <a:cs typeface="Arial" panose="020B0604020202020204" pitchFamily="34" charset="0"/>
              </a:rPr>
              <a:t>Use “I” statements and avoid making accusations </a:t>
            </a:r>
          </a:p>
          <a:p>
            <a:pPr marL="457200" indent="-457200">
              <a:buFont typeface="Wingdings" panose="05000000000000000000" pitchFamily="2" charset="2"/>
              <a:buChar char="q"/>
            </a:pPr>
            <a:r>
              <a:rPr lang="en-US" sz="2400" kern="0" dirty="0">
                <a:solidFill>
                  <a:schemeClr val="tx1">
                    <a:lumMod val="85000"/>
                    <a:lumOff val="15000"/>
                  </a:schemeClr>
                </a:solidFill>
                <a:latin typeface="Metropolis Light" panose="00000500000000000000" pitchFamily="50" charset="0"/>
                <a:cs typeface="Arial" panose="020B0604020202020204" pitchFamily="34" charset="0"/>
              </a:rPr>
              <a:t>Keep your body language positive</a:t>
            </a:r>
          </a:p>
          <a:p>
            <a:pPr marL="0" indent="0">
              <a:buNone/>
            </a:pPr>
            <a:endParaRPr lang="en-US" sz="2400" b="0" kern="0" dirty="0">
              <a:solidFill>
                <a:srgbClr val="008000"/>
              </a:solidFill>
              <a:latin typeface="Metropolis Light" panose="00000500000000000000" pitchFamily="50" charset="0"/>
              <a:cs typeface="Arial" panose="020B0604020202020204" pitchFamily="34" charset="0"/>
            </a:endParaRPr>
          </a:p>
        </p:txBody>
      </p:sp>
      <p:sp>
        <p:nvSpPr>
          <p:cNvPr id="6" name="Oval 5">
            <a:extLst>
              <a:ext uri="{FF2B5EF4-FFF2-40B4-BE49-F238E27FC236}">
                <a16:creationId xmlns:a16="http://schemas.microsoft.com/office/drawing/2014/main" id="{43CBBF31-C979-4300-B65A-733D16D37151}"/>
              </a:ext>
            </a:extLst>
          </p:cNvPr>
          <p:cNvSpPr/>
          <p:nvPr/>
        </p:nvSpPr>
        <p:spPr>
          <a:xfrm>
            <a:off x="10985213" y="354331"/>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4</a:t>
            </a:r>
          </a:p>
        </p:txBody>
      </p:sp>
    </p:spTree>
    <p:custDataLst>
      <p:tags r:id="rId1"/>
    </p:custDataLst>
    <p:extLst>
      <p:ext uri="{BB962C8B-B14F-4D97-AF65-F5344CB8AC3E}">
        <p14:creationId xmlns:p14="http://schemas.microsoft.com/office/powerpoint/2010/main" val="1374373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tx2"/>
                </a:solidFill>
                <a:latin typeface="Metropolis" panose="00000500000000000000" pitchFamily="50" charset="0"/>
                <a:cs typeface="Arial" panose="020B0604020202020204" pitchFamily="34" charset="0"/>
              </a:rPr>
              <a:t>Responding to a </a:t>
            </a:r>
            <a:r>
              <a:rPr lang="en-US" sz="3200" dirty="0">
                <a:solidFill>
                  <a:srgbClr val="C00000"/>
                </a:solidFill>
                <a:latin typeface="Metropolis" panose="00000500000000000000" pitchFamily="50" charset="0"/>
                <a:cs typeface="Arial" panose="020B0604020202020204" pitchFamily="34" charset="0"/>
              </a:rPr>
              <a:t>Passive</a:t>
            </a:r>
            <a:r>
              <a:rPr lang="en-US" sz="3200" dirty="0">
                <a:solidFill>
                  <a:schemeClr val="tx2"/>
                </a:solidFill>
                <a:latin typeface="Metropolis" panose="00000500000000000000" pitchFamily="50" charset="0"/>
                <a:cs typeface="Arial" panose="020B0604020202020204" pitchFamily="34" charset="0"/>
              </a:rPr>
              <a:t> Communication Style</a:t>
            </a:r>
          </a:p>
        </p:txBody>
      </p:sp>
      <p:sp>
        <p:nvSpPr>
          <p:cNvPr id="3" name="Content Placeholder 2"/>
          <p:cNvSpPr>
            <a:spLocks noGrp="1"/>
          </p:cNvSpPr>
          <p:nvPr>
            <p:ph idx="1"/>
          </p:nvPr>
        </p:nvSpPr>
        <p:spPr>
          <a:xfrm>
            <a:off x="1108364" y="1973179"/>
            <a:ext cx="10245436" cy="4203784"/>
          </a:xfrm>
        </p:spPr>
        <p:txBody>
          <a:bodyPr>
            <a:normAutofit/>
          </a:bodyPr>
          <a:lstStyle/>
          <a:p>
            <a:pPr marL="457200" indent="-457200">
              <a:buFont typeface="Wingdings" panose="05000000000000000000" pitchFamily="2" charset="2"/>
              <a:buChar char="q"/>
            </a:pPr>
            <a:r>
              <a:rPr lang="en-US" sz="2400" kern="0" dirty="0">
                <a:solidFill>
                  <a:schemeClr val="tx1">
                    <a:lumMod val="85000"/>
                    <a:lumOff val="15000"/>
                  </a:schemeClr>
                </a:solidFill>
                <a:latin typeface="Metropolis Light" panose="00000500000000000000" pitchFamily="50" charset="0"/>
                <a:cs typeface="Arial" panose="020B0604020202020204" pitchFamily="34" charset="0"/>
              </a:rPr>
              <a:t>“Pause”</a:t>
            </a:r>
          </a:p>
          <a:p>
            <a:pPr marL="457200" indent="-457200">
              <a:buFont typeface="Wingdings" panose="05000000000000000000" pitchFamily="2" charset="2"/>
              <a:buChar char="q"/>
            </a:pPr>
            <a:r>
              <a:rPr lang="en-US" sz="2400" kern="0" dirty="0">
                <a:solidFill>
                  <a:srgbClr val="C00000"/>
                </a:solidFill>
                <a:latin typeface="Metropolis Light" panose="00000500000000000000" pitchFamily="50" charset="0"/>
                <a:cs typeface="Arial" panose="020B0604020202020204" pitchFamily="34" charset="0"/>
              </a:rPr>
              <a:t>Connect with Others </a:t>
            </a:r>
          </a:p>
          <a:p>
            <a:pPr marL="914400" lvl="1" indent="-457200">
              <a:buFont typeface="Wingdings" panose="05000000000000000000" pitchFamily="2" charset="2"/>
              <a:buChar char="§"/>
            </a:pPr>
            <a:r>
              <a:rPr lang="en-US" sz="2000" kern="0" dirty="0">
                <a:solidFill>
                  <a:schemeClr val="bg2">
                    <a:lumMod val="25000"/>
                  </a:schemeClr>
                </a:solidFill>
                <a:latin typeface="Metropolis Light" panose="00000500000000000000" pitchFamily="50" charset="0"/>
                <a:cs typeface="Arial" panose="020B0604020202020204" pitchFamily="34" charset="0"/>
              </a:rPr>
              <a:t>Use </a:t>
            </a:r>
            <a:r>
              <a:rPr lang="en-US" sz="2000" dirty="0"/>
              <a:t>a pleasant, caring and sincere tone of voice</a:t>
            </a:r>
          </a:p>
          <a:p>
            <a:pPr marL="914400" lvl="1" indent="-457200">
              <a:buFont typeface="Wingdings" panose="05000000000000000000" pitchFamily="2" charset="2"/>
              <a:buChar char="§"/>
            </a:pPr>
            <a:r>
              <a:rPr lang="en-US" sz="2000" dirty="0"/>
              <a:t>Show empathy and compassion when acknowledging others’ emotions</a:t>
            </a:r>
          </a:p>
          <a:p>
            <a:pPr marL="914400" lvl="1" indent="-457200">
              <a:buFont typeface="Wingdings" panose="05000000000000000000" pitchFamily="2" charset="2"/>
              <a:buChar char="§"/>
            </a:pPr>
            <a:r>
              <a:rPr lang="en-US" sz="2000" dirty="0"/>
              <a:t>Ask open-ended questions to consider others’ ideas and perspectives </a:t>
            </a:r>
          </a:p>
          <a:p>
            <a:pPr marL="457200" indent="-457200">
              <a:buFont typeface="Wingdings" panose="05000000000000000000" pitchFamily="2" charset="2"/>
              <a:buChar char="q"/>
            </a:pPr>
            <a:r>
              <a:rPr lang="en-US" sz="2400" dirty="0">
                <a:solidFill>
                  <a:srgbClr val="C00000"/>
                </a:solidFill>
              </a:rPr>
              <a:t>Appreciate and Encourage </a:t>
            </a:r>
          </a:p>
          <a:p>
            <a:pPr marL="914400" lvl="1" indent="-457200">
              <a:buFont typeface="Wingdings" panose="05000000000000000000" pitchFamily="2" charset="2"/>
              <a:buChar char="§"/>
            </a:pPr>
            <a:r>
              <a:rPr lang="en-US" sz="2000" dirty="0"/>
              <a:t>Support and inspire others to participate</a:t>
            </a:r>
          </a:p>
          <a:p>
            <a:pPr marL="914400" lvl="1" indent="-457200">
              <a:buFont typeface="Wingdings" panose="05000000000000000000" pitchFamily="2" charset="2"/>
              <a:buChar char="§"/>
            </a:pPr>
            <a:r>
              <a:rPr lang="en-US" sz="2000" dirty="0"/>
              <a:t>Thoughtfully recognize others</a:t>
            </a:r>
            <a:endParaRPr lang="en-US" sz="2000" kern="0" dirty="0">
              <a:solidFill>
                <a:schemeClr val="bg2">
                  <a:lumMod val="25000"/>
                </a:schemeClr>
              </a:solidFill>
              <a:latin typeface="Metropolis Light" panose="00000500000000000000" pitchFamily="50" charset="0"/>
              <a:cs typeface="Arial" panose="020B0604020202020204" pitchFamily="34" charset="0"/>
            </a:endParaRPr>
          </a:p>
          <a:p>
            <a:pPr marL="0" indent="0">
              <a:buNone/>
            </a:pPr>
            <a:endParaRPr lang="en-US" sz="2400" dirty="0">
              <a:latin typeface="Metropolis Light" panose="00000500000000000000" pitchFamily="50" charset="0"/>
              <a:cs typeface="Arial" panose="020B0604020202020204" pitchFamily="34" charset="0"/>
            </a:endParaRPr>
          </a:p>
        </p:txBody>
      </p:sp>
      <p:sp>
        <p:nvSpPr>
          <p:cNvPr id="4" name="Oval 3">
            <a:extLst>
              <a:ext uri="{FF2B5EF4-FFF2-40B4-BE49-F238E27FC236}">
                <a16:creationId xmlns:a16="http://schemas.microsoft.com/office/drawing/2014/main" id="{7D8563E6-02FE-41ED-A86F-74480CEF03BA}"/>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4</a:t>
            </a:r>
          </a:p>
        </p:txBody>
      </p:sp>
    </p:spTree>
    <p:custDataLst>
      <p:tags r:id="rId1"/>
    </p:custDataLst>
    <p:extLst>
      <p:ext uri="{BB962C8B-B14F-4D97-AF65-F5344CB8AC3E}">
        <p14:creationId xmlns:p14="http://schemas.microsoft.com/office/powerpoint/2010/main" val="14348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iagram of health care&#10;&#10;Description automatically generated">
            <a:extLst>
              <a:ext uri="{FF2B5EF4-FFF2-40B4-BE49-F238E27FC236}">
                <a16:creationId xmlns:a16="http://schemas.microsoft.com/office/drawing/2014/main" id="{D0219867-4CEE-22B1-4DB4-10A0F0D0C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452" y="-184548"/>
            <a:ext cx="7227095" cy="7227095"/>
          </a:xfrm>
          <a:prstGeom prst="rect">
            <a:avLst/>
          </a:prstGeom>
        </p:spPr>
      </p:pic>
      <p:sp>
        <p:nvSpPr>
          <p:cNvPr id="2" name="Title 1">
            <a:extLst>
              <a:ext uri="{FF2B5EF4-FFF2-40B4-BE49-F238E27FC236}">
                <a16:creationId xmlns:a16="http://schemas.microsoft.com/office/drawing/2014/main" id="{2A291F8B-8F9C-3C26-073C-08FFDE712B32}"/>
              </a:ext>
            </a:extLst>
          </p:cNvPr>
          <p:cNvSpPr>
            <a:spLocks noGrp="1"/>
          </p:cNvSpPr>
          <p:nvPr>
            <p:ph type="title"/>
          </p:nvPr>
        </p:nvSpPr>
        <p:spPr>
          <a:xfrm>
            <a:off x="922835" y="328755"/>
            <a:ext cx="4841862" cy="1219633"/>
          </a:xfrm>
          <a:solidFill>
            <a:schemeClr val="bg1"/>
          </a:solidFill>
        </p:spPr>
        <p:txBody>
          <a:bodyPr>
            <a:normAutofit/>
          </a:bodyPr>
          <a:lstStyle/>
          <a:p>
            <a:pPr algn="ctr"/>
            <a:r>
              <a:rPr lang="en-US" sz="4000" b="0"/>
              <a:t>Strategic Playbook</a:t>
            </a:r>
          </a:p>
        </p:txBody>
      </p:sp>
      <p:sp>
        <p:nvSpPr>
          <p:cNvPr id="4" name="Oval 3">
            <a:extLst>
              <a:ext uri="{FF2B5EF4-FFF2-40B4-BE49-F238E27FC236}">
                <a16:creationId xmlns:a16="http://schemas.microsoft.com/office/drawing/2014/main" id="{EF98BD16-2E71-739B-0790-6D02B126EAD2}"/>
              </a:ext>
            </a:extLst>
          </p:cNvPr>
          <p:cNvSpPr/>
          <p:nvPr/>
        </p:nvSpPr>
        <p:spPr>
          <a:xfrm>
            <a:off x="4299081" y="5405974"/>
            <a:ext cx="1275009" cy="107026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28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B86993A-FCE5-44D8-A2D0-387631FC2706}"/>
              </a:ext>
            </a:extLst>
          </p:cNvPr>
          <p:cNvSpPr/>
          <p:nvPr/>
        </p:nvSpPr>
        <p:spPr>
          <a:xfrm>
            <a:off x="10885836" y="173891"/>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5</a:t>
            </a:r>
          </a:p>
        </p:txBody>
      </p:sp>
      <p:pic>
        <p:nvPicPr>
          <p:cNvPr id="3" name="Picture 2" descr="Text&#10;&#10;Description automatically generated">
            <a:extLst>
              <a:ext uri="{FF2B5EF4-FFF2-40B4-BE49-F238E27FC236}">
                <a16:creationId xmlns:a16="http://schemas.microsoft.com/office/drawing/2014/main" id="{F81D151B-7494-4AD7-359B-3B8BE5E5784F}"/>
              </a:ext>
            </a:extLst>
          </p:cNvPr>
          <p:cNvPicPr>
            <a:picLocks noChangeAspect="1"/>
          </p:cNvPicPr>
          <p:nvPr/>
        </p:nvPicPr>
        <p:blipFill>
          <a:blip r:embed="rId4"/>
          <a:stretch>
            <a:fillRect/>
          </a:stretch>
        </p:blipFill>
        <p:spPr>
          <a:xfrm>
            <a:off x="1456751" y="228600"/>
            <a:ext cx="8283389"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a:extLst>
              <a:ext uri="{FF2B5EF4-FFF2-40B4-BE49-F238E27FC236}">
                <a16:creationId xmlns:a16="http://schemas.microsoft.com/office/drawing/2014/main" id="{E7BA3241-6CCF-F1B2-EEA1-EDEC2E14C353}"/>
              </a:ext>
            </a:extLst>
          </p:cNvPr>
          <p:cNvSpPr/>
          <p:nvPr/>
        </p:nvSpPr>
        <p:spPr>
          <a:xfrm>
            <a:off x="5090983" y="3416643"/>
            <a:ext cx="4238366" cy="16681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35ED88F-F5D0-F46D-3C06-079DF15F7A05}"/>
              </a:ext>
            </a:extLst>
          </p:cNvPr>
          <p:cNvSpPr/>
          <p:nvPr/>
        </p:nvSpPr>
        <p:spPr>
          <a:xfrm>
            <a:off x="5090983" y="5034348"/>
            <a:ext cx="4238367" cy="303771"/>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90280D-35F5-D5F3-66C6-5DB58391F7F1}"/>
              </a:ext>
            </a:extLst>
          </p:cNvPr>
          <p:cNvSpPr/>
          <p:nvPr/>
        </p:nvSpPr>
        <p:spPr>
          <a:xfrm>
            <a:off x="9193427" y="5449332"/>
            <a:ext cx="370703" cy="407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2716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0B86993A-FCE5-44D8-A2D0-387631FC2706}"/>
              </a:ext>
            </a:extLst>
          </p:cNvPr>
          <p:cNvSpPr/>
          <p:nvPr/>
        </p:nvSpPr>
        <p:spPr>
          <a:xfrm>
            <a:off x="10885836" y="173891"/>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6</a:t>
            </a:r>
          </a:p>
        </p:txBody>
      </p:sp>
      <p:pic>
        <p:nvPicPr>
          <p:cNvPr id="2" name="Picture 1" descr="Table&#10;&#10;Description automatically generated with low confidence">
            <a:extLst>
              <a:ext uri="{FF2B5EF4-FFF2-40B4-BE49-F238E27FC236}">
                <a16:creationId xmlns:a16="http://schemas.microsoft.com/office/drawing/2014/main" id="{F5922ADE-722F-7A66-D3F2-166495AD2C04}"/>
              </a:ext>
            </a:extLst>
          </p:cNvPr>
          <p:cNvPicPr>
            <a:picLocks noChangeAspect="1"/>
          </p:cNvPicPr>
          <p:nvPr/>
        </p:nvPicPr>
        <p:blipFill>
          <a:blip r:embed="rId4"/>
          <a:stretch>
            <a:fillRect/>
          </a:stretch>
        </p:blipFill>
        <p:spPr>
          <a:xfrm>
            <a:off x="1465387" y="222019"/>
            <a:ext cx="8283388"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7F74A115-E33B-9146-D4AD-ABB0AED34785}"/>
              </a:ext>
            </a:extLst>
          </p:cNvPr>
          <p:cNvSpPr/>
          <p:nvPr/>
        </p:nvSpPr>
        <p:spPr>
          <a:xfrm>
            <a:off x="5115698" y="1660955"/>
            <a:ext cx="4250724" cy="1925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4E13E8-580C-C658-D674-6868D7323CAF}"/>
              </a:ext>
            </a:extLst>
          </p:cNvPr>
          <p:cNvSpPr/>
          <p:nvPr/>
        </p:nvSpPr>
        <p:spPr>
          <a:xfrm>
            <a:off x="5115698" y="3099891"/>
            <a:ext cx="4250724" cy="1925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4F90020-CB0C-E069-E7F3-6D4E074A9FA3}"/>
              </a:ext>
            </a:extLst>
          </p:cNvPr>
          <p:cNvSpPr/>
          <p:nvPr/>
        </p:nvSpPr>
        <p:spPr>
          <a:xfrm>
            <a:off x="5115698" y="3857772"/>
            <a:ext cx="4250724" cy="30645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36B98C1-586F-ED7D-A5AC-38153380B2F1}"/>
              </a:ext>
            </a:extLst>
          </p:cNvPr>
          <p:cNvSpPr/>
          <p:nvPr/>
        </p:nvSpPr>
        <p:spPr>
          <a:xfrm>
            <a:off x="5115698" y="5159974"/>
            <a:ext cx="4250724" cy="1925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4309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324" y="471055"/>
            <a:ext cx="8017476" cy="1219633"/>
          </a:xfrm>
        </p:spPr>
        <p:txBody>
          <a:bodyPr>
            <a:noAutofit/>
          </a:bodyPr>
          <a:lstStyle/>
          <a:p>
            <a:r>
              <a:rPr lang="en-US" sz="3600" dirty="0">
                <a:solidFill>
                  <a:schemeClr val="tx2"/>
                </a:solidFill>
                <a:latin typeface="Metropolis" panose="00000500000000000000" pitchFamily="50" charset="0"/>
                <a:cs typeface="Arial" panose="020B0604020202020204" pitchFamily="34" charset="0"/>
              </a:rPr>
              <a:t>Group Activity</a:t>
            </a:r>
            <a:endParaRPr lang="en-US" sz="3600" dirty="0">
              <a:solidFill>
                <a:srgbClr val="C00000"/>
              </a:solidFill>
              <a:latin typeface="Metropolis" panose="00000500000000000000" pitchFamily="50" charset="0"/>
              <a:cs typeface="Arial" panose="020B0604020202020204" pitchFamily="34" charset="0"/>
            </a:endParaRPr>
          </a:p>
        </p:txBody>
      </p:sp>
      <p:sp>
        <p:nvSpPr>
          <p:cNvPr id="4" name="Content Placeholder 3">
            <a:extLst>
              <a:ext uri="{FF2B5EF4-FFF2-40B4-BE49-F238E27FC236}">
                <a16:creationId xmlns:a16="http://schemas.microsoft.com/office/drawing/2014/main" id="{02315349-6B04-9C69-56D4-8168250D6A8E}"/>
              </a:ext>
            </a:extLst>
          </p:cNvPr>
          <p:cNvSpPr>
            <a:spLocks noGrp="1"/>
          </p:cNvSpPr>
          <p:nvPr>
            <p:ph idx="1"/>
          </p:nvPr>
        </p:nvSpPr>
        <p:spPr/>
        <p:txBody>
          <a:bodyPr/>
          <a:lstStyle/>
          <a:p>
            <a:endParaRPr lang="en-US"/>
          </a:p>
        </p:txBody>
      </p:sp>
      <p:sp>
        <p:nvSpPr>
          <p:cNvPr id="32" name="Oval 31">
            <a:extLst>
              <a:ext uri="{FF2B5EF4-FFF2-40B4-BE49-F238E27FC236}">
                <a16:creationId xmlns:a16="http://schemas.microsoft.com/office/drawing/2014/main" id="{8261D0CA-69D9-4D48-9BAB-921F8CD52C34}"/>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7</a:t>
            </a:r>
          </a:p>
        </p:txBody>
      </p:sp>
      <p:sp>
        <p:nvSpPr>
          <p:cNvPr id="6" name="Rectangle 5">
            <a:extLst>
              <a:ext uri="{FF2B5EF4-FFF2-40B4-BE49-F238E27FC236}">
                <a16:creationId xmlns:a16="http://schemas.microsoft.com/office/drawing/2014/main" id="{32BF5484-B39B-496E-BF50-13894A3C6589}"/>
              </a:ext>
            </a:extLst>
          </p:cNvPr>
          <p:cNvSpPr/>
          <p:nvPr/>
        </p:nvSpPr>
        <p:spPr>
          <a:xfrm>
            <a:off x="1508760" y="2533596"/>
            <a:ext cx="8819768" cy="2935395"/>
          </a:xfrm>
          <a:prstGeom prst="rect">
            <a:avLst/>
          </a:prstGeom>
          <a:solidFill>
            <a:srgbClr val="002060"/>
          </a:solidFill>
          <a:ln>
            <a:solidFill>
              <a:schemeClr val="tx1">
                <a:lumMod val="95000"/>
                <a:lumOff val="5000"/>
              </a:schemeClr>
            </a:solidFill>
          </a:ln>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lvl="0" algn="ctr">
              <a:defRPr/>
            </a:pPr>
            <a:r>
              <a:rPr lang="en-US" sz="2400" dirty="0">
                <a:solidFill>
                  <a:srgbClr val="FFFFFF"/>
                </a:solidFill>
              </a:rPr>
              <a:t>Within your assigned group, determine a response for your group’s assigned scenario using an </a:t>
            </a:r>
            <a:r>
              <a:rPr lang="en-US" sz="2400" b="1" dirty="0">
                <a:solidFill>
                  <a:srgbClr val="FFFF00"/>
                </a:solidFill>
              </a:rPr>
              <a:t>Assertive</a:t>
            </a:r>
            <a:r>
              <a:rPr lang="en-US" sz="2400" dirty="0">
                <a:solidFill>
                  <a:srgbClr val="FFFFFF"/>
                </a:solidFill>
              </a:rPr>
              <a:t> communication style. </a:t>
            </a:r>
            <a:endPar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descr="Free Social Media People illustration and picture">
            <a:extLst>
              <a:ext uri="{FF2B5EF4-FFF2-40B4-BE49-F238E27FC236}">
                <a16:creationId xmlns:a16="http://schemas.microsoft.com/office/drawing/2014/main" id="{FF927A23-B18F-2734-2A70-EC5A943959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310" y="336118"/>
            <a:ext cx="1832312" cy="12196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675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8EF227-9FD0-4184-A6B1-EC4141AC2B3A}"/>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cs typeface="Arial" panose="020B0604020202020204" pitchFamily="34" charset="0"/>
              </a:rPr>
              <a:t>	Scenario 1</a:t>
            </a:r>
          </a:p>
        </p:txBody>
      </p:sp>
      <p:sp>
        <p:nvSpPr>
          <p:cNvPr id="3" name="Content Placeholder 2">
            <a:extLst>
              <a:ext uri="{FF2B5EF4-FFF2-40B4-BE49-F238E27FC236}">
                <a16:creationId xmlns:a16="http://schemas.microsoft.com/office/drawing/2014/main" id="{DE4D7421-377D-4051-A892-F3FF1A400B66}"/>
              </a:ext>
            </a:extLst>
          </p:cNvPr>
          <p:cNvSpPr>
            <a:spLocks noGrp="1"/>
          </p:cNvSpPr>
          <p:nvPr>
            <p:ph idx="1"/>
          </p:nvPr>
        </p:nvSpPr>
        <p:spPr>
          <a:xfrm>
            <a:off x="1108364" y="1825625"/>
            <a:ext cx="8641117" cy="4351338"/>
          </a:xfrm>
        </p:spPr>
        <p:txBody>
          <a:bodyPr>
            <a:normAutofit/>
          </a:bodyPr>
          <a:lstStyle/>
          <a:p>
            <a:pPr marL="0" indent="0">
              <a:lnSpc>
                <a:spcPct val="100000"/>
              </a:lnSpc>
              <a:spcBef>
                <a:spcPts val="0"/>
              </a:spcBef>
              <a:buNone/>
            </a:pPr>
            <a:r>
              <a:rPr lang="en-US" sz="2600" dirty="0">
                <a:solidFill>
                  <a:schemeClr val="bg2">
                    <a:lumMod val="25000"/>
                  </a:schemeClr>
                </a:solidFill>
                <a:latin typeface="Metropolis Light" panose="00000500000000000000" pitchFamily="50" charset="0"/>
                <a:cs typeface="Arial" panose="020B0604020202020204" pitchFamily="34" charset="0"/>
              </a:rPr>
              <a:t>Your clinic manager looked at your schedule and asked you to open an additional clinic day. You don’t like to make waves, but you had already promised to attend an event with a friend who really needs your support. </a:t>
            </a:r>
          </a:p>
          <a:p>
            <a:pPr marL="0" indent="0">
              <a:lnSpc>
                <a:spcPct val="100000"/>
              </a:lnSpc>
              <a:spcBef>
                <a:spcPts val="0"/>
              </a:spcBef>
              <a:buNone/>
            </a:pPr>
            <a:endParaRPr lang="en-US" sz="2600" dirty="0">
              <a:solidFill>
                <a:schemeClr val="bg2">
                  <a:lumMod val="25000"/>
                </a:schemeClr>
              </a:solidFill>
              <a:latin typeface="Metropolis Light" panose="00000500000000000000" pitchFamily="50" charset="0"/>
              <a:cs typeface="Arial" panose="020B0604020202020204" pitchFamily="34" charset="0"/>
            </a:endParaRPr>
          </a:p>
          <a:p>
            <a:pPr marL="0" indent="0">
              <a:lnSpc>
                <a:spcPct val="100000"/>
              </a:lnSpc>
              <a:spcBef>
                <a:spcPts val="0"/>
              </a:spcBef>
              <a:buNone/>
            </a:pPr>
            <a:r>
              <a:rPr lang="en-US" sz="2600" dirty="0">
                <a:solidFill>
                  <a:schemeClr val="bg2">
                    <a:lumMod val="25000"/>
                  </a:schemeClr>
                </a:solidFill>
                <a:latin typeface="Metropolis Light" panose="00000500000000000000" pitchFamily="50" charset="0"/>
                <a:cs typeface="Arial" panose="020B0604020202020204" pitchFamily="34" charset="0"/>
              </a:rPr>
              <a:t>Using the </a:t>
            </a:r>
            <a:r>
              <a:rPr lang="en-US" sz="2600" dirty="0">
                <a:solidFill>
                  <a:srgbClr val="C00000"/>
                </a:solidFill>
                <a:latin typeface="Metropolis Light" panose="00000500000000000000" pitchFamily="50" charset="0"/>
                <a:cs typeface="Arial" panose="020B0604020202020204" pitchFamily="34" charset="0"/>
              </a:rPr>
              <a:t>Respect for People Commitments</a:t>
            </a:r>
            <a:r>
              <a:rPr lang="en-US" sz="2600" dirty="0">
                <a:solidFill>
                  <a:schemeClr val="bg2">
                    <a:lumMod val="25000"/>
                  </a:schemeClr>
                </a:solidFill>
                <a:latin typeface="Metropolis Light" panose="00000500000000000000" pitchFamily="50" charset="0"/>
                <a:cs typeface="Arial" panose="020B0604020202020204" pitchFamily="34" charset="0"/>
              </a:rPr>
              <a:t> and/or the </a:t>
            </a:r>
            <a:r>
              <a:rPr lang="en-US" sz="2600" dirty="0">
                <a:solidFill>
                  <a:srgbClr val="C00000"/>
                </a:solidFill>
                <a:latin typeface="Metropolis Light" panose="00000500000000000000" pitchFamily="50" charset="0"/>
                <a:cs typeface="Arial" panose="020B0604020202020204" pitchFamily="34" charset="0"/>
              </a:rPr>
              <a:t>communication strategies </a:t>
            </a:r>
            <a:r>
              <a:rPr lang="en-US" sz="2600" dirty="0">
                <a:solidFill>
                  <a:schemeClr val="bg2">
                    <a:lumMod val="25000"/>
                  </a:schemeClr>
                </a:solidFill>
                <a:latin typeface="Metropolis Light" panose="00000500000000000000" pitchFamily="50" charset="0"/>
                <a:cs typeface="Arial" panose="020B0604020202020204" pitchFamily="34" charset="0"/>
              </a:rPr>
              <a:t>we just covered, how would you respond using an </a:t>
            </a:r>
            <a:r>
              <a:rPr lang="en-US" sz="2600" dirty="0">
                <a:solidFill>
                  <a:srgbClr val="C00000"/>
                </a:solidFill>
                <a:latin typeface="Metropolis Light" panose="00000500000000000000" pitchFamily="50" charset="0"/>
                <a:cs typeface="Arial" panose="020B0604020202020204" pitchFamily="34" charset="0"/>
              </a:rPr>
              <a:t>Assertive</a:t>
            </a:r>
            <a:r>
              <a:rPr lang="en-US" sz="2600" dirty="0">
                <a:solidFill>
                  <a:schemeClr val="bg2">
                    <a:lumMod val="25000"/>
                  </a:schemeClr>
                </a:solidFill>
                <a:latin typeface="Metropolis Light" panose="00000500000000000000" pitchFamily="50" charset="0"/>
                <a:cs typeface="Arial" panose="020B0604020202020204" pitchFamily="34" charset="0"/>
              </a:rPr>
              <a:t> style?</a:t>
            </a:r>
            <a:endParaRPr lang="en-US" sz="2600" dirty="0">
              <a:solidFill>
                <a:schemeClr val="bg2">
                  <a:lumMod val="25000"/>
                </a:schemeClr>
              </a:solidFill>
              <a:latin typeface="Metropolis Light" panose="00000500000000000000" pitchFamily="50" charset="0"/>
            </a:endParaRPr>
          </a:p>
          <a:p>
            <a:pPr marL="0" indent="0">
              <a:lnSpc>
                <a:spcPct val="100000"/>
              </a:lnSpc>
              <a:spcBef>
                <a:spcPts val="0"/>
              </a:spcBef>
              <a:buNone/>
            </a:pPr>
            <a:endParaRPr lang="en-US" sz="2600" dirty="0">
              <a:solidFill>
                <a:schemeClr val="bg2">
                  <a:lumMod val="25000"/>
                </a:schemeClr>
              </a:solidFill>
              <a:latin typeface="Metropolis Light" panose="00000500000000000000" pitchFamily="50" charset="0"/>
            </a:endParaRPr>
          </a:p>
          <a:p>
            <a:pPr>
              <a:lnSpc>
                <a:spcPct val="100000"/>
              </a:lnSpc>
              <a:spcBef>
                <a:spcPts val="0"/>
              </a:spcBef>
            </a:pPr>
            <a:endParaRPr lang="en-US" sz="2600" dirty="0">
              <a:solidFill>
                <a:schemeClr val="bg2">
                  <a:lumMod val="25000"/>
                </a:schemeClr>
              </a:solidFill>
              <a:latin typeface="Metropolis Light" panose="00000500000000000000" pitchFamily="50" charset="0"/>
            </a:endParaRPr>
          </a:p>
        </p:txBody>
      </p:sp>
      <p:sp>
        <p:nvSpPr>
          <p:cNvPr id="4" name="Oval 3">
            <a:extLst>
              <a:ext uri="{FF2B5EF4-FFF2-40B4-BE49-F238E27FC236}">
                <a16:creationId xmlns:a16="http://schemas.microsoft.com/office/drawing/2014/main" id="{C37E21A1-C83B-475F-8EA0-3E1C7D215059}"/>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7</a:t>
            </a:r>
          </a:p>
        </p:txBody>
      </p:sp>
      <p:pic>
        <p:nvPicPr>
          <p:cNvPr id="2" name="Graphic 1" descr="Open book outline">
            <a:extLst>
              <a:ext uri="{FF2B5EF4-FFF2-40B4-BE49-F238E27FC236}">
                <a16:creationId xmlns:a16="http://schemas.microsoft.com/office/drawing/2014/main" id="{94AA9D60-70DF-5D2F-E42D-F24B119ED2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0868" y="2735534"/>
            <a:ext cx="1386932" cy="1386932"/>
          </a:xfrm>
          <a:prstGeom prst="rect">
            <a:avLst/>
          </a:prstGeom>
        </p:spPr>
      </p:pic>
    </p:spTree>
    <p:custDataLst>
      <p:tags r:id="rId1"/>
    </p:custDataLst>
    <p:extLst>
      <p:ext uri="{BB962C8B-B14F-4D97-AF65-F5344CB8AC3E}">
        <p14:creationId xmlns:p14="http://schemas.microsoft.com/office/powerpoint/2010/main" val="643850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4AFB25-B54A-4087-A760-FCFBB4611A4B}"/>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cs typeface="Arial" panose="020B0604020202020204" pitchFamily="34" charset="0"/>
              </a:rPr>
              <a:t>	Scenario 2</a:t>
            </a:r>
          </a:p>
        </p:txBody>
      </p:sp>
      <p:sp>
        <p:nvSpPr>
          <p:cNvPr id="3" name="Content Placeholder 2">
            <a:extLst>
              <a:ext uri="{FF2B5EF4-FFF2-40B4-BE49-F238E27FC236}">
                <a16:creationId xmlns:a16="http://schemas.microsoft.com/office/drawing/2014/main" id="{DE4D7421-377D-4051-A892-F3FF1A400B66}"/>
              </a:ext>
            </a:extLst>
          </p:cNvPr>
          <p:cNvSpPr>
            <a:spLocks noGrp="1"/>
          </p:cNvSpPr>
          <p:nvPr>
            <p:ph idx="1"/>
          </p:nvPr>
        </p:nvSpPr>
        <p:spPr>
          <a:xfrm>
            <a:off x="1108364" y="1825624"/>
            <a:ext cx="8653474" cy="4945879"/>
          </a:xfrm>
        </p:spPr>
        <p:txBody>
          <a:bodyPr>
            <a:normAutofit fontScale="92500" lnSpcReduction="20000"/>
          </a:bodyPr>
          <a:lstStyle/>
          <a:p>
            <a:pPr marL="0" indent="0">
              <a:lnSpc>
                <a:spcPct val="120000"/>
              </a:lnSpc>
              <a:spcBef>
                <a:spcPts val="0"/>
              </a:spcBef>
              <a:buNone/>
            </a:pPr>
            <a:r>
              <a:rPr lang="en-US" b="0" dirty="0">
                <a:solidFill>
                  <a:schemeClr val="bg2">
                    <a:lumMod val="25000"/>
                  </a:schemeClr>
                </a:solidFill>
                <a:latin typeface="Metropolis Light" panose="00000500000000000000" pitchFamily="50" charset="0"/>
                <a:cs typeface="Arial" panose="020B0604020202020204" pitchFamily="34" charset="0"/>
              </a:rPr>
              <a:t>You are in a meeting during which your team is discussing changes to a workflow. You have firsthand experience with the process which, from your perspective, is currently working well. You are feeling annoyed, as some of the strongest opinions for change are being offered by those farthest from the work. You would like to share your feedback in a clear, respectful way.</a:t>
            </a:r>
          </a:p>
          <a:p>
            <a:pPr marL="0" indent="0">
              <a:lnSpc>
                <a:spcPct val="120000"/>
              </a:lnSpc>
              <a:spcBef>
                <a:spcPts val="0"/>
              </a:spcBef>
              <a:buNone/>
            </a:pPr>
            <a:endParaRPr lang="en-US" b="0" dirty="0">
              <a:solidFill>
                <a:schemeClr val="bg2">
                  <a:lumMod val="25000"/>
                </a:schemeClr>
              </a:solidFill>
              <a:latin typeface="Metropolis Light" panose="00000500000000000000" pitchFamily="50" charset="0"/>
              <a:cs typeface="Arial" panose="020B0604020202020204" pitchFamily="34" charset="0"/>
            </a:endParaRPr>
          </a:p>
          <a:p>
            <a:pPr marL="0" indent="0">
              <a:lnSpc>
                <a:spcPct val="120000"/>
              </a:lnSpc>
              <a:spcBef>
                <a:spcPts val="0"/>
              </a:spcBef>
              <a:buNone/>
            </a:pPr>
            <a:r>
              <a:rPr lang="en-US" dirty="0">
                <a:solidFill>
                  <a:schemeClr val="bg2">
                    <a:lumMod val="25000"/>
                  </a:schemeClr>
                </a:solidFill>
                <a:latin typeface="Metropolis Light" panose="00000500000000000000" pitchFamily="50" charset="0"/>
                <a:cs typeface="Arial" panose="020B0604020202020204" pitchFamily="34" charset="0"/>
              </a:rPr>
              <a:t>Using the </a:t>
            </a:r>
            <a:r>
              <a:rPr lang="en-US" dirty="0">
                <a:solidFill>
                  <a:srgbClr val="C00000"/>
                </a:solidFill>
                <a:latin typeface="Metropolis Light" panose="00000500000000000000" pitchFamily="50" charset="0"/>
                <a:cs typeface="Arial" panose="020B0604020202020204" pitchFamily="34" charset="0"/>
              </a:rPr>
              <a:t>Respect for People Commitments</a:t>
            </a:r>
            <a:r>
              <a:rPr lang="en-US" dirty="0">
                <a:solidFill>
                  <a:schemeClr val="bg2">
                    <a:lumMod val="25000"/>
                  </a:schemeClr>
                </a:solidFill>
                <a:latin typeface="Metropolis Light" panose="00000500000000000000" pitchFamily="50" charset="0"/>
                <a:cs typeface="Arial" panose="020B0604020202020204" pitchFamily="34" charset="0"/>
              </a:rPr>
              <a:t> and/or the </a:t>
            </a:r>
            <a:r>
              <a:rPr lang="en-US" dirty="0">
                <a:solidFill>
                  <a:srgbClr val="C00000"/>
                </a:solidFill>
                <a:latin typeface="Metropolis Light" panose="00000500000000000000" pitchFamily="50" charset="0"/>
                <a:cs typeface="Arial" panose="020B0604020202020204" pitchFamily="34" charset="0"/>
              </a:rPr>
              <a:t>communication strategies </a:t>
            </a:r>
            <a:r>
              <a:rPr lang="en-US" dirty="0">
                <a:solidFill>
                  <a:schemeClr val="bg2">
                    <a:lumMod val="25000"/>
                  </a:schemeClr>
                </a:solidFill>
                <a:latin typeface="Metropolis Light" panose="00000500000000000000" pitchFamily="50" charset="0"/>
                <a:cs typeface="Arial" panose="020B0604020202020204" pitchFamily="34" charset="0"/>
              </a:rPr>
              <a:t>we just covered, how would you respond using an </a:t>
            </a:r>
            <a:r>
              <a:rPr lang="en-US" dirty="0">
                <a:solidFill>
                  <a:srgbClr val="C00000"/>
                </a:solidFill>
                <a:latin typeface="Metropolis Light" panose="00000500000000000000" pitchFamily="50" charset="0"/>
                <a:cs typeface="Arial" panose="020B0604020202020204" pitchFamily="34" charset="0"/>
              </a:rPr>
              <a:t>Assertive</a:t>
            </a:r>
            <a:r>
              <a:rPr lang="en-US" dirty="0">
                <a:solidFill>
                  <a:schemeClr val="bg2">
                    <a:lumMod val="25000"/>
                  </a:schemeClr>
                </a:solidFill>
                <a:latin typeface="Metropolis Light" panose="00000500000000000000" pitchFamily="50" charset="0"/>
                <a:cs typeface="Arial" panose="020B0604020202020204" pitchFamily="34" charset="0"/>
              </a:rPr>
              <a:t> style?</a:t>
            </a:r>
            <a:endParaRPr lang="en-US" dirty="0">
              <a:solidFill>
                <a:schemeClr val="bg2">
                  <a:lumMod val="25000"/>
                </a:schemeClr>
              </a:solidFill>
              <a:latin typeface="Metropolis Light" panose="00000500000000000000" pitchFamily="50" charset="0"/>
            </a:endParaRPr>
          </a:p>
          <a:p>
            <a:pPr>
              <a:lnSpc>
                <a:spcPct val="120000"/>
              </a:lnSpc>
              <a:spcBef>
                <a:spcPts val="0"/>
              </a:spcBef>
            </a:pPr>
            <a:endParaRPr lang="en-US" b="0" dirty="0">
              <a:solidFill>
                <a:schemeClr val="bg2">
                  <a:lumMod val="25000"/>
                </a:schemeClr>
              </a:solidFill>
              <a:latin typeface="Metropolis Light" panose="00000500000000000000" pitchFamily="50" charset="0"/>
              <a:cs typeface="Arial" panose="020B0604020202020204" pitchFamily="34" charset="0"/>
            </a:endParaRPr>
          </a:p>
        </p:txBody>
      </p:sp>
      <p:sp>
        <p:nvSpPr>
          <p:cNvPr id="4" name="Oval 3">
            <a:extLst>
              <a:ext uri="{FF2B5EF4-FFF2-40B4-BE49-F238E27FC236}">
                <a16:creationId xmlns:a16="http://schemas.microsoft.com/office/drawing/2014/main" id="{20D7819B-8E08-42FC-A70D-1696846BE86D}"/>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7</a:t>
            </a:r>
          </a:p>
        </p:txBody>
      </p:sp>
      <p:pic>
        <p:nvPicPr>
          <p:cNvPr id="2" name="Graphic 1" descr="Open book outline">
            <a:extLst>
              <a:ext uri="{FF2B5EF4-FFF2-40B4-BE49-F238E27FC236}">
                <a16:creationId xmlns:a16="http://schemas.microsoft.com/office/drawing/2014/main" id="{2D3D3B01-EA83-38A6-03A2-C85BAF9A9B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0868" y="2735534"/>
            <a:ext cx="1386932" cy="1386932"/>
          </a:xfrm>
          <a:prstGeom prst="rect">
            <a:avLst/>
          </a:prstGeom>
        </p:spPr>
      </p:pic>
    </p:spTree>
    <p:custDataLst>
      <p:tags r:id="rId1"/>
    </p:custDataLst>
    <p:extLst>
      <p:ext uri="{BB962C8B-B14F-4D97-AF65-F5344CB8AC3E}">
        <p14:creationId xmlns:p14="http://schemas.microsoft.com/office/powerpoint/2010/main" val="2290403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8EF227-9FD0-4184-A6B1-EC4141AC2B3A}"/>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cs typeface="Arial" panose="020B0604020202020204" pitchFamily="34" charset="0"/>
              </a:rPr>
              <a:t>	Scenario 3</a:t>
            </a:r>
          </a:p>
        </p:txBody>
      </p:sp>
      <p:sp>
        <p:nvSpPr>
          <p:cNvPr id="3" name="Content Placeholder 2">
            <a:extLst>
              <a:ext uri="{FF2B5EF4-FFF2-40B4-BE49-F238E27FC236}">
                <a16:creationId xmlns:a16="http://schemas.microsoft.com/office/drawing/2014/main" id="{DE4D7421-377D-4051-A892-F3FF1A400B66}"/>
              </a:ext>
            </a:extLst>
          </p:cNvPr>
          <p:cNvSpPr>
            <a:spLocks noGrp="1"/>
          </p:cNvSpPr>
          <p:nvPr>
            <p:ph idx="1"/>
          </p:nvPr>
        </p:nvSpPr>
        <p:spPr>
          <a:xfrm>
            <a:off x="1108364" y="1825625"/>
            <a:ext cx="8641117" cy="4351338"/>
          </a:xfrm>
        </p:spPr>
        <p:txBody>
          <a:bodyPr>
            <a:normAutofit fontScale="92500" lnSpcReduction="10000"/>
          </a:bodyPr>
          <a:lstStyle/>
          <a:p>
            <a:pPr marL="0" indent="0">
              <a:lnSpc>
                <a:spcPct val="110000"/>
              </a:lnSpc>
              <a:spcBef>
                <a:spcPts val="0"/>
              </a:spcBef>
              <a:buNone/>
            </a:pPr>
            <a:r>
              <a:rPr lang="en-US" dirty="0">
                <a:solidFill>
                  <a:schemeClr val="bg2">
                    <a:lumMod val="25000"/>
                  </a:schemeClr>
                </a:solidFill>
                <a:latin typeface="Metropolis Light" panose="00000500000000000000" pitchFamily="50" charset="0"/>
                <a:cs typeface="Arial" panose="020B0604020202020204" pitchFamily="34" charset="0"/>
              </a:rPr>
              <a:t>You are in a meeting with your colleagues and noticed that one team member is aggressively sharing their opinion on a situation while others are passively listening to the conversation. You want to make sure everyone has an opportunity to share their thoughts on the topic.</a:t>
            </a:r>
          </a:p>
          <a:p>
            <a:pPr marL="0" indent="0">
              <a:lnSpc>
                <a:spcPct val="110000"/>
              </a:lnSpc>
              <a:spcBef>
                <a:spcPts val="0"/>
              </a:spcBef>
              <a:buNone/>
            </a:pPr>
            <a:endParaRPr lang="en-US" dirty="0">
              <a:solidFill>
                <a:schemeClr val="bg2">
                  <a:lumMod val="25000"/>
                </a:schemeClr>
              </a:solidFill>
              <a:latin typeface="Metropolis Light" panose="00000500000000000000" pitchFamily="50" charset="0"/>
              <a:cs typeface="Arial" panose="020B0604020202020204" pitchFamily="34" charset="0"/>
            </a:endParaRPr>
          </a:p>
          <a:p>
            <a:pPr marL="0" indent="0">
              <a:lnSpc>
                <a:spcPct val="110000"/>
              </a:lnSpc>
              <a:spcBef>
                <a:spcPts val="0"/>
              </a:spcBef>
              <a:buNone/>
            </a:pPr>
            <a:r>
              <a:rPr lang="en-US" dirty="0">
                <a:solidFill>
                  <a:schemeClr val="bg2">
                    <a:lumMod val="25000"/>
                  </a:schemeClr>
                </a:solidFill>
                <a:latin typeface="Metropolis Light" panose="00000500000000000000" pitchFamily="50" charset="0"/>
                <a:cs typeface="Arial" panose="020B0604020202020204" pitchFamily="34" charset="0"/>
              </a:rPr>
              <a:t>Using the </a:t>
            </a:r>
            <a:r>
              <a:rPr lang="en-US" dirty="0">
                <a:solidFill>
                  <a:srgbClr val="C00000"/>
                </a:solidFill>
                <a:latin typeface="Metropolis Light" panose="00000500000000000000" pitchFamily="50" charset="0"/>
                <a:cs typeface="Arial" panose="020B0604020202020204" pitchFamily="34" charset="0"/>
              </a:rPr>
              <a:t>Respect for People Commitments</a:t>
            </a:r>
            <a:r>
              <a:rPr lang="en-US" dirty="0">
                <a:solidFill>
                  <a:schemeClr val="bg2">
                    <a:lumMod val="25000"/>
                  </a:schemeClr>
                </a:solidFill>
                <a:latin typeface="Metropolis Light" panose="00000500000000000000" pitchFamily="50" charset="0"/>
                <a:cs typeface="Arial" panose="020B0604020202020204" pitchFamily="34" charset="0"/>
              </a:rPr>
              <a:t> and/or the </a:t>
            </a:r>
            <a:r>
              <a:rPr lang="en-US" dirty="0">
                <a:solidFill>
                  <a:srgbClr val="C00000"/>
                </a:solidFill>
                <a:latin typeface="Metropolis Light" panose="00000500000000000000" pitchFamily="50" charset="0"/>
                <a:cs typeface="Arial" panose="020B0604020202020204" pitchFamily="34" charset="0"/>
              </a:rPr>
              <a:t>communication strategies </a:t>
            </a:r>
            <a:r>
              <a:rPr lang="en-US" dirty="0">
                <a:solidFill>
                  <a:schemeClr val="bg2">
                    <a:lumMod val="25000"/>
                  </a:schemeClr>
                </a:solidFill>
                <a:latin typeface="Metropolis Light" panose="00000500000000000000" pitchFamily="50" charset="0"/>
                <a:cs typeface="Arial" panose="020B0604020202020204" pitchFamily="34" charset="0"/>
              </a:rPr>
              <a:t>we just covered, how would you respond using an </a:t>
            </a:r>
            <a:r>
              <a:rPr lang="en-US" dirty="0">
                <a:solidFill>
                  <a:srgbClr val="C00000"/>
                </a:solidFill>
                <a:latin typeface="Metropolis Light" panose="00000500000000000000" pitchFamily="50" charset="0"/>
                <a:cs typeface="Arial" panose="020B0604020202020204" pitchFamily="34" charset="0"/>
              </a:rPr>
              <a:t>Assertive</a:t>
            </a:r>
            <a:r>
              <a:rPr lang="en-US" dirty="0">
                <a:solidFill>
                  <a:schemeClr val="bg2">
                    <a:lumMod val="25000"/>
                  </a:schemeClr>
                </a:solidFill>
                <a:latin typeface="Metropolis Light" panose="00000500000000000000" pitchFamily="50" charset="0"/>
                <a:cs typeface="Arial" panose="020B0604020202020204" pitchFamily="34" charset="0"/>
              </a:rPr>
              <a:t> style?</a:t>
            </a:r>
            <a:endParaRPr lang="en-US" dirty="0">
              <a:solidFill>
                <a:schemeClr val="bg2">
                  <a:lumMod val="25000"/>
                </a:schemeClr>
              </a:solidFill>
              <a:latin typeface="Metropolis Light" panose="00000500000000000000" pitchFamily="50" charset="0"/>
            </a:endParaRPr>
          </a:p>
          <a:p>
            <a:pPr marL="0" indent="0">
              <a:lnSpc>
                <a:spcPct val="110000"/>
              </a:lnSpc>
              <a:spcBef>
                <a:spcPts val="0"/>
              </a:spcBef>
              <a:buNone/>
            </a:pPr>
            <a:endParaRPr lang="en-US" dirty="0">
              <a:solidFill>
                <a:schemeClr val="bg2">
                  <a:lumMod val="25000"/>
                </a:schemeClr>
              </a:solidFill>
              <a:latin typeface="Metropolis Light" panose="00000500000000000000" pitchFamily="50" charset="0"/>
            </a:endParaRPr>
          </a:p>
          <a:p>
            <a:pPr>
              <a:lnSpc>
                <a:spcPct val="110000"/>
              </a:lnSpc>
              <a:spcBef>
                <a:spcPts val="0"/>
              </a:spcBef>
            </a:pPr>
            <a:endParaRPr lang="en-US" sz="3200" dirty="0">
              <a:solidFill>
                <a:schemeClr val="bg2">
                  <a:lumMod val="25000"/>
                </a:schemeClr>
              </a:solidFill>
              <a:latin typeface="Metropolis Light" panose="00000500000000000000" pitchFamily="50" charset="0"/>
            </a:endParaRPr>
          </a:p>
        </p:txBody>
      </p:sp>
      <p:sp>
        <p:nvSpPr>
          <p:cNvPr id="4" name="Oval 3">
            <a:extLst>
              <a:ext uri="{FF2B5EF4-FFF2-40B4-BE49-F238E27FC236}">
                <a16:creationId xmlns:a16="http://schemas.microsoft.com/office/drawing/2014/main" id="{C37E21A1-C83B-475F-8EA0-3E1C7D215059}"/>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7</a:t>
            </a:r>
          </a:p>
        </p:txBody>
      </p:sp>
      <p:pic>
        <p:nvPicPr>
          <p:cNvPr id="2" name="Graphic 1" descr="Open book outline">
            <a:extLst>
              <a:ext uri="{FF2B5EF4-FFF2-40B4-BE49-F238E27FC236}">
                <a16:creationId xmlns:a16="http://schemas.microsoft.com/office/drawing/2014/main" id="{14226017-E9B3-56AB-841F-3129D0634B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0868" y="2735534"/>
            <a:ext cx="1386932" cy="1386932"/>
          </a:xfrm>
          <a:prstGeom prst="rect">
            <a:avLst/>
          </a:prstGeom>
        </p:spPr>
      </p:pic>
    </p:spTree>
    <p:custDataLst>
      <p:tags r:id="rId1"/>
    </p:custDataLst>
    <p:extLst>
      <p:ext uri="{BB962C8B-B14F-4D97-AF65-F5344CB8AC3E}">
        <p14:creationId xmlns:p14="http://schemas.microsoft.com/office/powerpoint/2010/main" val="4050074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8EF227-9FD0-4184-A6B1-EC4141AC2B3A}"/>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cs typeface="Arial" panose="020B0604020202020204" pitchFamily="34" charset="0"/>
              </a:rPr>
              <a:t>	Scenario 4</a:t>
            </a:r>
          </a:p>
        </p:txBody>
      </p:sp>
      <p:sp>
        <p:nvSpPr>
          <p:cNvPr id="3" name="Content Placeholder 2">
            <a:extLst>
              <a:ext uri="{FF2B5EF4-FFF2-40B4-BE49-F238E27FC236}">
                <a16:creationId xmlns:a16="http://schemas.microsoft.com/office/drawing/2014/main" id="{DE4D7421-377D-4051-A892-F3FF1A400B66}"/>
              </a:ext>
            </a:extLst>
          </p:cNvPr>
          <p:cNvSpPr>
            <a:spLocks noGrp="1"/>
          </p:cNvSpPr>
          <p:nvPr>
            <p:ph idx="1"/>
          </p:nvPr>
        </p:nvSpPr>
        <p:spPr>
          <a:xfrm>
            <a:off x="1108364" y="1825625"/>
            <a:ext cx="8641117" cy="4351338"/>
          </a:xfrm>
        </p:spPr>
        <p:txBody>
          <a:bodyPr>
            <a:normAutofit/>
          </a:bodyPr>
          <a:lstStyle/>
          <a:p>
            <a:pPr marL="0" indent="0">
              <a:lnSpc>
                <a:spcPct val="100000"/>
              </a:lnSpc>
              <a:spcBef>
                <a:spcPts val="0"/>
              </a:spcBef>
              <a:buNone/>
            </a:pPr>
            <a:r>
              <a:rPr lang="en-US" sz="2600" dirty="0">
                <a:solidFill>
                  <a:schemeClr val="bg2">
                    <a:lumMod val="25000"/>
                  </a:schemeClr>
                </a:solidFill>
                <a:latin typeface="Metropolis Light" panose="00000500000000000000" pitchFamily="50" charset="0"/>
                <a:cs typeface="Arial" panose="020B0604020202020204" pitchFamily="34" charset="0"/>
              </a:rPr>
              <a:t>You are informed that a patient in the waiting room is visibly upset and being very loud. Their actions are also making others uncomfortable. You are concerned for the patient’s well-being, as well as for those around them.</a:t>
            </a:r>
          </a:p>
          <a:p>
            <a:pPr marL="0" indent="0">
              <a:lnSpc>
                <a:spcPct val="100000"/>
              </a:lnSpc>
              <a:spcBef>
                <a:spcPts val="0"/>
              </a:spcBef>
              <a:buNone/>
            </a:pPr>
            <a:endParaRPr lang="en-US" sz="2600" dirty="0">
              <a:solidFill>
                <a:schemeClr val="bg2">
                  <a:lumMod val="25000"/>
                </a:schemeClr>
              </a:solidFill>
              <a:latin typeface="Metropolis Light" panose="00000500000000000000" pitchFamily="50" charset="0"/>
              <a:cs typeface="Arial" panose="020B0604020202020204" pitchFamily="34" charset="0"/>
            </a:endParaRPr>
          </a:p>
          <a:p>
            <a:pPr marL="0" indent="0">
              <a:lnSpc>
                <a:spcPct val="100000"/>
              </a:lnSpc>
              <a:spcBef>
                <a:spcPts val="0"/>
              </a:spcBef>
              <a:buNone/>
            </a:pPr>
            <a:r>
              <a:rPr lang="en-US" sz="2600" dirty="0">
                <a:solidFill>
                  <a:schemeClr val="bg2">
                    <a:lumMod val="25000"/>
                  </a:schemeClr>
                </a:solidFill>
                <a:latin typeface="Metropolis Light" panose="00000500000000000000" pitchFamily="50" charset="0"/>
                <a:cs typeface="Arial" panose="020B0604020202020204" pitchFamily="34" charset="0"/>
              </a:rPr>
              <a:t>Using the </a:t>
            </a:r>
            <a:r>
              <a:rPr lang="en-US" sz="2600" dirty="0">
                <a:solidFill>
                  <a:srgbClr val="C00000"/>
                </a:solidFill>
                <a:latin typeface="Metropolis Light" panose="00000500000000000000" pitchFamily="50" charset="0"/>
                <a:cs typeface="Arial" panose="020B0604020202020204" pitchFamily="34" charset="0"/>
              </a:rPr>
              <a:t>Respect for People Commitments</a:t>
            </a:r>
            <a:r>
              <a:rPr lang="en-US" sz="2600" dirty="0">
                <a:solidFill>
                  <a:schemeClr val="bg2">
                    <a:lumMod val="25000"/>
                  </a:schemeClr>
                </a:solidFill>
                <a:latin typeface="Metropolis Light" panose="00000500000000000000" pitchFamily="50" charset="0"/>
                <a:cs typeface="Arial" panose="020B0604020202020204" pitchFamily="34" charset="0"/>
              </a:rPr>
              <a:t> and/or the </a:t>
            </a:r>
            <a:r>
              <a:rPr lang="en-US" sz="2600" dirty="0">
                <a:solidFill>
                  <a:srgbClr val="C00000"/>
                </a:solidFill>
                <a:latin typeface="Metropolis Light" panose="00000500000000000000" pitchFamily="50" charset="0"/>
                <a:cs typeface="Arial" panose="020B0604020202020204" pitchFamily="34" charset="0"/>
              </a:rPr>
              <a:t>communication strategies </a:t>
            </a:r>
            <a:r>
              <a:rPr lang="en-US" sz="2600" dirty="0">
                <a:solidFill>
                  <a:schemeClr val="bg2">
                    <a:lumMod val="25000"/>
                  </a:schemeClr>
                </a:solidFill>
                <a:latin typeface="Metropolis Light" panose="00000500000000000000" pitchFamily="50" charset="0"/>
                <a:cs typeface="Arial" panose="020B0604020202020204" pitchFamily="34" charset="0"/>
              </a:rPr>
              <a:t>we just covered, how would you respond using an </a:t>
            </a:r>
            <a:r>
              <a:rPr lang="en-US" sz="2600" dirty="0">
                <a:solidFill>
                  <a:srgbClr val="C00000"/>
                </a:solidFill>
                <a:latin typeface="Metropolis Light" panose="00000500000000000000" pitchFamily="50" charset="0"/>
                <a:cs typeface="Arial" panose="020B0604020202020204" pitchFamily="34" charset="0"/>
              </a:rPr>
              <a:t>Assertive</a:t>
            </a:r>
            <a:r>
              <a:rPr lang="en-US" sz="2600" dirty="0">
                <a:solidFill>
                  <a:schemeClr val="bg2">
                    <a:lumMod val="25000"/>
                  </a:schemeClr>
                </a:solidFill>
                <a:latin typeface="Metropolis Light" panose="00000500000000000000" pitchFamily="50" charset="0"/>
                <a:cs typeface="Arial" panose="020B0604020202020204" pitchFamily="34" charset="0"/>
              </a:rPr>
              <a:t> style?</a:t>
            </a:r>
            <a:endParaRPr lang="en-US" sz="2600" dirty="0">
              <a:solidFill>
                <a:schemeClr val="bg2">
                  <a:lumMod val="25000"/>
                </a:schemeClr>
              </a:solidFill>
              <a:latin typeface="Metropolis Light" panose="00000500000000000000" pitchFamily="50" charset="0"/>
            </a:endParaRPr>
          </a:p>
          <a:p>
            <a:pPr marL="0" indent="0">
              <a:lnSpc>
                <a:spcPct val="100000"/>
              </a:lnSpc>
              <a:spcBef>
                <a:spcPts val="0"/>
              </a:spcBef>
              <a:buNone/>
            </a:pPr>
            <a:endParaRPr lang="en-US" sz="2600" dirty="0">
              <a:solidFill>
                <a:schemeClr val="bg2">
                  <a:lumMod val="25000"/>
                </a:schemeClr>
              </a:solidFill>
              <a:latin typeface="Metropolis Light" panose="00000500000000000000" pitchFamily="50" charset="0"/>
            </a:endParaRPr>
          </a:p>
        </p:txBody>
      </p:sp>
      <p:sp>
        <p:nvSpPr>
          <p:cNvPr id="4" name="Oval 3">
            <a:extLst>
              <a:ext uri="{FF2B5EF4-FFF2-40B4-BE49-F238E27FC236}">
                <a16:creationId xmlns:a16="http://schemas.microsoft.com/office/drawing/2014/main" id="{C37E21A1-C83B-475F-8EA0-3E1C7D215059}"/>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7</a:t>
            </a:r>
          </a:p>
        </p:txBody>
      </p:sp>
      <p:pic>
        <p:nvPicPr>
          <p:cNvPr id="6" name="Graphic 5" descr="Open book outline">
            <a:extLst>
              <a:ext uri="{FF2B5EF4-FFF2-40B4-BE49-F238E27FC236}">
                <a16:creationId xmlns:a16="http://schemas.microsoft.com/office/drawing/2014/main" id="{A1DD3FB5-2795-BF2E-DAF7-601237FC50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0868" y="2735534"/>
            <a:ext cx="1386932" cy="1386932"/>
          </a:xfrm>
          <a:prstGeom prst="rect">
            <a:avLst/>
          </a:prstGeom>
        </p:spPr>
      </p:pic>
    </p:spTree>
    <p:custDataLst>
      <p:tags r:id="rId1"/>
    </p:custDataLst>
    <p:extLst>
      <p:ext uri="{BB962C8B-B14F-4D97-AF65-F5344CB8AC3E}">
        <p14:creationId xmlns:p14="http://schemas.microsoft.com/office/powerpoint/2010/main" val="641023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7E47-388A-42AF-BD6C-79B137D7DC1B}"/>
              </a:ext>
            </a:extLst>
          </p:cNvPr>
          <p:cNvSpPr>
            <a:spLocks noGrp="1"/>
          </p:cNvSpPr>
          <p:nvPr>
            <p:ph type="title"/>
          </p:nvPr>
        </p:nvSpPr>
        <p:spPr/>
        <p:txBody>
          <a:bodyPr anchor="ctr">
            <a:normAutofit/>
          </a:bodyPr>
          <a:lstStyle/>
          <a:p>
            <a:r>
              <a:rPr lang="en-US" sz="3200" dirty="0"/>
              <a:t>Why is Respectful Communication Important?</a:t>
            </a:r>
          </a:p>
        </p:txBody>
      </p:sp>
      <p:sp>
        <p:nvSpPr>
          <p:cNvPr id="3" name="Content Placeholder 2">
            <a:extLst>
              <a:ext uri="{FF2B5EF4-FFF2-40B4-BE49-F238E27FC236}">
                <a16:creationId xmlns:a16="http://schemas.microsoft.com/office/drawing/2014/main" id="{FFEBFF53-8412-4EB7-AF36-A22B934FEDC3}"/>
              </a:ext>
            </a:extLst>
          </p:cNvPr>
          <p:cNvSpPr>
            <a:spLocks noGrp="1"/>
          </p:cNvSpPr>
          <p:nvPr>
            <p:ph sz="half" idx="1"/>
          </p:nvPr>
        </p:nvSpPr>
        <p:spPr/>
        <p:txBody>
          <a:bodyPr>
            <a:noAutofit/>
          </a:bodyPr>
          <a:lstStyle/>
          <a:p>
            <a:pPr marL="0" indent="0">
              <a:buNone/>
            </a:pPr>
            <a:r>
              <a:rPr lang="en-US" sz="2400" dirty="0"/>
              <a:t>Good communication with patients, families, and other healthcare team members is a critical skill for all teams</a:t>
            </a:r>
          </a:p>
          <a:p>
            <a:pPr marL="0" indent="0">
              <a:buNone/>
            </a:pPr>
            <a:endParaRPr lang="en-US" sz="2200" dirty="0">
              <a:solidFill>
                <a:schemeClr val="accent1"/>
              </a:solidFill>
            </a:endParaRPr>
          </a:p>
        </p:txBody>
      </p:sp>
      <p:sp>
        <p:nvSpPr>
          <p:cNvPr id="4" name="Content Placeholder 3">
            <a:extLst>
              <a:ext uri="{FF2B5EF4-FFF2-40B4-BE49-F238E27FC236}">
                <a16:creationId xmlns:a16="http://schemas.microsoft.com/office/drawing/2014/main" id="{A80C669E-12F8-42B8-B265-7EBBA7109307}"/>
              </a:ext>
            </a:extLst>
          </p:cNvPr>
          <p:cNvSpPr>
            <a:spLocks noGrp="1"/>
          </p:cNvSpPr>
          <p:nvPr>
            <p:ph sz="half" idx="2"/>
          </p:nvPr>
        </p:nvSpPr>
        <p:spPr>
          <a:xfrm>
            <a:off x="6172200" y="1825625"/>
            <a:ext cx="5765800" cy="4351338"/>
          </a:xfrm>
        </p:spPr>
        <p:txBody>
          <a:bodyPr>
            <a:normAutofit fontScale="92500" lnSpcReduction="20000"/>
          </a:bodyPr>
          <a:lstStyle/>
          <a:p>
            <a:pPr marL="0" indent="0">
              <a:buNone/>
            </a:pPr>
            <a:r>
              <a:rPr lang="en-US" sz="2600" dirty="0"/>
              <a:t>Good Communication...</a:t>
            </a:r>
          </a:p>
          <a:p>
            <a:pPr marL="0" indent="0">
              <a:buNone/>
            </a:pPr>
            <a:endParaRPr lang="en-US" sz="2600" dirty="0"/>
          </a:p>
          <a:p>
            <a:pPr>
              <a:buFont typeface="Wingdings" panose="05000000000000000000" pitchFamily="2" charset="2"/>
              <a:buChar char="§"/>
            </a:pPr>
            <a:r>
              <a:rPr lang="en-US" sz="2400" dirty="0"/>
              <a:t>Helps </a:t>
            </a:r>
            <a:r>
              <a:rPr lang="en-US" sz="2400" dirty="0">
                <a:solidFill>
                  <a:srgbClr val="C00000"/>
                </a:solidFill>
              </a:rPr>
              <a:t>prevent errors </a:t>
            </a:r>
            <a:r>
              <a:rPr lang="en-US" sz="2400" dirty="0"/>
              <a:t>and </a:t>
            </a:r>
            <a:r>
              <a:rPr lang="en-US" sz="2400" dirty="0">
                <a:solidFill>
                  <a:srgbClr val="C00000"/>
                </a:solidFill>
              </a:rPr>
              <a:t>keeps patients safe</a:t>
            </a:r>
          </a:p>
          <a:p>
            <a:pPr>
              <a:buFont typeface="Wingdings" panose="05000000000000000000" pitchFamily="2" charset="2"/>
              <a:buChar char="§"/>
            </a:pPr>
            <a:r>
              <a:rPr lang="en-US" sz="2400" dirty="0"/>
              <a:t>Leads to much </a:t>
            </a:r>
            <a:r>
              <a:rPr lang="en-US" sz="2400" dirty="0">
                <a:solidFill>
                  <a:srgbClr val="C00000"/>
                </a:solidFill>
              </a:rPr>
              <a:t>better outcomes </a:t>
            </a:r>
            <a:r>
              <a:rPr lang="en-US" sz="2400" dirty="0"/>
              <a:t>for our patients</a:t>
            </a:r>
          </a:p>
          <a:p>
            <a:pPr>
              <a:buFont typeface="Wingdings" panose="05000000000000000000" pitchFamily="2" charset="2"/>
              <a:buChar char="§"/>
            </a:pPr>
            <a:r>
              <a:rPr lang="en-US" sz="2400" dirty="0"/>
              <a:t>Contributes to a </a:t>
            </a:r>
            <a:r>
              <a:rPr lang="en-US" sz="2400" dirty="0">
                <a:solidFill>
                  <a:srgbClr val="C00000"/>
                </a:solidFill>
              </a:rPr>
              <a:t>positive patient experience</a:t>
            </a:r>
          </a:p>
          <a:p>
            <a:pPr>
              <a:buFont typeface="Wingdings" panose="05000000000000000000" pitchFamily="2" charset="2"/>
              <a:buChar char="§"/>
            </a:pPr>
            <a:r>
              <a:rPr lang="en-US" sz="2400" dirty="0"/>
              <a:t>Cultivates </a:t>
            </a:r>
            <a:r>
              <a:rPr lang="en-US" sz="2400" dirty="0">
                <a:solidFill>
                  <a:srgbClr val="C00000"/>
                </a:solidFill>
              </a:rPr>
              <a:t>working relationships</a:t>
            </a:r>
          </a:p>
          <a:p>
            <a:pPr>
              <a:buFont typeface="Wingdings" panose="05000000000000000000" pitchFamily="2" charset="2"/>
              <a:buChar char="§"/>
            </a:pPr>
            <a:r>
              <a:rPr lang="en-US" sz="2400" dirty="0"/>
              <a:t>Fosters a </a:t>
            </a:r>
            <a:r>
              <a:rPr lang="en-US" sz="2400" dirty="0">
                <a:solidFill>
                  <a:srgbClr val="C00000"/>
                </a:solidFill>
              </a:rPr>
              <a:t>healthy </a:t>
            </a:r>
            <a:r>
              <a:rPr lang="en-US" sz="2400" dirty="0"/>
              <a:t>working environment</a:t>
            </a:r>
          </a:p>
          <a:p>
            <a:pPr>
              <a:buFont typeface="Wingdings" panose="05000000000000000000" pitchFamily="2" charset="2"/>
              <a:buChar char="§"/>
            </a:pPr>
            <a:r>
              <a:rPr lang="en-US" sz="2400" dirty="0"/>
              <a:t>Minimizes stress</a:t>
            </a:r>
          </a:p>
          <a:p>
            <a:pPr>
              <a:buFont typeface="Wingdings" panose="05000000000000000000" pitchFamily="2" charset="2"/>
              <a:buChar char="§"/>
            </a:pPr>
            <a:r>
              <a:rPr lang="en-US" sz="2400" dirty="0"/>
              <a:t>Supports </a:t>
            </a:r>
            <a:r>
              <a:rPr lang="en-US" sz="2400" dirty="0">
                <a:solidFill>
                  <a:schemeClr val="accent1"/>
                </a:solidFill>
              </a:rPr>
              <a:t>Diversity, Equity, and Inclusion</a:t>
            </a:r>
            <a:endParaRPr lang="en-US" sz="2400" dirty="0"/>
          </a:p>
        </p:txBody>
      </p:sp>
      <p:pic>
        <p:nvPicPr>
          <p:cNvPr id="1026" name="Picture 2" descr="Handshake, Regard, Cooperate, Connect, Unite">
            <a:extLst>
              <a:ext uri="{FF2B5EF4-FFF2-40B4-BE49-F238E27FC236}">
                <a16:creationId xmlns:a16="http://schemas.microsoft.com/office/drawing/2014/main" id="{A22B765E-EFA6-4BB2-ADCE-5BBBB6610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590" y="3816644"/>
            <a:ext cx="3825240" cy="20441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91724A54-FB8B-4796-AA59-1FFFF3073EBE}"/>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8</a:t>
            </a:r>
          </a:p>
        </p:txBody>
      </p:sp>
      <p:grpSp>
        <p:nvGrpSpPr>
          <p:cNvPr id="26" name="Group 25">
            <a:extLst>
              <a:ext uri="{FF2B5EF4-FFF2-40B4-BE49-F238E27FC236}">
                <a16:creationId xmlns:a16="http://schemas.microsoft.com/office/drawing/2014/main" id="{BABBCFDE-F830-666D-8000-B2F3B4B99072}"/>
              </a:ext>
            </a:extLst>
          </p:cNvPr>
          <p:cNvGrpSpPr/>
          <p:nvPr/>
        </p:nvGrpSpPr>
        <p:grpSpPr>
          <a:xfrm>
            <a:off x="126824" y="5397016"/>
            <a:ext cx="1338614" cy="1354568"/>
            <a:chOff x="126824" y="5397016"/>
            <a:chExt cx="1338614" cy="1354568"/>
          </a:xfrm>
        </p:grpSpPr>
        <p:grpSp>
          <p:nvGrpSpPr>
            <p:cNvPr id="20" name="Group 19">
              <a:extLst>
                <a:ext uri="{FF2B5EF4-FFF2-40B4-BE49-F238E27FC236}">
                  <a16:creationId xmlns:a16="http://schemas.microsoft.com/office/drawing/2014/main" id="{43654DDB-5306-BBF8-90DE-EF45AF864A02}"/>
                </a:ext>
              </a:extLst>
            </p:cNvPr>
            <p:cNvGrpSpPr/>
            <p:nvPr/>
          </p:nvGrpSpPr>
          <p:grpSpPr>
            <a:xfrm>
              <a:off x="126824" y="5397016"/>
              <a:ext cx="1338614" cy="1354568"/>
              <a:chOff x="1052947" y="403589"/>
              <a:chExt cx="1338614" cy="1354568"/>
            </a:xfrm>
          </p:grpSpPr>
          <p:sp>
            <p:nvSpPr>
              <p:cNvPr id="21" name="Google Shape;363;p31">
                <a:extLst>
                  <a:ext uri="{FF2B5EF4-FFF2-40B4-BE49-F238E27FC236}">
                    <a16:creationId xmlns:a16="http://schemas.microsoft.com/office/drawing/2014/main" id="{8B24D02A-527B-11A2-FF5E-652DB77ABD38}"/>
                  </a:ext>
                </a:extLst>
              </p:cNvPr>
              <p:cNvSpPr/>
              <p:nvPr/>
            </p:nvSpPr>
            <p:spPr>
              <a:xfrm>
                <a:off x="1178882" y="531025"/>
                <a:ext cx="1086646" cy="1099597"/>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00051F8B-B826-2075-8187-2F0B590AB095}"/>
                  </a:ext>
                </a:extLst>
              </p:cNvPr>
              <p:cNvGrpSpPr/>
              <p:nvPr/>
            </p:nvGrpSpPr>
            <p:grpSpPr>
              <a:xfrm>
                <a:off x="1052947" y="403589"/>
                <a:ext cx="1338614" cy="1354568"/>
                <a:chOff x="7870924" y="3975152"/>
                <a:chExt cx="1539600" cy="1539600"/>
              </a:xfrm>
            </p:grpSpPr>
            <p:sp>
              <p:nvSpPr>
                <p:cNvPr id="23" name="Google Shape;364;p31">
                  <a:extLst>
                    <a:ext uri="{FF2B5EF4-FFF2-40B4-BE49-F238E27FC236}">
                      <a16:creationId xmlns:a16="http://schemas.microsoft.com/office/drawing/2014/main" id="{AB898AFA-E00E-EA3F-D709-237B742349F2}"/>
                    </a:ext>
                  </a:extLst>
                </p:cNvPr>
                <p:cNvSpPr/>
                <p:nvPr/>
              </p:nvSpPr>
              <p:spPr>
                <a:xfrm>
                  <a:off x="8084949" y="4189177"/>
                  <a:ext cx="1111200" cy="1111200"/>
                </a:xfrm>
                <a:prstGeom prst="ellipse">
                  <a:avLst/>
                </a:prstGeom>
                <a:solidFill>
                  <a:srgbClr val="0133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4" name="Google Shape;365;p31">
                  <a:extLst>
                    <a:ext uri="{FF2B5EF4-FFF2-40B4-BE49-F238E27FC236}">
                      <a16:creationId xmlns:a16="http://schemas.microsoft.com/office/drawing/2014/main" id="{FDE020DF-945A-2EB5-599A-EE5E032DF35A}"/>
                    </a:ext>
                  </a:extLst>
                </p:cNvPr>
                <p:cNvSpPr/>
                <p:nvPr/>
              </p:nvSpPr>
              <p:spPr>
                <a:xfrm>
                  <a:off x="7870924" y="3975152"/>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pic>
          <p:nvPicPr>
            <p:cNvPr id="25" name="Content Placeholder 11" descr="Share with solid fill">
              <a:extLst>
                <a:ext uri="{FF2B5EF4-FFF2-40B4-BE49-F238E27FC236}">
                  <a16:creationId xmlns:a16="http://schemas.microsoft.com/office/drawing/2014/main" id="{078F2DCC-2AB2-BC97-6229-AB01745A35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477" y="5679227"/>
              <a:ext cx="731520" cy="731520"/>
            </a:xfrm>
            <a:prstGeom prst="rect">
              <a:avLst/>
            </a:prstGeom>
          </p:spPr>
        </p:pic>
      </p:grpSp>
    </p:spTree>
    <p:custDataLst>
      <p:tags r:id="rId1"/>
    </p:custDataLst>
    <p:extLst>
      <p:ext uri="{BB962C8B-B14F-4D97-AF65-F5344CB8AC3E}">
        <p14:creationId xmlns:p14="http://schemas.microsoft.com/office/powerpoint/2010/main" val="16808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CB7F97-8725-44E5-9D45-551B78E6F6B0}"/>
              </a:ext>
            </a:extLst>
          </p:cNvPr>
          <p:cNvSpPr>
            <a:spLocks noGrp="1"/>
          </p:cNvSpPr>
          <p:nvPr>
            <p:ph type="title"/>
          </p:nvPr>
        </p:nvSpPr>
        <p:spPr>
          <a:xfrm>
            <a:off x="1108364" y="138548"/>
            <a:ext cx="10820399" cy="1219633"/>
          </a:xfrm>
        </p:spPr>
        <p:txBody>
          <a:bodyPr anchor="b">
            <a:normAutofit/>
          </a:bodyPr>
          <a:lstStyle/>
          <a:p>
            <a:r>
              <a:rPr lang="en-US" sz="4000" dirty="0"/>
              <a:t>	What is one </a:t>
            </a:r>
            <a:r>
              <a:rPr lang="en-US" sz="4000" dirty="0">
                <a:solidFill>
                  <a:srgbClr val="C00000"/>
                </a:solidFill>
              </a:rPr>
              <a:t>key takeaway </a:t>
            </a:r>
            <a:r>
              <a:rPr lang="en-US" sz="4000" dirty="0">
                <a:solidFill>
                  <a:srgbClr val="0070C0"/>
                </a:solidFill>
              </a:rPr>
              <a:t>so far</a:t>
            </a:r>
            <a:r>
              <a:rPr lang="en-US" sz="4000" dirty="0"/>
              <a:t>?</a:t>
            </a:r>
          </a:p>
        </p:txBody>
      </p:sp>
      <p:pic>
        <p:nvPicPr>
          <p:cNvPr id="2" name="Picture 4" descr="Lightbulb, Bulb, Light, Idea, Energy">
            <a:extLst>
              <a:ext uri="{FF2B5EF4-FFF2-40B4-BE49-F238E27FC236}">
                <a16:creationId xmlns:a16="http://schemas.microsoft.com/office/drawing/2014/main" id="{94A57804-630D-FF25-FAF7-6BC174390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2209800"/>
            <a:ext cx="5391150" cy="3238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9211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F886-88F8-4E7E-B2AC-AF663795E695}"/>
              </a:ext>
            </a:extLst>
          </p:cNvPr>
          <p:cNvSpPr>
            <a:spLocks noGrp="1"/>
          </p:cNvSpPr>
          <p:nvPr>
            <p:ph type="title"/>
          </p:nvPr>
        </p:nvSpPr>
        <p:spPr/>
        <p:txBody>
          <a:bodyPr/>
          <a:lstStyle/>
          <a:p>
            <a:r>
              <a:rPr lang="en-US" dirty="0"/>
              <a:t>	Time for a Break</a:t>
            </a:r>
          </a:p>
        </p:txBody>
      </p:sp>
      <p:pic>
        <p:nvPicPr>
          <p:cNvPr id="1026" name="Picture 2">
            <a:extLst>
              <a:ext uri="{FF2B5EF4-FFF2-40B4-BE49-F238E27FC236}">
                <a16:creationId xmlns:a16="http://schemas.microsoft.com/office/drawing/2014/main" id="{FD194E5F-150F-48A7-B44A-3B229A297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7970" y="1394021"/>
            <a:ext cx="5416060" cy="54160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991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93F8-A46E-4AAE-BDF2-71A017491992}"/>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rPr>
              <a:t>	70-20-10 Learning Model</a:t>
            </a:r>
          </a:p>
        </p:txBody>
      </p:sp>
      <p:sp>
        <p:nvSpPr>
          <p:cNvPr id="11" name="Rectangle 10">
            <a:extLst>
              <a:ext uri="{FF2B5EF4-FFF2-40B4-BE49-F238E27FC236}">
                <a16:creationId xmlns:a16="http://schemas.microsoft.com/office/drawing/2014/main" id="{726C85D2-F1CC-733A-20B3-7F8A92979598}"/>
              </a:ext>
            </a:extLst>
          </p:cNvPr>
          <p:cNvSpPr/>
          <p:nvPr/>
        </p:nvSpPr>
        <p:spPr>
          <a:xfrm>
            <a:off x="3937000" y="2451100"/>
            <a:ext cx="44958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grpSp>
        <p:nvGrpSpPr>
          <p:cNvPr id="12" name="Group 11">
            <a:extLst>
              <a:ext uri="{FF2B5EF4-FFF2-40B4-BE49-F238E27FC236}">
                <a16:creationId xmlns:a16="http://schemas.microsoft.com/office/drawing/2014/main" id="{C472410C-0891-2B9E-33B3-06D4D159C0BC}"/>
              </a:ext>
            </a:extLst>
          </p:cNvPr>
          <p:cNvGrpSpPr/>
          <p:nvPr/>
        </p:nvGrpSpPr>
        <p:grpSpPr>
          <a:xfrm rot="20091085">
            <a:off x="4732525" y="2762445"/>
            <a:ext cx="2899945" cy="2868239"/>
            <a:chOff x="4646026" y="2910729"/>
            <a:chExt cx="2899945" cy="2868239"/>
          </a:xfrm>
        </p:grpSpPr>
        <p:sp>
          <p:nvSpPr>
            <p:cNvPr id="13" name="Freeform 14">
              <a:extLst>
                <a:ext uri="{FF2B5EF4-FFF2-40B4-BE49-F238E27FC236}">
                  <a16:creationId xmlns:a16="http://schemas.microsoft.com/office/drawing/2014/main" id="{E33FC938-4929-A4D6-F907-CB9083429F07}"/>
                </a:ext>
              </a:extLst>
            </p:cNvPr>
            <p:cNvSpPr>
              <a:spLocks/>
            </p:cNvSpPr>
            <p:nvPr/>
          </p:nvSpPr>
          <p:spPr bwMode="auto">
            <a:xfrm>
              <a:off x="4703677" y="2910729"/>
              <a:ext cx="2842294" cy="2868239"/>
            </a:xfrm>
            <a:custGeom>
              <a:avLst/>
              <a:gdLst>
                <a:gd name="T0" fmla="*/ 403 w 829"/>
                <a:gd name="T1" fmla="*/ 120 h 837"/>
                <a:gd name="T2" fmla="*/ 436 w 829"/>
                <a:gd name="T3" fmla="*/ 122 h 837"/>
                <a:gd name="T4" fmla="*/ 442 w 829"/>
                <a:gd name="T5" fmla="*/ 122 h 837"/>
                <a:gd name="T6" fmla="*/ 458 w 829"/>
                <a:gd name="T7" fmla="*/ 125 h 837"/>
                <a:gd name="T8" fmla="*/ 489 w 829"/>
                <a:gd name="T9" fmla="*/ 133 h 837"/>
                <a:gd name="T10" fmla="*/ 504 w 829"/>
                <a:gd name="T11" fmla="*/ 138 h 837"/>
                <a:gd name="T12" fmla="*/ 514 w 829"/>
                <a:gd name="T13" fmla="*/ 142 h 837"/>
                <a:gd name="T14" fmla="*/ 569 w 829"/>
                <a:gd name="T15" fmla="*/ 172 h 837"/>
                <a:gd name="T16" fmla="*/ 582 w 829"/>
                <a:gd name="T17" fmla="*/ 181 h 837"/>
                <a:gd name="T18" fmla="*/ 586 w 829"/>
                <a:gd name="T19" fmla="*/ 185 h 837"/>
                <a:gd name="T20" fmla="*/ 613 w 829"/>
                <a:gd name="T21" fmla="*/ 209 h 837"/>
                <a:gd name="T22" fmla="*/ 634 w 829"/>
                <a:gd name="T23" fmla="*/ 233 h 837"/>
                <a:gd name="T24" fmla="*/ 637 w 829"/>
                <a:gd name="T25" fmla="*/ 237 h 837"/>
                <a:gd name="T26" fmla="*/ 646 w 829"/>
                <a:gd name="T27" fmla="*/ 250 h 837"/>
                <a:gd name="T28" fmla="*/ 662 w 829"/>
                <a:gd name="T29" fmla="*/ 277 h 837"/>
                <a:gd name="T30" fmla="*/ 669 w 829"/>
                <a:gd name="T31" fmla="*/ 291 h 837"/>
                <a:gd name="T32" fmla="*/ 673 w 829"/>
                <a:gd name="T33" fmla="*/ 301 h 837"/>
                <a:gd name="T34" fmla="*/ 673 w 829"/>
                <a:gd name="T35" fmla="*/ 301 h 837"/>
                <a:gd name="T36" fmla="*/ 691 w 829"/>
                <a:gd name="T37" fmla="*/ 363 h 837"/>
                <a:gd name="T38" fmla="*/ 692 w 829"/>
                <a:gd name="T39" fmla="*/ 368 h 837"/>
                <a:gd name="T40" fmla="*/ 694 w 829"/>
                <a:gd name="T41" fmla="*/ 384 h 837"/>
                <a:gd name="T42" fmla="*/ 694 w 829"/>
                <a:gd name="T43" fmla="*/ 426 h 837"/>
                <a:gd name="T44" fmla="*/ 693 w 829"/>
                <a:gd name="T45" fmla="*/ 446 h 837"/>
                <a:gd name="T46" fmla="*/ 692 w 829"/>
                <a:gd name="T47" fmla="*/ 456 h 837"/>
                <a:gd name="T48" fmla="*/ 683 w 829"/>
                <a:gd name="T49" fmla="*/ 494 h 837"/>
                <a:gd name="T50" fmla="*/ 653 w 829"/>
                <a:gd name="T51" fmla="*/ 562 h 837"/>
                <a:gd name="T52" fmla="*/ 563 w 829"/>
                <a:gd name="T53" fmla="*/ 656 h 837"/>
                <a:gd name="T54" fmla="*/ 532 w 829"/>
                <a:gd name="T55" fmla="*/ 674 h 837"/>
                <a:gd name="T56" fmla="*/ 516 w 829"/>
                <a:gd name="T57" fmla="*/ 682 h 837"/>
                <a:gd name="T58" fmla="*/ 508 w 829"/>
                <a:gd name="T59" fmla="*/ 685 h 837"/>
                <a:gd name="T60" fmla="*/ 473 w 829"/>
                <a:gd name="T61" fmla="*/ 696 h 837"/>
                <a:gd name="T62" fmla="*/ 455 w 829"/>
                <a:gd name="T63" fmla="*/ 700 h 837"/>
                <a:gd name="T64" fmla="*/ 443 w 829"/>
                <a:gd name="T65" fmla="*/ 702 h 837"/>
                <a:gd name="T66" fmla="*/ 440 w 829"/>
                <a:gd name="T67" fmla="*/ 702 h 837"/>
                <a:gd name="T68" fmla="*/ 368 w 829"/>
                <a:gd name="T69" fmla="*/ 703 h 837"/>
                <a:gd name="T70" fmla="*/ 361 w 829"/>
                <a:gd name="T71" fmla="*/ 702 h 837"/>
                <a:gd name="T72" fmla="*/ 344 w 829"/>
                <a:gd name="T73" fmla="*/ 698 h 837"/>
                <a:gd name="T74" fmla="*/ 306 w 829"/>
                <a:gd name="T75" fmla="*/ 688 h 837"/>
                <a:gd name="T76" fmla="*/ 290 w 829"/>
                <a:gd name="T77" fmla="*/ 682 h 837"/>
                <a:gd name="T78" fmla="*/ 284 w 829"/>
                <a:gd name="T79" fmla="*/ 680 h 837"/>
                <a:gd name="T80" fmla="*/ 250 w 829"/>
                <a:gd name="T81" fmla="*/ 661 h 837"/>
                <a:gd name="T82" fmla="*/ 236 w 829"/>
                <a:gd name="T83" fmla="*/ 652 h 837"/>
                <a:gd name="T84" fmla="*/ 226 w 829"/>
                <a:gd name="T85" fmla="*/ 645 h 837"/>
                <a:gd name="T86" fmla="*/ 198 w 829"/>
                <a:gd name="T87" fmla="*/ 620 h 837"/>
                <a:gd name="T88" fmla="*/ 172 w 829"/>
                <a:gd name="T89" fmla="*/ 592 h 837"/>
                <a:gd name="T90" fmla="*/ 168 w 829"/>
                <a:gd name="T91" fmla="*/ 586 h 837"/>
                <a:gd name="T92" fmla="*/ 156 w 829"/>
                <a:gd name="T93" fmla="*/ 568 h 837"/>
                <a:gd name="T94" fmla="*/ 137 w 829"/>
                <a:gd name="T95" fmla="*/ 534 h 837"/>
                <a:gd name="T96" fmla="*/ 134 w 829"/>
                <a:gd name="T97" fmla="*/ 528 h 837"/>
                <a:gd name="T98" fmla="*/ 126 w 829"/>
                <a:gd name="T99" fmla="*/ 507 h 837"/>
                <a:gd name="T100" fmla="*/ 53 w 829"/>
                <a:gd name="T101" fmla="*/ 465 h 837"/>
                <a:gd name="T102" fmla="*/ 11 w 829"/>
                <a:gd name="T103" fmla="*/ 539 h 837"/>
                <a:gd name="T104" fmla="*/ 199 w 829"/>
                <a:gd name="T105" fmla="*/ 770 h 837"/>
                <a:gd name="T106" fmla="*/ 511 w 829"/>
                <a:gd name="T107" fmla="*/ 810 h 837"/>
                <a:gd name="T108" fmla="*/ 763 w 829"/>
                <a:gd name="T109" fmla="*/ 612 h 837"/>
                <a:gd name="T110" fmla="*/ 796 w 829"/>
                <a:gd name="T111" fmla="*/ 289 h 837"/>
                <a:gd name="T112" fmla="*/ 403 w 829"/>
                <a:gd name="T113" fmla="*/ 0 h 837"/>
                <a:gd name="T114" fmla="*/ 343 w 829"/>
                <a:gd name="T115" fmla="*/ 60 h 837"/>
                <a:gd name="T116" fmla="*/ 403 w 829"/>
                <a:gd name="T117" fmla="*/ 12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37">
                  <a:moveTo>
                    <a:pt x="403" y="120"/>
                  </a:moveTo>
                  <a:cubicBezTo>
                    <a:pt x="414" y="120"/>
                    <a:pt x="425" y="121"/>
                    <a:pt x="436" y="122"/>
                  </a:cubicBezTo>
                  <a:cubicBezTo>
                    <a:pt x="438" y="122"/>
                    <a:pt x="456" y="124"/>
                    <a:pt x="442" y="122"/>
                  </a:cubicBezTo>
                  <a:cubicBezTo>
                    <a:pt x="447" y="123"/>
                    <a:pt x="452" y="124"/>
                    <a:pt x="458" y="125"/>
                  </a:cubicBezTo>
                  <a:cubicBezTo>
                    <a:pt x="468" y="127"/>
                    <a:pt x="479" y="130"/>
                    <a:pt x="489" y="133"/>
                  </a:cubicBezTo>
                  <a:cubicBezTo>
                    <a:pt x="494" y="135"/>
                    <a:pt x="499" y="136"/>
                    <a:pt x="504" y="138"/>
                  </a:cubicBezTo>
                  <a:cubicBezTo>
                    <a:pt x="506" y="139"/>
                    <a:pt x="527" y="147"/>
                    <a:pt x="514" y="142"/>
                  </a:cubicBezTo>
                  <a:cubicBezTo>
                    <a:pt x="533" y="150"/>
                    <a:pt x="552" y="161"/>
                    <a:pt x="569" y="172"/>
                  </a:cubicBezTo>
                  <a:cubicBezTo>
                    <a:pt x="574" y="175"/>
                    <a:pt x="578" y="178"/>
                    <a:pt x="582" y="181"/>
                  </a:cubicBezTo>
                  <a:cubicBezTo>
                    <a:pt x="571" y="173"/>
                    <a:pt x="585" y="184"/>
                    <a:pt x="586" y="185"/>
                  </a:cubicBezTo>
                  <a:cubicBezTo>
                    <a:pt x="596" y="192"/>
                    <a:pt x="604" y="201"/>
                    <a:pt x="613" y="209"/>
                  </a:cubicBezTo>
                  <a:cubicBezTo>
                    <a:pt x="620" y="217"/>
                    <a:pt x="627" y="225"/>
                    <a:pt x="634" y="233"/>
                  </a:cubicBezTo>
                  <a:cubicBezTo>
                    <a:pt x="644" y="246"/>
                    <a:pt x="627" y="223"/>
                    <a:pt x="637" y="237"/>
                  </a:cubicBezTo>
                  <a:cubicBezTo>
                    <a:pt x="640" y="241"/>
                    <a:pt x="643" y="246"/>
                    <a:pt x="646" y="250"/>
                  </a:cubicBezTo>
                  <a:cubicBezTo>
                    <a:pt x="651" y="259"/>
                    <a:pt x="657" y="268"/>
                    <a:pt x="662" y="277"/>
                  </a:cubicBezTo>
                  <a:cubicBezTo>
                    <a:pt x="664" y="282"/>
                    <a:pt x="666" y="286"/>
                    <a:pt x="669" y="291"/>
                  </a:cubicBezTo>
                  <a:cubicBezTo>
                    <a:pt x="670" y="294"/>
                    <a:pt x="672" y="297"/>
                    <a:pt x="673" y="301"/>
                  </a:cubicBezTo>
                  <a:cubicBezTo>
                    <a:pt x="671" y="294"/>
                    <a:pt x="671" y="295"/>
                    <a:pt x="673" y="301"/>
                  </a:cubicBezTo>
                  <a:cubicBezTo>
                    <a:pt x="681" y="321"/>
                    <a:pt x="687" y="342"/>
                    <a:pt x="691" y="363"/>
                  </a:cubicBezTo>
                  <a:cubicBezTo>
                    <a:pt x="691" y="364"/>
                    <a:pt x="694" y="382"/>
                    <a:pt x="692" y="368"/>
                  </a:cubicBezTo>
                  <a:cubicBezTo>
                    <a:pt x="693" y="374"/>
                    <a:pt x="693" y="379"/>
                    <a:pt x="694" y="384"/>
                  </a:cubicBezTo>
                  <a:cubicBezTo>
                    <a:pt x="695" y="398"/>
                    <a:pt x="695" y="412"/>
                    <a:pt x="694" y="426"/>
                  </a:cubicBezTo>
                  <a:cubicBezTo>
                    <a:pt x="694" y="433"/>
                    <a:pt x="694" y="439"/>
                    <a:pt x="693" y="446"/>
                  </a:cubicBezTo>
                  <a:cubicBezTo>
                    <a:pt x="691" y="467"/>
                    <a:pt x="695" y="436"/>
                    <a:pt x="692" y="456"/>
                  </a:cubicBezTo>
                  <a:cubicBezTo>
                    <a:pt x="690" y="469"/>
                    <a:pt x="686" y="482"/>
                    <a:pt x="683" y="494"/>
                  </a:cubicBezTo>
                  <a:cubicBezTo>
                    <a:pt x="675" y="522"/>
                    <a:pt x="669" y="536"/>
                    <a:pt x="653" y="562"/>
                  </a:cubicBezTo>
                  <a:cubicBezTo>
                    <a:pt x="631" y="600"/>
                    <a:pt x="597" y="634"/>
                    <a:pt x="563" y="656"/>
                  </a:cubicBezTo>
                  <a:cubicBezTo>
                    <a:pt x="553" y="663"/>
                    <a:pt x="543" y="669"/>
                    <a:pt x="532" y="674"/>
                  </a:cubicBezTo>
                  <a:cubicBezTo>
                    <a:pt x="527" y="677"/>
                    <a:pt x="521" y="679"/>
                    <a:pt x="516" y="682"/>
                  </a:cubicBezTo>
                  <a:cubicBezTo>
                    <a:pt x="526" y="677"/>
                    <a:pt x="508" y="685"/>
                    <a:pt x="508" y="685"/>
                  </a:cubicBezTo>
                  <a:cubicBezTo>
                    <a:pt x="497" y="689"/>
                    <a:pt x="485" y="693"/>
                    <a:pt x="473" y="696"/>
                  </a:cubicBezTo>
                  <a:cubicBezTo>
                    <a:pt x="467" y="697"/>
                    <a:pt x="461" y="699"/>
                    <a:pt x="455" y="700"/>
                  </a:cubicBezTo>
                  <a:cubicBezTo>
                    <a:pt x="451" y="701"/>
                    <a:pt x="447" y="701"/>
                    <a:pt x="443" y="702"/>
                  </a:cubicBezTo>
                  <a:cubicBezTo>
                    <a:pt x="449" y="701"/>
                    <a:pt x="448" y="701"/>
                    <a:pt x="440" y="702"/>
                  </a:cubicBezTo>
                  <a:cubicBezTo>
                    <a:pt x="416" y="705"/>
                    <a:pt x="392" y="705"/>
                    <a:pt x="368" y="703"/>
                  </a:cubicBezTo>
                  <a:cubicBezTo>
                    <a:pt x="349" y="701"/>
                    <a:pt x="379" y="705"/>
                    <a:pt x="361" y="702"/>
                  </a:cubicBezTo>
                  <a:cubicBezTo>
                    <a:pt x="355" y="701"/>
                    <a:pt x="350" y="700"/>
                    <a:pt x="344" y="698"/>
                  </a:cubicBezTo>
                  <a:cubicBezTo>
                    <a:pt x="331" y="696"/>
                    <a:pt x="318" y="692"/>
                    <a:pt x="306" y="688"/>
                  </a:cubicBezTo>
                  <a:cubicBezTo>
                    <a:pt x="301" y="686"/>
                    <a:pt x="295" y="684"/>
                    <a:pt x="290" y="682"/>
                  </a:cubicBezTo>
                  <a:cubicBezTo>
                    <a:pt x="273" y="676"/>
                    <a:pt x="301" y="687"/>
                    <a:pt x="284" y="680"/>
                  </a:cubicBezTo>
                  <a:cubicBezTo>
                    <a:pt x="272" y="674"/>
                    <a:pt x="261" y="668"/>
                    <a:pt x="250" y="661"/>
                  </a:cubicBezTo>
                  <a:cubicBezTo>
                    <a:pt x="245" y="658"/>
                    <a:pt x="241" y="655"/>
                    <a:pt x="236" y="652"/>
                  </a:cubicBezTo>
                  <a:cubicBezTo>
                    <a:pt x="234" y="651"/>
                    <a:pt x="217" y="638"/>
                    <a:pt x="226" y="645"/>
                  </a:cubicBezTo>
                  <a:cubicBezTo>
                    <a:pt x="216" y="638"/>
                    <a:pt x="207" y="629"/>
                    <a:pt x="198" y="620"/>
                  </a:cubicBezTo>
                  <a:cubicBezTo>
                    <a:pt x="188" y="611"/>
                    <a:pt x="180" y="602"/>
                    <a:pt x="172" y="592"/>
                  </a:cubicBezTo>
                  <a:cubicBezTo>
                    <a:pt x="160" y="578"/>
                    <a:pt x="178" y="601"/>
                    <a:pt x="168" y="586"/>
                  </a:cubicBezTo>
                  <a:cubicBezTo>
                    <a:pt x="164" y="580"/>
                    <a:pt x="160" y="574"/>
                    <a:pt x="156" y="568"/>
                  </a:cubicBezTo>
                  <a:cubicBezTo>
                    <a:pt x="149" y="557"/>
                    <a:pt x="143" y="546"/>
                    <a:pt x="137" y="534"/>
                  </a:cubicBezTo>
                  <a:cubicBezTo>
                    <a:pt x="137" y="533"/>
                    <a:pt x="129" y="517"/>
                    <a:pt x="134" y="528"/>
                  </a:cubicBezTo>
                  <a:cubicBezTo>
                    <a:pt x="131" y="521"/>
                    <a:pt x="129" y="514"/>
                    <a:pt x="126" y="507"/>
                  </a:cubicBezTo>
                  <a:cubicBezTo>
                    <a:pt x="116" y="476"/>
                    <a:pt x="86" y="456"/>
                    <a:pt x="53" y="465"/>
                  </a:cubicBezTo>
                  <a:cubicBezTo>
                    <a:pt x="22" y="474"/>
                    <a:pt x="0" y="508"/>
                    <a:pt x="11" y="539"/>
                  </a:cubicBezTo>
                  <a:cubicBezTo>
                    <a:pt x="44" y="637"/>
                    <a:pt x="110" y="719"/>
                    <a:pt x="199" y="770"/>
                  </a:cubicBezTo>
                  <a:cubicBezTo>
                    <a:pt x="293" y="825"/>
                    <a:pt x="407" y="837"/>
                    <a:pt x="511" y="810"/>
                  </a:cubicBezTo>
                  <a:cubicBezTo>
                    <a:pt x="618" y="782"/>
                    <a:pt x="710" y="707"/>
                    <a:pt x="763" y="612"/>
                  </a:cubicBezTo>
                  <a:cubicBezTo>
                    <a:pt x="818" y="515"/>
                    <a:pt x="829" y="395"/>
                    <a:pt x="796" y="289"/>
                  </a:cubicBezTo>
                  <a:cubicBezTo>
                    <a:pt x="743" y="118"/>
                    <a:pt x="580" y="2"/>
                    <a:pt x="403" y="0"/>
                  </a:cubicBezTo>
                  <a:cubicBezTo>
                    <a:pt x="370" y="0"/>
                    <a:pt x="343" y="28"/>
                    <a:pt x="343" y="60"/>
                  </a:cubicBezTo>
                  <a:cubicBezTo>
                    <a:pt x="343" y="93"/>
                    <a:pt x="370" y="120"/>
                    <a:pt x="403" y="120"/>
                  </a:cubicBezTo>
                  <a:close/>
                </a:path>
              </a:pathLst>
            </a:custGeom>
            <a:solidFill>
              <a:srgbClr val="065DBA"/>
            </a:solidFill>
            <a:ln w="28575">
              <a:solidFill>
                <a:srgbClr val="065DB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41"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41484D"/>
                </a:solidFill>
                <a:effectLst/>
                <a:uLnTx/>
                <a:uFillTx/>
                <a:latin typeface="Metropolis"/>
                <a:ea typeface="+mn-ea"/>
                <a:cs typeface="+mn-cs"/>
              </a:endParaRPr>
            </a:p>
          </p:txBody>
        </p:sp>
        <p:sp>
          <p:nvSpPr>
            <p:cNvPr id="14" name="Freeform 13">
              <a:extLst>
                <a:ext uri="{FF2B5EF4-FFF2-40B4-BE49-F238E27FC236}">
                  <a16:creationId xmlns:a16="http://schemas.microsoft.com/office/drawing/2014/main" id="{0ADB4E3F-8182-4A94-7180-057D2D6CD884}"/>
                </a:ext>
              </a:extLst>
            </p:cNvPr>
            <p:cNvSpPr>
              <a:spLocks/>
            </p:cNvSpPr>
            <p:nvPr/>
          </p:nvSpPr>
          <p:spPr bwMode="auto">
            <a:xfrm>
              <a:off x="4646026" y="3109631"/>
              <a:ext cx="959923" cy="1823278"/>
            </a:xfrm>
            <a:custGeom>
              <a:avLst/>
              <a:gdLst>
                <a:gd name="T0" fmla="*/ 143 w 280"/>
                <a:gd name="T1" fmla="*/ 449 h 532"/>
                <a:gd name="T2" fmla="*/ 128 w 280"/>
                <a:gd name="T3" fmla="*/ 348 h 532"/>
                <a:gd name="T4" fmla="*/ 129 w 280"/>
                <a:gd name="T5" fmla="*/ 323 h 532"/>
                <a:gd name="T6" fmla="*/ 130 w 280"/>
                <a:gd name="T7" fmla="*/ 311 h 532"/>
                <a:gd name="T8" fmla="*/ 131 w 280"/>
                <a:gd name="T9" fmla="*/ 308 h 532"/>
                <a:gd name="T10" fmla="*/ 145 w 280"/>
                <a:gd name="T11" fmla="*/ 256 h 532"/>
                <a:gd name="T12" fmla="*/ 149 w 280"/>
                <a:gd name="T13" fmla="*/ 242 h 532"/>
                <a:gd name="T14" fmla="*/ 160 w 280"/>
                <a:gd name="T15" fmla="*/ 221 h 532"/>
                <a:gd name="T16" fmla="*/ 184 w 280"/>
                <a:gd name="T17" fmla="*/ 181 h 532"/>
                <a:gd name="T18" fmla="*/ 186 w 280"/>
                <a:gd name="T19" fmla="*/ 179 h 532"/>
                <a:gd name="T20" fmla="*/ 193 w 280"/>
                <a:gd name="T21" fmla="*/ 170 h 532"/>
                <a:gd name="T22" fmla="*/ 209 w 280"/>
                <a:gd name="T23" fmla="*/ 152 h 532"/>
                <a:gd name="T24" fmla="*/ 226 w 280"/>
                <a:gd name="T25" fmla="*/ 136 h 532"/>
                <a:gd name="T26" fmla="*/ 234 w 280"/>
                <a:gd name="T27" fmla="*/ 128 h 532"/>
                <a:gd name="T28" fmla="*/ 241 w 280"/>
                <a:gd name="T29" fmla="*/ 123 h 532"/>
                <a:gd name="T30" fmla="*/ 262 w 280"/>
                <a:gd name="T31" fmla="*/ 41 h 532"/>
                <a:gd name="T32" fmla="*/ 180 w 280"/>
                <a:gd name="T33" fmla="*/ 19 h 532"/>
                <a:gd name="T34" fmla="*/ 31 w 280"/>
                <a:gd name="T35" fmla="*/ 218 h 532"/>
                <a:gd name="T36" fmla="*/ 28 w 280"/>
                <a:gd name="T37" fmla="*/ 481 h 532"/>
                <a:gd name="T38" fmla="*/ 101 w 280"/>
                <a:gd name="T39" fmla="*/ 523 h 532"/>
                <a:gd name="T40" fmla="*/ 143 w 280"/>
                <a:gd name="T41" fmla="*/ 44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532">
                  <a:moveTo>
                    <a:pt x="143" y="449"/>
                  </a:moveTo>
                  <a:cubicBezTo>
                    <a:pt x="131" y="412"/>
                    <a:pt x="127" y="386"/>
                    <a:pt x="128" y="348"/>
                  </a:cubicBezTo>
                  <a:cubicBezTo>
                    <a:pt x="128" y="340"/>
                    <a:pt x="128" y="331"/>
                    <a:pt x="129" y="323"/>
                  </a:cubicBezTo>
                  <a:cubicBezTo>
                    <a:pt x="129" y="319"/>
                    <a:pt x="130" y="315"/>
                    <a:pt x="130" y="311"/>
                  </a:cubicBezTo>
                  <a:cubicBezTo>
                    <a:pt x="130" y="316"/>
                    <a:pt x="130" y="316"/>
                    <a:pt x="131" y="308"/>
                  </a:cubicBezTo>
                  <a:cubicBezTo>
                    <a:pt x="134" y="290"/>
                    <a:pt x="139" y="273"/>
                    <a:pt x="145" y="256"/>
                  </a:cubicBezTo>
                  <a:cubicBezTo>
                    <a:pt x="145" y="254"/>
                    <a:pt x="153" y="233"/>
                    <a:pt x="149" y="242"/>
                  </a:cubicBezTo>
                  <a:cubicBezTo>
                    <a:pt x="153" y="235"/>
                    <a:pt x="156" y="228"/>
                    <a:pt x="160" y="221"/>
                  </a:cubicBezTo>
                  <a:cubicBezTo>
                    <a:pt x="167" y="207"/>
                    <a:pt x="175" y="194"/>
                    <a:pt x="184" y="181"/>
                  </a:cubicBezTo>
                  <a:cubicBezTo>
                    <a:pt x="189" y="175"/>
                    <a:pt x="189" y="174"/>
                    <a:pt x="186" y="179"/>
                  </a:cubicBezTo>
                  <a:cubicBezTo>
                    <a:pt x="188" y="176"/>
                    <a:pt x="191" y="173"/>
                    <a:pt x="193" y="170"/>
                  </a:cubicBezTo>
                  <a:cubicBezTo>
                    <a:pt x="198" y="164"/>
                    <a:pt x="203" y="158"/>
                    <a:pt x="209" y="152"/>
                  </a:cubicBezTo>
                  <a:cubicBezTo>
                    <a:pt x="214" y="147"/>
                    <a:pt x="220" y="141"/>
                    <a:pt x="226" y="136"/>
                  </a:cubicBezTo>
                  <a:cubicBezTo>
                    <a:pt x="228" y="133"/>
                    <a:pt x="231" y="131"/>
                    <a:pt x="234" y="128"/>
                  </a:cubicBezTo>
                  <a:cubicBezTo>
                    <a:pt x="235" y="128"/>
                    <a:pt x="250" y="116"/>
                    <a:pt x="241" y="123"/>
                  </a:cubicBezTo>
                  <a:cubicBezTo>
                    <a:pt x="267" y="103"/>
                    <a:pt x="280" y="72"/>
                    <a:pt x="262" y="41"/>
                  </a:cubicBezTo>
                  <a:cubicBezTo>
                    <a:pt x="247" y="15"/>
                    <a:pt x="206" y="0"/>
                    <a:pt x="180" y="19"/>
                  </a:cubicBezTo>
                  <a:cubicBezTo>
                    <a:pt x="111" y="71"/>
                    <a:pt x="61" y="137"/>
                    <a:pt x="31" y="218"/>
                  </a:cubicBezTo>
                  <a:cubicBezTo>
                    <a:pt x="0" y="301"/>
                    <a:pt x="1" y="397"/>
                    <a:pt x="28" y="481"/>
                  </a:cubicBezTo>
                  <a:cubicBezTo>
                    <a:pt x="38" y="512"/>
                    <a:pt x="69" y="532"/>
                    <a:pt x="101" y="523"/>
                  </a:cubicBezTo>
                  <a:cubicBezTo>
                    <a:pt x="132" y="515"/>
                    <a:pt x="153" y="480"/>
                    <a:pt x="143" y="449"/>
                  </a:cubicBezTo>
                  <a:close/>
                </a:path>
              </a:pathLst>
            </a:custGeom>
            <a:solidFill>
              <a:srgbClr val="41484D"/>
            </a:solidFill>
            <a:ln w="28575">
              <a:solidFill>
                <a:srgbClr val="41484D"/>
              </a:solidFill>
              <a:round/>
              <a:headEnd/>
              <a:tailEnd/>
            </a:ln>
          </p:spPr>
          <p:txBody>
            <a:bodyPr vert="horz" wrap="square" lIns="91440" tIns="45720" rIns="91440" bIns="45720" numCol="1" anchor="t" anchorCtr="0" compatLnSpc="1">
              <a:prstTxWarp prst="textNoShape">
                <a:avLst/>
              </a:prstTxWarp>
            </a:bodyPr>
            <a:lstStyle/>
            <a:p>
              <a:pPr marL="0" marR="0" lvl="0" indent="0" algn="l" defTabSz="914341"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41484D"/>
                </a:solidFill>
                <a:effectLst/>
                <a:uLnTx/>
                <a:uFillTx/>
                <a:latin typeface="Metropolis"/>
                <a:ea typeface="+mn-ea"/>
                <a:cs typeface="+mn-cs"/>
              </a:endParaRPr>
            </a:p>
          </p:txBody>
        </p:sp>
        <p:sp>
          <p:nvSpPr>
            <p:cNvPr id="15" name="Freeform 12">
              <a:extLst>
                <a:ext uri="{FF2B5EF4-FFF2-40B4-BE49-F238E27FC236}">
                  <a16:creationId xmlns:a16="http://schemas.microsoft.com/office/drawing/2014/main" id="{72381FE7-E95A-0889-DDC2-EE7F374C8D9D}"/>
                </a:ext>
              </a:extLst>
            </p:cNvPr>
            <p:cNvSpPr>
              <a:spLocks/>
            </p:cNvSpPr>
            <p:nvPr/>
          </p:nvSpPr>
          <p:spPr bwMode="auto">
            <a:xfrm>
              <a:off x="5128870" y="2910729"/>
              <a:ext cx="1161708" cy="684630"/>
            </a:xfrm>
            <a:custGeom>
              <a:avLst/>
              <a:gdLst>
                <a:gd name="T0" fmla="*/ 100 w 339"/>
                <a:gd name="T1" fmla="*/ 181 h 200"/>
                <a:gd name="T2" fmla="*/ 279 w 339"/>
                <a:gd name="T3" fmla="*/ 120 h 200"/>
                <a:gd name="T4" fmla="*/ 339 w 339"/>
                <a:gd name="T5" fmla="*/ 60 h 200"/>
                <a:gd name="T6" fmla="*/ 279 w 339"/>
                <a:gd name="T7" fmla="*/ 0 h 200"/>
                <a:gd name="T8" fmla="*/ 39 w 339"/>
                <a:gd name="T9" fmla="*/ 77 h 200"/>
                <a:gd name="T10" fmla="*/ 18 w 339"/>
                <a:gd name="T11" fmla="*/ 159 h 200"/>
                <a:gd name="T12" fmla="*/ 100 w 339"/>
                <a:gd name="T13" fmla="*/ 181 h 200"/>
              </a:gdLst>
              <a:ahLst/>
              <a:cxnLst>
                <a:cxn ang="0">
                  <a:pos x="T0" y="T1"/>
                </a:cxn>
                <a:cxn ang="0">
                  <a:pos x="T2" y="T3"/>
                </a:cxn>
                <a:cxn ang="0">
                  <a:pos x="T4" y="T5"/>
                </a:cxn>
                <a:cxn ang="0">
                  <a:pos x="T6" y="T7"/>
                </a:cxn>
                <a:cxn ang="0">
                  <a:pos x="T8" y="T9"/>
                </a:cxn>
                <a:cxn ang="0">
                  <a:pos x="T10" y="T11"/>
                </a:cxn>
                <a:cxn ang="0">
                  <a:pos x="T12" y="T13"/>
                </a:cxn>
              </a:cxnLst>
              <a:rect l="0" t="0" r="r" b="b"/>
              <a:pathLst>
                <a:path w="339" h="200">
                  <a:moveTo>
                    <a:pt x="100" y="181"/>
                  </a:moveTo>
                  <a:cubicBezTo>
                    <a:pt x="156" y="140"/>
                    <a:pt x="213" y="121"/>
                    <a:pt x="279" y="120"/>
                  </a:cubicBezTo>
                  <a:cubicBezTo>
                    <a:pt x="311" y="120"/>
                    <a:pt x="339" y="93"/>
                    <a:pt x="339" y="60"/>
                  </a:cubicBezTo>
                  <a:cubicBezTo>
                    <a:pt x="339" y="28"/>
                    <a:pt x="311" y="0"/>
                    <a:pt x="279" y="0"/>
                  </a:cubicBezTo>
                  <a:cubicBezTo>
                    <a:pt x="193" y="1"/>
                    <a:pt x="109" y="27"/>
                    <a:pt x="39" y="77"/>
                  </a:cubicBezTo>
                  <a:cubicBezTo>
                    <a:pt x="13" y="97"/>
                    <a:pt x="0" y="129"/>
                    <a:pt x="18" y="159"/>
                  </a:cubicBezTo>
                  <a:cubicBezTo>
                    <a:pt x="33" y="186"/>
                    <a:pt x="73" y="200"/>
                    <a:pt x="100" y="181"/>
                  </a:cubicBezTo>
                  <a:close/>
                </a:path>
              </a:pathLst>
            </a:custGeom>
            <a:solidFill>
              <a:srgbClr val="C5050C"/>
            </a:solidFill>
            <a:ln w="28575">
              <a:solidFill>
                <a:srgbClr val="C5050C"/>
              </a:solidFill>
              <a:round/>
              <a:headEnd/>
              <a:tailEnd/>
            </a:ln>
          </p:spPr>
          <p:txBody>
            <a:bodyPr vert="horz" wrap="square" lIns="91440" tIns="45720" rIns="91440" bIns="45720" numCol="1" anchor="t" anchorCtr="0" compatLnSpc="1">
              <a:prstTxWarp prst="textNoShape">
                <a:avLst/>
              </a:prstTxWarp>
            </a:bodyPr>
            <a:lstStyle/>
            <a:p>
              <a:pPr marL="0" marR="0" lvl="0" indent="0" algn="l" defTabSz="914341"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41484D"/>
                </a:solidFill>
                <a:effectLst/>
                <a:uLnTx/>
                <a:uFillTx/>
                <a:latin typeface="Metropolis"/>
                <a:ea typeface="+mn-ea"/>
                <a:cs typeface="+mn-cs"/>
              </a:endParaRPr>
            </a:p>
          </p:txBody>
        </p:sp>
      </p:grpSp>
      <p:grpSp>
        <p:nvGrpSpPr>
          <p:cNvPr id="16" name="Group 15">
            <a:extLst>
              <a:ext uri="{FF2B5EF4-FFF2-40B4-BE49-F238E27FC236}">
                <a16:creationId xmlns:a16="http://schemas.microsoft.com/office/drawing/2014/main" id="{615AD84B-8569-38F9-D974-1176DC7047AF}"/>
              </a:ext>
            </a:extLst>
          </p:cNvPr>
          <p:cNvGrpSpPr/>
          <p:nvPr/>
        </p:nvGrpSpPr>
        <p:grpSpPr>
          <a:xfrm>
            <a:off x="8061955" y="2905182"/>
            <a:ext cx="2458636" cy="1917726"/>
            <a:chOff x="8354816" y="1893379"/>
            <a:chExt cx="2731818" cy="2130808"/>
          </a:xfrm>
        </p:grpSpPr>
        <p:sp>
          <p:nvSpPr>
            <p:cNvPr id="17" name="Rectangle 16">
              <a:extLst>
                <a:ext uri="{FF2B5EF4-FFF2-40B4-BE49-F238E27FC236}">
                  <a16:creationId xmlns:a16="http://schemas.microsoft.com/office/drawing/2014/main" id="{6C482201-51C0-65F8-3598-4836DCCC3C56}"/>
                </a:ext>
              </a:extLst>
            </p:cNvPr>
            <p:cNvSpPr/>
            <p:nvPr/>
          </p:nvSpPr>
          <p:spPr>
            <a:xfrm>
              <a:off x="8470676" y="3442831"/>
              <a:ext cx="2615958" cy="581356"/>
            </a:xfrm>
            <a:prstGeom prst="rect">
              <a:avLst/>
            </a:prstGeom>
          </p:spPr>
          <p:txBody>
            <a:bodyPr wrap="square" lIns="0" rIns="0" anchor="ctr">
              <a:sp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41484D">
                      <a:lumMod val="50000"/>
                      <a:lumOff val="50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New responsibilities, tasks, project assignment</a:t>
              </a:r>
            </a:p>
          </p:txBody>
        </p:sp>
        <p:sp>
          <p:nvSpPr>
            <p:cNvPr id="18" name="Rectangle 17">
              <a:extLst>
                <a:ext uri="{FF2B5EF4-FFF2-40B4-BE49-F238E27FC236}">
                  <a16:creationId xmlns:a16="http://schemas.microsoft.com/office/drawing/2014/main" id="{3B894581-57E0-CBD4-6CE3-2DFFEE43D608}"/>
                </a:ext>
              </a:extLst>
            </p:cNvPr>
            <p:cNvSpPr/>
            <p:nvPr/>
          </p:nvSpPr>
          <p:spPr>
            <a:xfrm>
              <a:off x="8470676" y="2741522"/>
              <a:ext cx="2615958" cy="718146"/>
            </a:xfrm>
            <a:prstGeom prst="rect">
              <a:avLst/>
            </a:prstGeom>
          </p:spPr>
          <p:txBody>
            <a:bodyPr wrap="square" lIns="0" rIns="0" anchor="b">
              <a:sp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1484D">
                      <a:lumMod val="65000"/>
                      <a:lumOff val="35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Learning from Experience</a:t>
              </a:r>
            </a:p>
          </p:txBody>
        </p:sp>
        <p:sp>
          <p:nvSpPr>
            <p:cNvPr id="19" name="TextBox 18">
              <a:extLst>
                <a:ext uri="{FF2B5EF4-FFF2-40B4-BE49-F238E27FC236}">
                  <a16:creationId xmlns:a16="http://schemas.microsoft.com/office/drawing/2014/main" id="{379A7ACB-64A0-5527-0403-222382F930BA}"/>
                </a:ext>
              </a:extLst>
            </p:cNvPr>
            <p:cNvSpPr txBox="1"/>
            <p:nvPr/>
          </p:nvSpPr>
          <p:spPr>
            <a:xfrm>
              <a:off x="8354816" y="1893379"/>
              <a:ext cx="2615957" cy="1025922"/>
            </a:xfrm>
            <a:prstGeom prst="rect">
              <a:avLst/>
            </a:prstGeom>
            <a:noFill/>
          </p:spPr>
          <p:txBody>
            <a:bodyPr wrap="square" lIns="0" tIns="0" rIns="0" bIns="0" rtlCol="0">
              <a:sp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a:ln>
                    <a:noFill/>
                  </a:ln>
                  <a:solidFill>
                    <a:srgbClr val="065DBA"/>
                  </a:solidFill>
                  <a:effectLst/>
                  <a:uLnTx/>
                  <a:uFillTx/>
                  <a:latin typeface="Metropolis Light" panose="00000500000000000000" pitchFamily="50" charset="0"/>
                  <a:ea typeface="Open Sans" panose="020B0606030504020204" pitchFamily="34" charset="0"/>
                  <a:cs typeface="Open Sans" panose="020B0606030504020204" pitchFamily="34" charset="0"/>
                </a:rPr>
                <a:t>70</a:t>
              </a:r>
              <a:r>
                <a:rPr kumimoji="0" lang="en-IN" sz="6000" b="0" i="0" u="none" strike="noStrike" kern="1200" cap="none" spc="0" normalizeH="0" baseline="0" noProof="0">
                  <a:ln>
                    <a:noFill/>
                  </a:ln>
                  <a:solidFill>
                    <a:srgbClr val="065DBA"/>
                  </a:solidFill>
                  <a:effectLst/>
                  <a:uLnTx/>
                  <a:uFillTx/>
                  <a:latin typeface="Metropolis Light" panose="00000500000000000000" pitchFamily="50" charset="0"/>
                  <a:ea typeface="Open Sans" panose="020B0606030504020204" pitchFamily="34" charset="0"/>
                  <a:cs typeface="Open Sans" panose="020B0606030504020204" pitchFamily="34" charset="0"/>
                </a:rPr>
                <a:t>%</a:t>
              </a:r>
            </a:p>
          </p:txBody>
        </p:sp>
      </p:grpSp>
      <p:grpSp>
        <p:nvGrpSpPr>
          <p:cNvPr id="20" name="Group 19">
            <a:extLst>
              <a:ext uri="{FF2B5EF4-FFF2-40B4-BE49-F238E27FC236}">
                <a16:creationId xmlns:a16="http://schemas.microsoft.com/office/drawing/2014/main" id="{20D3B527-211F-10D3-6ECF-7F97DECE962D}"/>
              </a:ext>
            </a:extLst>
          </p:cNvPr>
          <p:cNvGrpSpPr/>
          <p:nvPr/>
        </p:nvGrpSpPr>
        <p:grpSpPr>
          <a:xfrm>
            <a:off x="1737923" y="3970642"/>
            <a:ext cx="2354363" cy="2128590"/>
            <a:chOff x="8470675" y="2169018"/>
            <a:chExt cx="2615959" cy="2028249"/>
          </a:xfrm>
        </p:grpSpPr>
        <p:sp>
          <p:nvSpPr>
            <p:cNvPr id="21" name="Rectangle 20">
              <a:extLst>
                <a:ext uri="{FF2B5EF4-FFF2-40B4-BE49-F238E27FC236}">
                  <a16:creationId xmlns:a16="http://schemas.microsoft.com/office/drawing/2014/main" id="{4620F005-7552-8B92-F24A-5E493D412657}"/>
                </a:ext>
              </a:extLst>
            </p:cNvPr>
            <p:cNvSpPr/>
            <p:nvPr/>
          </p:nvSpPr>
          <p:spPr>
            <a:xfrm>
              <a:off x="8470676" y="3493424"/>
              <a:ext cx="2615958" cy="703843"/>
            </a:xfrm>
            <a:prstGeom prst="rect">
              <a:avLst/>
            </a:prstGeom>
          </p:spPr>
          <p:txBody>
            <a:bodyPr wrap="square" lIns="0" rIns="0" anchor="ctr">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41484D">
                      <a:lumMod val="50000"/>
                      <a:lumOff val="50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Go and Sees, coaching, mentoring, observing others, soliciting feedback </a:t>
              </a:r>
            </a:p>
          </p:txBody>
        </p:sp>
        <p:sp>
          <p:nvSpPr>
            <p:cNvPr id="22" name="Rectangle 21">
              <a:extLst>
                <a:ext uri="{FF2B5EF4-FFF2-40B4-BE49-F238E27FC236}">
                  <a16:creationId xmlns:a16="http://schemas.microsoft.com/office/drawing/2014/main" id="{D35398F5-A209-B8E5-C008-3095B03EBEE1}"/>
                </a:ext>
              </a:extLst>
            </p:cNvPr>
            <p:cNvSpPr/>
            <p:nvPr/>
          </p:nvSpPr>
          <p:spPr>
            <a:xfrm>
              <a:off x="8470676" y="2893589"/>
              <a:ext cx="2615958" cy="615863"/>
            </a:xfrm>
            <a:prstGeom prst="rect">
              <a:avLst/>
            </a:prstGeom>
          </p:spPr>
          <p:txBody>
            <a:bodyPr wrap="square" lIns="0" rIns="0" anchor="b">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1484D">
                      <a:lumMod val="65000"/>
                      <a:lumOff val="35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Learning from Others</a:t>
              </a:r>
            </a:p>
          </p:txBody>
        </p:sp>
        <p:sp>
          <p:nvSpPr>
            <p:cNvPr id="23" name="TextBox 22">
              <a:extLst>
                <a:ext uri="{FF2B5EF4-FFF2-40B4-BE49-F238E27FC236}">
                  <a16:creationId xmlns:a16="http://schemas.microsoft.com/office/drawing/2014/main" id="{DC3B2F96-A1CE-DFBB-8DAA-03A7ED1EFFD2}"/>
                </a:ext>
              </a:extLst>
            </p:cNvPr>
            <p:cNvSpPr txBox="1"/>
            <p:nvPr/>
          </p:nvSpPr>
          <p:spPr>
            <a:xfrm>
              <a:off x="8470675" y="2169018"/>
              <a:ext cx="2615957" cy="879805"/>
            </a:xfrm>
            <a:prstGeom prst="rect">
              <a:avLst/>
            </a:prstGeom>
            <a:noFill/>
          </p:spPr>
          <p:txBody>
            <a:bodyPr wrap="square" lIns="0" tIns="0" rIns="0" bIns="0" rtlCol="0">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dirty="0">
                  <a:ln>
                    <a:noFill/>
                  </a:ln>
                  <a:solidFill>
                    <a:srgbClr val="41484D"/>
                  </a:solidFill>
                  <a:effectLst/>
                  <a:uLnTx/>
                  <a:uFillTx/>
                  <a:latin typeface="Metropolis Light" panose="00000500000000000000" pitchFamily="50" charset="0"/>
                  <a:ea typeface="Open Sans" panose="020B0606030504020204" pitchFamily="34" charset="0"/>
                  <a:cs typeface="Open Sans" panose="020B0606030504020204" pitchFamily="34" charset="0"/>
                </a:rPr>
                <a:t>20</a:t>
              </a:r>
              <a:r>
                <a:rPr kumimoji="0" lang="en-IN" sz="6000" b="0" i="0" u="none" strike="noStrike" kern="1200" cap="none" spc="0" normalizeH="0" baseline="0" noProof="0" dirty="0">
                  <a:ln>
                    <a:noFill/>
                  </a:ln>
                  <a:solidFill>
                    <a:srgbClr val="41484D"/>
                  </a:solidFill>
                  <a:effectLst/>
                  <a:uLnTx/>
                  <a:uFillTx/>
                  <a:latin typeface="Metropolis Light" panose="00000500000000000000" pitchFamily="50" charset="0"/>
                  <a:ea typeface="Open Sans" panose="020B0606030504020204" pitchFamily="34" charset="0"/>
                  <a:cs typeface="Open Sans" panose="020B0606030504020204" pitchFamily="34" charset="0"/>
                </a:rPr>
                <a:t>%</a:t>
              </a:r>
            </a:p>
          </p:txBody>
        </p:sp>
      </p:grpSp>
      <p:grpSp>
        <p:nvGrpSpPr>
          <p:cNvPr id="24" name="Group 23">
            <a:extLst>
              <a:ext uri="{FF2B5EF4-FFF2-40B4-BE49-F238E27FC236}">
                <a16:creationId xmlns:a16="http://schemas.microsoft.com/office/drawing/2014/main" id="{127CABF5-3115-EDC5-FC88-9257CE167422}"/>
              </a:ext>
            </a:extLst>
          </p:cNvPr>
          <p:cNvGrpSpPr/>
          <p:nvPr/>
        </p:nvGrpSpPr>
        <p:grpSpPr>
          <a:xfrm>
            <a:off x="2024550" y="1715096"/>
            <a:ext cx="2354363" cy="1900943"/>
            <a:chOff x="8470675" y="2169018"/>
            <a:chExt cx="2615959" cy="2112160"/>
          </a:xfrm>
        </p:grpSpPr>
        <p:sp>
          <p:nvSpPr>
            <p:cNvPr id="25" name="Rectangle 24">
              <a:extLst>
                <a:ext uri="{FF2B5EF4-FFF2-40B4-BE49-F238E27FC236}">
                  <a16:creationId xmlns:a16="http://schemas.microsoft.com/office/drawing/2014/main" id="{2685E5C0-D7FA-ED72-5D65-815BCAD8E7DE}"/>
                </a:ext>
              </a:extLst>
            </p:cNvPr>
            <p:cNvSpPr/>
            <p:nvPr/>
          </p:nvSpPr>
          <p:spPr>
            <a:xfrm>
              <a:off x="8470676" y="3460440"/>
              <a:ext cx="2615958" cy="820738"/>
            </a:xfrm>
            <a:prstGeom prst="rect">
              <a:avLst/>
            </a:prstGeom>
          </p:spPr>
          <p:txBody>
            <a:bodyPr wrap="square" lIns="0" rIns="0" anchor="ctr">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41484D">
                      <a:lumMod val="50000"/>
                      <a:lumOff val="50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Learning courses, certifications, continuing education, reading a book</a:t>
              </a:r>
            </a:p>
          </p:txBody>
        </p:sp>
        <p:sp>
          <p:nvSpPr>
            <p:cNvPr id="26" name="Rectangle 25">
              <a:extLst>
                <a:ext uri="{FF2B5EF4-FFF2-40B4-BE49-F238E27FC236}">
                  <a16:creationId xmlns:a16="http://schemas.microsoft.com/office/drawing/2014/main" id="{DABC1204-9B06-986B-3745-E4C69E62A5C5}"/>
                </a:ext>
              </a:extLst>
            </p:cNvPr>
            <p:cNvSpPr/>
            <p:nvPr/>
          </p:nvSpPr>
          <p:spPr>
            <a:xfrm>
              <a:off x="8470676" y="3002973"/>
              <a:ext cx="2615958" cy="410369"/>
            </a:xfrm>
            <a:prstGeom prst="rect">
              <a:avLst/>
            </a:prstGeom>
          </p:spPr>
          <p:txBody>
            <a:bodyPr wrap="square" lIns="0" rIns="0" anchor="b">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1484D">
                      <a:lumMod val="65000"/>
                      <a:lumOff val="35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Formal Learning</a:t>
              </a:r>
            </a:p>
          </p:txBody>
        </p:sp>
        <p:sp>
          <p:nvSpPr>
            <p:cNvPr id="27" name="TextBox 26">
              <a:extLst>
                <a:ext uri="{FF2B5EF4-FFF2-40B4-BE49-F238E27FC236}">
                  <a16:creationId xmlns:a16="http://schemas.microsoft.com/office/drawing/2014/main" id="{47185151-911C-BDA3-9E14-90E6FD270E27}"/>
                </a:ext>
              </a:extLst>
            </p:cNvPr>
            <p:cNvSpPr txBox="1"/>
            <p:nvPr/>
          </p:nvSpPr>
          <p:spPr>
            <a:xfrm>
              <a:off x="8470675" y="2169018"/>
              <a:ext cx="2615957" cy="1025922"/>
            </a:xfrm>
            <a:prstGeom prst="rect">
              <a:avLst/>
            </a:prstGeom>
            <a:noFill/>
          </p:spPr>
          <p:txBody>
            <a:bodyPr wrap="square" lIns="0" tIns="0" rIns="0" bIns="0" rtlCol="0">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dirty="0">
                  <a:ln>
                    <a:noFill/>
                  </a:ln>
                  <a:solidFill>
                    <a:srgbClr val="C5050C"/>
                  </a:solidFill>
                  <a:effectLst/>
                  <a:uLnTx/>
                  <a:uFillTx/>
                  <a:latin typeface="Metropolis Light" panose="00000500000000000000" pitchFamily="50" charset="0"/>
                  <a:ea typeface="Open Sans" panose="020B0606030504020204" pitchFamily="34" charset="0"/>
                  <a:cs typeface="Open Sans" panose="020B0606030504020204" pitchFamily="34" charset="0"/>
                </a:rPr>
                <a:t>10</a:t>
              </a:r>
              <a:r>
                <a:rPr kumimoji="0" lang="en-IN" sz="6000" b="0" i="0" u="none" strike="noStrike" kern="1200" cap="none" spc="0" normalizeH="0" baseline="0" noProof="0" dirty="0">
                  <a:ln>
                    <a:noFill/>
                  </a:ln>
                  <a:solidFill>
                    <a:srgbClr val="C5050C"/>
                  </a:solidFill>
                  <a:effectLst/>
                  <a:uLnTx/>
                  <a:uFillTx/>
                  <a:latin typeface="Metropolis Light" panose="00000500000000000000" pitchFamily="50" charset="0"/>
                  <a:ea typeface="Open Sans" panose="020B0606030504020204" pitchFamily="34" charset="0"/>
                  <a:cs typeface="Open Sans" panose="020B0606030504020204" pitchFamily="34" charset="0"/>
                </a:rPr>
                <a:t>%</a:t>
              </a:r>
            </a:p>
          </p:txBody>
        </p:sp>
      </p:grpSp>
      <p:sp>
        <p:nvSpPr>
          <p:cNvPr id="3" name="Oval 2">
            <a:extLst>
              <a:ext uri="{FF2B5EF4-FFF2-40B4-BE49-F238E27FC236}">
                <a16:creationId xmlns:a16="http://schemas.microsoft.com/office/drawing/2014/main" id="{4AF4C3D6-F49B-C7FB-A50C-B4197D60DC08}"/>
              </a:ext>
            </a:extLst>
          </p:cNvPr>
          <p:cNvSpPr/>
          <p:nvPr/>
        </p:nvSpPr>
        <p:spPr>
          <a:xfrm>
            <a:off x="1747893" y="1512927"/>
            <a:ext cx="3220127" cy="2541893"/>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42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noAutofit/>
          </a:bodyPr>
          <a:lstStyle/>
          <a:p>
            <a:pPr eaLnBrk="1" hangingPunct="1"/>
            <a:r>
              <a:rPr lang="en-US" altLang="en-US" sz="3600" dirty="0">
                <a:solidFill>
                  <a:schemeClr val="tx2"/>
                </a:solidFill>
                <a:latin typeface="Metropolis Light" panose="00000500000000000000" pitchFamily="50" charset="0"/>
                <a:ea typeface="ＭＳ Ｐゴシック" pitchFamily="34" charset="-128"/>
                <a:cs typeface="Arial" panose="020B0604020202020204" pitchFamily="34" charset="0"/>
              </a:rPr>
              <a:t>Objectives</a:t>
            </a:r>
          </a:p>
        </p:txBody>
      </p:sp>
      <p:sp>
        <p:nvSpPr>
          <p:cNvPr id="4" name="Content Placeholder 3">
            <a:extLst>
              <a:ext uri="{FF2B5EF4-FFF2-40B4-BE49-F238E27FC236}">
                <a16:creationId xmlns:a16="http://schemas.microsoft.com/office/drawing/2014/main" id="{410C076E-F286-405E-8B9B-D3B00AD5C34E}"/>
              </a:ext>
            </a:extLst>
          </p:cNvPr>
          <p:cNvSpPr>
            <a:spLocks noGrp="1"/>
          </p:cNvSpPr>
          <p:nvPr>
            <p:ph idx="1"/>
          </p:nvPr>
        </p:nvSpPr>
        <p:spPr>
          <a:xfrm>
            <a:off x="1108364" y="1825625"/>
            <a:ext cx="7727026" cy="4351338"/>
          </a:xfrm>
        </p:spPr>
        <p:txBody>
          <a:bodyPr>
            <a:normAutofit/>
          </a:bodyPr>
          <a:lstStyle/>
          <a:p>
            <a:pPr marL="457200" lvl="1" indent="-457200" fontAlgn="ctr">
              <a:spcBef>
                <a:spcPts val="1000"/>
              </a:spcBef>
              <a:buFont typeface="Wingdings" panose="05000000000000000000" pitchFamily="2" charset="2"/>
              <a:buChar char="q"/>
            </a:pPr>
            <a:r>
              <a:rPr lang="en-US" dirty="0"/>
              <a:t>Identify the </a:t>
            </a:r>
            <a:r>
              <a:rPr lang="en-US" dirty="0">
                <a:solidFill>
                  <a:schemeClr val="accent1"/>
                </a:solidFill>
              </a:rPr>
              <a:t>communication styles </a:t>
            </a:r>
            <a:r>
              <a:rPr lang="en-US" dirty="0"/>
              <a:t>that are consistent with the Respect for People Behaviors</a:t>
            </a:r>
          </a:p>
          <a:p>
            <a:pPr marL="457200" indent="-457200">
              <a:buFont typeface="Wingdings" panose="05000000000000000000" pitchFamily="2" charset="2"/>
              <a:buChar char="q"/>
            </a:pPr>
            <a:r>
              <a:rPr lang="en-US" sz="2400" dirty="0"/>
              <a:t>Using the </a:t>
            </a:r>
            <a:r>
              <a:rPr lang="en-US" sz="2400" dirty="0">
                <a:solidFill>
                  <a:srgbClr val="C00000"/>
                </a:solidFill>
              </a:rPr>
              <a:t>Respect for People Commitments, </a:t>
            </a:r>
            <a:r>
              <a:rPr lang="en-US" sz="2400" dirty="0">
                <a:solidFill>
                  <a:schemeClr val="tx1"/>
                </a:solidFill>
              </a:rPr>
              <a:t>and the</a:t>
            </a:r>
            <a:r>
              <a:rPr lang="en-US" sz="2400" dirty="0">
                <a:solidFill>
                  <a:srgbClr val="C00000"/>
                </a:solidFill>
              </a:rPr>
              <a:t> Fundamentals of Communication,</a:t>
            </a:r>
            <a:r>
              <a:rPr lang="en-US" sz="2400" dirty="0"/>
              <a:t> apply </a:t>
            </a:r>
            <a:r>
              <a:rPr lang="en-US" sz="2400" dirty="0">
                <a:solidFill>
                  <a:srgbClr val="C00000"/>
                </a:solidFill>
              </a:rPr>
              <a:t>assertive </a:t>
            </a:r>
            <a:r>
              <a:rPr lang="en-US" sz="2400" dirty="0">
                <a:solidFill>
                  <a:schemeClr val="tx1">
                    <a:lumMod val="75000"/>
                    <a:lumOff val="25000"/>
                  </a:schemeClr>
                </a:solidFill>
              </a:rPr>
              <a:t>communication skills and behaviors in specific scenarios</a:t>
            </a:r>
          </a:p>
          <a:p>
            <a:pPr marL="463550" indent="-463550">
              <a:buFont typeface="Wingdings" panose="05000000000000000000" pitchFamily="2" charset="2"/>
              <a:buChar char="q"/>
            </a:pPr>
            <a:r>
              <a:rPr lang="en-US" sz="2400" dirty="0">
                <a:highlight>
                  <a:srgbClr val="00FFFF"/>
                </a:highlight>
              </a:rPr>
              <a:t>Apply Emotional Intelligence strategies to </a:t>
            </a:r>
            <a:r>
              <a:rPr lang="en-US" sz="2400" dirty="0">
                <a:solidFill>
                  <a:srgbClr val="C00000"/>
                </a:solidFill>
                <a:highlight>
                  <a:srgbClr val="00FFFF"/>
                </a:highlight>
              </a:rPr>
              <a:t>positively impact </a:t>
            </a:r>
            <a:r>
              <a:rPr lang="en-US" sz="2400" dirty="0">
                <a:highlight>
                  <a:srgbClr val="00FFFF"/>
                </a:highlight>
              </a:rPr>
              <a:t>the </a:t>
            </a:r>
            <a:r>
              <a:rPr lang="en-US" sz="2400" dirty="0">
                <a:solidFill>
                  <a:schemeClr val="accent1"/>
                </a:solidFill>
                <a:highlight>
                  <a:srgbClr val="00FFFF"/>
                </a:highlight>
              </a:rPr>
              <a:t>Respect for People commitments </a:t>
            </a:r>
            <a:r>
              <a:rPr lang="en-US" sz="2400" dirty="0">
                <a:highlight>
                  <a:srgbClr val="00FFFF"/>
                </a:highlight>
              </a:rPr>
              <a:t>and their associated behaviors</a:t>
            </a:r>
          </a:p>
          <a:p>
            <a:pPr marL="0" indent="0">
              <a:buNone/>
            </a:pPr>
            <a:endParaRPr lang="en-US" sz="2400" dirty="0"/>
          </a:p>
        </p:txBody>
      </p:sp>
      <p:pic>
        <p:nvPicPr>
          <p:cNvPr id="6" name="Picture 5" descr="A picture containing radar chart&#10;&#10;Description automatically generated">
            <a:extLst>
              <a:ext uri="{FF2B5EF4-FFF2-40B4-BE49-F238E27FC236}">
                <a16:creationId xmlns:a16="http://schemas.microsoft.com/office/drawing/2014/main" id="{356994E4-0222-4809-9E63-3F290531E827}"/>
              </a:ext>
            </a:extLst>
          </p:cNvPr>
          <p:cNvPicPr>
            <a:picLocks noChangeAspect="1"/>
          </p:cNvPicPr>
          <p:nvPr/>
        </p:nvPicPr>
        <p:blipFill>
          <a:blip r:embed="rId4"/>
          <a:stretch>
            <a:fillRect/>
          </a:stretch>
        </p:blipFill>
        <p:spPr>
          <a:xfrm>
            <a:off x="8918532" y="3584532"/>
            <a:ext cx="3273468" cy="3273468"/>
          </a:xfrm>
          <a:prstGeom prst="rect">
            <a:avLst/>
          </a:prstGeom>
        </p:spPr>
      </p:pic>
    </p:spTree>
    <p:custDataLst>
      <p:tags r:id="rId1"/>
    </p:custDataLst>
    <p:extLst>
      <p:ext uri="{BB962C8B-B14F-4D97-AF65-F5344CB8AC3E}">
        <p14:creationId xmlns:p14="http://schemas.microsoft.com/office/powerpoint/2010/main" val="2923786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5E5D2-3C63-44DC-A4A7-B7A9E0AF2E5B}"/>
              </a:ext>
            </a:extLst>
          </p:cNvPr>
          <p:cNvSpPr>
            <a:spLocks noGrp="1"/>
          </p:cNvSpPr>
          <p:nvPr>
            <p:ph type="title"/>
          </p:nvPr>
        </p:nvSpPr>
        <p:spPr>
          <a:xfrm>
            <a:off x="1108365" y="471057"/>
            <a:ext cx="10245436" cy="1219633"/>
          </a:xfrm>
        </p:spPr>
        <p:txBody>
          <a:bodyPr anchor="ctr">
            <a:normAutofit/>
          </a:bodyPr>
          <a:lstStyle/>
          <a:p>
            <a:r>
              <a:rPr lang="en-US" sz="3600" dirty="0"/>
              <a:t>What was a </a:t>
            </a:r>
            <a:r>
              <a:rPr lang="en-US" sz="3600" dirty="0">
                <a:solidFill>
                  <a:srgbClr val="C00000"/>
                </a:solidFill>
              </a:rPr>
              <a:t>take-away </a:t>
            </a:r>
            <a:r>
              <a:rPr lang="en-US" sz="3600" dirty="0"/>
              <a:t>from the Pre-Work?</a:t>
            </a:r>
          </a:p>
        </p:txBody>
      </p:sp>
      <p:pic>
        <p:nvPicPr>
          <p:cNvPr id="5" name="Picture 4" descr="Graphical user interface, text, application&#10;&#10;Description automatically generated">
            <a:extLst>
              <a:ext uri="{FF2B5EF4-FFF2-40B4-BE49-F238E27FC236}">
                <a16:creationId xmlns:a16="http://schemas.microsoft.com/office/drawing/2014/main" id="{D6FC73E9-B95D-437E-8BF8-BE8318795373}"/>
              </a:ext>
            </a:extLst>
          </p:cNvPr>
          <p:cNvPicPr>
            <a:picLocks noChangeAspect="1"/>
          </p:cNvPicPr>
          <p:nvPr/>
        </p:nvPicPr>
        <p:blipFill>
          <a:blip r:embed="rId4"/>
          <a:stretch>
            <a:fillRect/>
          </a:stretch>
        </p:blipFill>
        <p:spPr>
          <a:xfrm>
            <a:off x="2557462" y="1558240"/>
            <a:ext cx="6543675" cy="5071346"/>
          </a:xfrm>
          <a:prstGeom prst="rect">
            <a:avLst/>
          </a:prstGeom>
          <a:noFill/>
          <a:ln>
            <a:solidFill>
              <a:srgbClr val="0070C0"/>
            </a:solidFill>
          </a:ln>
        </p:spPr>
      </p:pic>
    </p:spTree>
    <p:custDataLst>
      <p:tags r:id="rId1"/>
    </p:custDataLst>
    <p:extLst>
      <p:ext uri="{BB962C8B-B14F-4D97-AF65-F5344CB8AC3E}">
        <p14:creationId xmlns:p14="http://schemas.microsoft.com/office/powerpoint/2010/main" val="3528887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43BA-385A-4CA8-8708-219C6749920A}"/>
              </a:ext>
            </a:extLst>
          </p:cNvPr>
          <p:cNvSpPr>
            <a:spLocks noGrp="1"/>
          </p:cNvSpPr>
          <p:nvPr>
            <p:ph type="title"/>
          </p:nvPr>
        </p:nvSpPr>
        <p:spPr/>
        <p:txBody>
          <a:bodyPr>
            <a:normAutofit/>
          </a:bodyPr>
          <a:lstStyle/>
          <a:p>
            <a:r>
              <a:rPr lang="en-US" sz="4400" dirty="0"/>
              <a:t>	What is Emotional Intelligence?</a:t>
            </a:r>
          </a:p>
        </p:txBody>
      </p:sp>
      <p:sp>
        <p:nvSpPr>
          <p:cNvPr id="6" name="Content Placeholder 5">
            <a:extLst>
              <a:ext uri="{FF2B5EF4-FFF2-40B4-BE49-F238E27FC236}">
                <a16:creationId xmlns:a16="http://schemas.microsoft.com/office/drawing/2014/main" id="{82F3C11A-95AC-4384-9B3E-2AC088B17159}"/>
              </a:ext>
            </a:extLst>
          </p:cNvPr>
          <p:cNvSpPr>
            <a:spLocks noGrp="1"/>
          </p:cNvSpPr>
          <p:nvPr>
            <p:ph idx="1"/>
          </p:nvPr>
        </p:nvSpPr>
        <p:spPr/>
        <p:txBody>
          <a:bodyPr>
            <a:normAutofit/>
          </a:bodyPr>
          <a:lstStyle/>
          <a:p>
            <a:pPr marL="0" indent="0">
              <a:buNone/>
            </a:pPr>
            <a:r>
              <a:rPr lang="en-US" sz="3200" dirty="0">
                <a:solidFill>
                  <a:schemeClr val="bg2">
                    <a:lumMod val="25000"/>
                  </a:schemeClr>
                </a:solidFill>
              </a:rPr>
              <a:t>The ability to recognize our </a:t>
            </a:r>
            <a:r>
              <a:rPr lang="en-US" sz="3200" b="1" i="1" dirty="0">
                <a:solidFill>
                  <a:srgbClr val="C00000"/>
                </a:solidFill>
              </a:rPr>
              <a:t>own</a:t>
            </a:r>
            <a:r>
              <a:rPr lang="en-US" sz="3200" dirty="0">
                <a:solidFill>
                  <a:schemeClr val="bg2">
                    <a:lumMod val="25000"/>
                  </a:schemeClr>
                </a:solidFill>
              </a:rPr>
              <a:t> and </a:t>
            </a:r>
            <a:r>
              <a:rPr lang="en-US" sz="3200" b="1" i="1" dirty="0">
                <a:solidFill>
                  <a:srgbClr val="C00000"/>
                </a:solidFill>
              </a:rPr>
              <a:t>others’</a:t>
            </a:r>
            <a:r>
              <a:rPr lang="en-US" sz="3200" dirty="0">
                <a:solidFill>
                  <a:schemeClr val="bg2">
                    <a:lumMod val="25000"/>
                  </a:schemeClr>
                </a:solidFill>
              </a:rPr>
              <a:t> </a:t>
            </a:r>
            <a:r>
              <a:rPr lang="en-US" sz="3200" b="1" i="1" u="sng" dirty="0">
                <a:solidFill>
                  <a:srgbClr val="C00000"/>
                </a:solidFill>
              </a:rPr>
              <a:t>feelings</a:t>
            </a:r>
            <a:r>
              <a:rPr lang="en-US" sz="3200" b="1" i="1" dirty="0">
                <a:solidFill>
                  <a:schemeClr val="bg2">
                    <a:lumMod val="25000"/>
                  </a:schemeClr>
                </a:solidFill>
              </a:rPr>
              <a:t> </a:t>
            </a:r>
            <a:r>
              <a:rPr lang="en-US" sz="3200" dirty="0">
                <a:solidFill>
                  <a:schemeClr val="bg2">
                    <a:lumMod val="25000"/>
                  </a:schemeClr>
                </a:solidFill>
              </a:rPr>
              <a:t>and</a:t>
            </a:r>
            <a:r>
              <a:rPr lang="en-US" sz="3200" b="1" i="1" dirty="0">
                <a:solidFill>
                  <a:schemeClr val="bg2">
                    <a:lumMod val="25000"/>
                  </a:schemeClr>
                </a:solidFill>
              </a:rPr>
              <a:t> </a:t>
            </a:r>
            <a:r>
              <a:rPr lang="en-US" sz="3200" b="1" i="1" u="sng" dirty="0">
                <a:solidFill>
                  <a:srgbClr val="C00000"/>
                </a:solidFill>
              </a:rPr>
              <a:t>emotions</a:t>
            </a:r>
            <a:r>
              <a:rPr lang="en-US" sz="3200" dirty="0">
                <a:solidFill>
                  <a:schemeClr val="bg2">
                    <a:lumMod val="25000"/>
                  </a:schemeClr>
                </a:solidFill>
              </a:rPr>
              <a:t> and to use this information to guide thinking and actions.</a:t>
            </a:r>
          </a:p>
          <a:p>
            <a:endParaRPr lang="en-US" sz="3200" dirty="0">
              <a:solidFill>
                <a:schemeClr val="bg2">
                  <a:lumMod val="25000"/>
                </a:schemeClr>
              </a:solidFill>
            </a:endParaRPr>
          </a:p>
        </p:txBody>
      </p:sp>
      <p:grpSp>
        <p:nvGrpSpPr>
          <p:cNvPr id="7" name="Group 6">
            <a:extLst>
              <a:ext uri="{FF2B5EF4-FFF2-40B4-BE49-F238E27FC236}">
                <a16:creationId xmlns:a16="http://schemas.microsoft.com/office/drawing/2014/main" id="{11AABD23-039C-4033-9255-63BDA0CA120C}"/>
              </a:ext>
            </a:extLst>
          </p:cNvPr>
          <p:cNvGrpSpPr/>
          <p:nvPr/>
        </p:nvGrpSpPr>
        <p:grpSpPr>
          <a:xfrm>
            <a:off x="1197669" y="3976148"/>
            <a:ext cx="7941350" cy="2700298"/>
            <a:chOff x="1976602" y="3638550"/>
            <a:chExt cx="7941350" cy="2700298"/>
          </a:xfrm>
        </p:grpSpPr>
        <p:sp>
          <p:nvSpPr>
            <p:cNvPr id="4" name="Up Arrow 3"/>
            <p:cNvSpPr/>
            <p:nvPr/>
          </p:nvSpPr>
          <p:spPr>
            <a:xfrm>
              <a:off x="5974446" y="3638550"/>
              <a:ext cx="1142999" cy="1265706"/>
            </a:xfrm>
            <a:prstGeom prst="upArrow">
              <a:avLst/>
            </a:prstGeom>
            <a:solidFill>
              <a:schemeClr val="accent1">
                <a:lumMod val="60000"/>
                <a:lumOff val="4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ight Arrow 10"/>
            <p:cNvSpPr/>
            <p:nvPr/>
          </p:nvSpPr>
          <p:spPr>
            <a:xfrm>
              <a:off x="7631951" y="4904257"/>
              <a:ext cx="2286001" cy="1198691"/>
            </a:xfrm>
            <a:prstGeom prst="rightArrow">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87303" rIns="553673" bIns="384048"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1" i="0" u="none" strike="noStrike" kern="1200" cap="none" spc="0" normalizeH="0" baseline="0" noProof="0" dirty="0">
                  <a:ln>
                    <a:noFill/>
                  </a:ln>
                  <a:solidFill>
                    <a:srgbClr val="FFFFFF"/>
                  </a:solidFill>
                  <a:effectLst/>
                  <a:uLnTx/>
                  <a:uFillTx/>
                  <a:latin typeface="Calibri" panose="020F0502020204030204"/>
                  <a:ea typeface="+mn-ea"/>
                  <a:cs typeface="+mn-cs"/>
                </a:rPr>
                <a:t>   I Act</a:t>
              </a:r>
            </a:p>
          </p:txBody>
        </p:sp>
        <p:sp>
          <p:nvSpPr>
            <p:cNvPr id="12" name="Right Arrow 11"/>
            <p:cNvSpPr/>
            <p:nvPr/>
          </p:nvSpPr>
          <p:spPr>
            <a:xfrm>
              <a:off x="1976602" y="4904257"/>
              <a:ext cx="3629023" cy="1198691"/>
            </a:xfrm>
            <a:prstGeom prst="rightArrow">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87303" rIns="553673" bIns="384048"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1" i="0" u="none" strike="noStrike" kern="1200" cap="none" spc="0" normalizeH="0" baseline="0" noProof="0" dirty="0">
                  <a:ln>
                    <a:noFill/>
                  </a:ln>
                  <a:solidFill>
                    <a:srgbClr val="FFFFFF"/>
                  </a:solidFill>
                  <a:effectLst/>
                  <a:uLnTx/>
                  <a:uFillTx/>
                  <a:latin typeface="Calibri" panose="020F0502020204030204"/>
                  <a:ea typeface="+mn-ea"/>
                  <a:cs typeface="+mn-cs"/>
                </a:rPr>
                <a:t>   Something Happens</a:t>
              </a:r>
            </a:p>
          </p:txBody>
        </p:sp>
        <p:sp>
          <p:nvSpPr>
            <p:cNvPr id="13" name="Oval 12"/>
            <p:cNvSpPr/>
            <p:nvPr/>
          </p:nvSpPr>
          <p:spPr>
            <a:xfrm>
              <a:off x="5620615" y="4668353"/>
              <a:ext cx="1936385" cy="1670495"/>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PAUSE</a:t>
              </a:r>
            </a:p>
          </p:txBody>
        </p:sp>
      </p:grpSp>
    </p:spTree>
    <p:custDataLst>
      <p:tags r:id="rId1"/>
    </p:custDataLst>
    <p:extLst>
      <p:ext uri="{BB962C8B-B14F-4D97-AF65-F5344CB8AC3E}">
        <p14:creationId xmlns:p14="http://schemas.microsoft.com/office/powerpoint/2010/main" val="291747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2471-07EE-471E-917B-93203BD6B83F}"/>
              </a:ext>
            </a:extLst>
          </p:cNvPr>
          <p:cNvSpPr>
            <a:spLocks noGrp="1"/>
          </p:cNvSpPr>
          <p:nvPr>
            <p:ph type="title"/>
          </p:nvPr>
        </p:nvSpPr>
        <p:spPr/>
        <p:txBody>
          <a:bodyPr>
            <a:normAutofit/>
          </a:bodyPr>
          <a:lstStyle/>
          <a:p>
            <a:r>
              <a:rPr lang="en-US" sz="4000" dirty="0"/>
              <a:t>	Tips for the “Pause”</a:t>
            </a:r>
          </a:p>
        </p:txBody>
      </p:sp>
      <p:sp>
        <p:nvSpPr>
          <p:cNvPr id="3" name="Content Placeholder 2">
            <a:extLst>
              <a:ext uri="{FF2B5EF4-FFF2-40B4-BE49-F238E27FC236}">
                <a16:creationId xmlns:a16="http://schemas.microsoft.com/office/drawing/2014/main" id="{12147C9C-E234-4317-AF32-F8C67BD02607}"/>
              </a:ext>
            </a:extLst>
          </p:cNvPr>
          <p:cNvSpPr>
            <a:spLocks noGrp="1"/>
          </p:cNvSpPr>
          <p:nvPr>
            <p:ph idx="1"/>
          </p:nvPr>
        </p:nvSpPr>
        <p:spPr>
          <a:xfrm>
            <a:off x="1108364" y="1690688"/>
            <a:ext cx="6797679" cy="4351338"/>
          </a:xfrm>
        </p:spPr>
        <p:txBody>
          <a:bodyPr/>
          <a:lstStyle/>
          <a:p>
            <a:pPr marL="457200" indent="-457200">
              <a:buFont typeface="Wingdings" panose="05000000000000000000" pitchFamily="2" charset="2"/>
              <a:buChar char="q"/>
              <a:tabLst>
                <a:tab pos="0" algn="l"/>
              </a:tabLst>
            </a:pPr>
            <a:r>
              <a:rPr lang="en-US" sz="2400" dirty="0"/>
              <a:t>Breathe</a:t>
            </a:r>
          </a:p>
          <a:p>
            <a:pPr marL="457200" indent="-457200">
              <a:buFont typeface="Wingdings" panose="05000000000000000000" pitchFamily="2" charset="2"/>
              <a:buChar char="q"/>
              <a:tabLst>
                <a:tab pos="0" algn="l"/>
              </a:tabLst>
            </a:pPr>
            <a:r>
              <a:rPr lang="en-US" sz="2400" dirty="0"/>
              <a:t>Think about </a:t>
            </a:r>
            <a:r>
              <a:rPr lang="en-US" sz="2400" dirty="0">
                <a:solidFill>
                  <a:srgbClr val="C00000"/>
                </a:solidFill>
              </a:rPr>
              <a:t>what </a:t>
            </a:r>
            <a:r>
              <a:rPr lang="en-US" sz="2400" dirty="0"/>
              <a:t>you would like to say and </a:t>
            </a:r>
            <a:r>
              <a:rPr lang="en-US" sz="2400" dirty="0">
                <a:solidFill>
                  <a:srgbClr val="C00000"/>
                </a:solidFill>
              </a:rPr>
              <a:t>how</a:t>
            </a:r>
            <a:r>
              <a:rPr lang="en-US" sz="2400" dirty="0"/>
              <a:t> you would like to say it.</a:t>
            </a:r>
          </a:p>
          <a:p>
            <a:pPr marL="457200" indent="-457200">
              <a:buFont typeface="Wingdings" panose="05000000000000000000" pitchFamily="2" charset="2"/>
              <a:buChar char="q"/>
              <a:tabLst>
                <a:tab pos="0" algn="l"/>
              </a:tabLst>
            </a:pPr>
            <a:r>
              <a:rPr lang="en-US" sz="2400" dirty="0"/>
              <a:t>Ask permission to start the conversation</a:t>
            </a:r>
          </a:p>
          <a:p>
            <a:pPr lvl="1">
              <a:buFont typeface="Wingdings" panose="05000000000000000000" pitchFamily="2" charset="2"/>
              <a:buChar char="§"/>
            </a:pPr>
            <a:r>
              <a:rPr lang="en-US" i="1" dirty="0"/>
              <a:t>“</a:t>
            </a:r>
            <a:r>
              <a:rPr lang="en-US" sz="2000" i="1" dirty="0"/>
              <a:t>Would it be okay if we talked about…”</a:t>
            </a:r>
          </a:p>
          <a:p>
            <a:pPr lvl="1">
              <a:buFont typeface="Wingdings" panose="05000000000000000000" pitchFamily="2" charset="2"/>
              <a:buChar char="§"/>
            </a:pPr>
            <a:r>
              <a:rPr lang="en-US" sz="2000" i="1" dirty="0"/>
              <a:t>“Do you mind if we discussed…”</a:t>
            </a:r>
          </a:p>
          <a:p>
            <a:pPr lvl="1">
              <a:buFont typeface="Wingdings" panose="05000000000000000000" pitchFamily="2" charset="2"/>
              <a:buChar char="§"/>
            </a:pPr>
            <a:r>
              <a:rPr lang="en-US" sz="2000" i="1" dirty="0"/>
              <a:t>“Might I add some thoughts here?”</a:t>
            </a:r>
          </a:p>
          <a:p>
            <a:pPr marL="457200" lvl="1" indent="0">
              <a:buNone/>
            </a:pPr>
            <a:endParaRPr lang="en-US" dirty="0"/>
          </a:p>
        </p:txBody>
      </p:sp>
      <p:pic>
        <p:nvPicPr>
          <p:cNvPr id="4" name="Picture 2" descr="Audio, Pause, Sound, Video, Button">
            <a:extLst>
              <a:ext uri="{FF2B5EF4-FFF2-40B4-BE49-F238E27FC236}">
                <a16:creationId xmlns:a16="http://schemas.microsoft.com/office/drawing/2014/main" id="{938644FA-E456-4320-9F06-1BB90D95B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301" y="1690688"/>
            <a:ext cx="2887335" cy="28873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50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9467878" y="3608194"/>
            <a:ext cx="2286001" cy="1198691"/>
          </a:xfrm>
          <a:prstGeom prst="rightArrow">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87303" rIns="553673" bIns="384048"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1" i="0" u="none" strike="noStrike" kern="1200" cap="none" spc="0" normalizeH="0" baseline="0" noProof="0" dirty="0">
                <a:ln>
                  <a:noFill/>
                </a:ln>
                <a:solidFill>
                  <a:srgbClr val="FFFFFF"/>
                </a:solidFill>
                <a:effectLst/>
                <a:uLnTx/>
                <a:uFillTx/>
                <a:latin typeface="Calibri" panose="020F0502020204030204"/>
                <a:ea typeface="+mn-ea"/>
                <a:cs typeface="+mn-cs"/>
              </a:rPr>
              <a:t>   I Act</a:t>
            </a:r>
          </a:p>
        </p:txBody>
      </p:sp>
      <p:sp>
        <p:nvSpPr>
          <p:cNvPr id="10" name="Right Arrow 9"/>
          <p:cNvSpPr/>
          <p:nvPr/>
        </p:nvSpPr>
        <p:spPr>
          <a:xfrm>
            <a:off x="235438" y="3597701"/>
            <a:ext cx="3650827" cy="1198691"/>
          </a:xfrm>
          <a:prstGeom prst="rightArrow">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7630" tIns="387303" rIns="553673" bIns="384048" numCol="1" spcCol="1270" anchor="ctr" anchorCtr="0">
            <a:noAutofit/>
          </a:bodyPr>
          <a:lstStyle/>
          <a:p>
            <a:pPr marL="0" marR="0" lvl="0" indent="0" algn="l" defTabSz="1022350" rtl="0" eaLnBrk="1" fontAlgn="auto" latinLnBrk="0" hangingPunct="1">
              <a:lnSpc>
                <a:spcPct val="90000"/>
              </a:lnSpc>
              <a:spcBef>
                <a:spcPct val="0"/>
              </a:spcBef>
              <a:spcAft>
                <a:spcPct val="35000"/>
              </a:spcAft>
              <a:buClrTx/>
              <a:buSzTx/>
              <a:buFontTx/>
              <a:buNone/>
              <a:tabLst/>
              <a:defRPr/>
            </a:pPr>
            <a:r>
              <a:rPr kumimoji="0" lang="en-US" sz="2300" b="1" i="0" u="none" strike="noStrike" kern="1200" cap="none" spc="0" normalizeH="0" baseline="0" noProof="0" dirty="0">
                <a:ln>
                  <a:noFill/>
                </a:ln>
                <a:solidFill>
                  <a:srgbClr val="FFFFFF"/>
                </a:solidFill>
                <a:effectLst/>
                <a:uLnTx/>
                <a:uFillTx/>
                <a:latin typeface="Calibri" panose="020F0502020204030204"/>
                <a:ea typeface="+mn-ea"/>
                <a:cs typeface="+mn-cs"/>
              </a:rPr>
              <a:t>   Something Happens</a:t>
            </a:r>
          </a:p>
        </p:txBody>
      </p:sp>
      <p:grpSp>
        <p:nvGrpSpPr>
          <p:cNvPr id="3" name="Group 2">
            <a:extLst>
              <a:ext uri="{FF2B5EF4-FFF2-40B4-BE49-F238E27FC236}">
                <a16:creationId xmlns:a16="http://schemas.microsoft.com/office/drawing/2014/main" id="{A27EB790-720D-4704-B3D3-0AE5D9218BFC}"/>
              </a:ext>
            </a:extLst>
          </p:cNvPr>
          <p:cNvGrpSpPr/>
          <p:nvPr/>
        </p:nvGrpSpPr>
        <p:grpSpPr>
          <a:xfrm>
            <a:off x="3906678" y="2362835"/>
            <a:ext cx="5491301" cy="3683004"/>
            <a:chOff x="3048000" y="1397000"/>
            <a:chExt cx="6096000" cy="4064000"/>
          </a:xfrm>
        </p:grpSpPr>
        <p:grpSp>
          <p:nvGrpSpPr>
            <p:cNvPr id="12" name="Group 11">
              <a:extLst>
                <a:ext uri="{FF2B5EF4-FFF2-40B4-BE49-F238E27FC236}">
                  <a16:creationId xmlns:a16="http://schemas.microsoft.com/office/drawing/2014/main" id="{08DC6E84-75B6-4FA7-8DF2-575F7E3295D9}"/>
                </a:ext>
              </a:extLst>
            </p:cNvPr>
            <p:cNvGrpSpPr/>
            <p:nvPr/>
          </p:nvGrpSpPr>
          <p:grpSpPr>
            <a:xfrm>
              <a:off x="3048000" y="1397000"/>
              <a:ext cx="3048000" cy="2032000"/>
              <a:chOff x="0" y="0"/>
              <a:chExt cx="3048000" cy="2032000"/>
            </a:xfrm>
            <a:scene3d>
              <a:camera prst="orthographicFront">
                <a:rot lat="0" lon="0" rev="0"/>
              </a:camera>
              <a:lightRig rig="contrasting" dir="t">
                <a:rot lat="0" lon="0" rev="1200000"/>
              </a:lightRig>
            </a:scene3d>
          </p:grpSpPr>
          <p:sp>
            <p:nvSpPr>
              <p:cNvPr id="26" name="Rectangle: Single Corner Rounded 25">
                <a:extLst>
                  <a:ext uri="{FF2B5EF4-FFF2-40B4-BE49-F238E27FC236}">
                    <a16:creationId xmlns:a16="http://schemas.microsoft.com/office/drawing/2014/main" id="{19467511-5A01-4516-976D-F2D7DB482E3D}"/>
                  </a:ext>
                </a:extLst>
              </p:cNvPr>
              <p:cNvSpPr/>
              <p:nvPr/>
            </p:nvSpPr>
            <p:spPr>
              <a:xfrm rot="16200000">
                <a:off x="508000" y="-508000"/>
                <a:ext cx="2032000" cy="3048000"/>
              </a:xfrm>
              <a:prstGeom prst="round1Rect">
                <a:avLst/>
              </a:prstGeom>
              <a:gradFill rotWithShape="0">
                <a:gsLst>
                  <a:gs pos="0">
                    <a:srgbClr val="002060"/>
                  </a:gs>
                  <a:gs pos="100000">
                    <a:schemeClr val="accent2">
                      <a:lumMod val="10000"/>
                      <a:lumOff val="90000"/>
                    </a:schemeClr>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7" name="Rectangle: Single Corner Rounded 4">
                <a:extLst>
                  <a:ext uri="{FF2B5EF4-FFF2-40B4-BE49-F238E27FC236}">
                    <a16:creationId xmlns:a16="http://schemas.microsoft.com/office/drawing/2014/main" id="{B33A2ADE-F7E9-40FB-8558-7EFD75792A27}"/>
                  </a:ext>
                </a:extLst>
              </p:cNvPr>
              <p:cNvSpPr txBox="1"/>
              <p:nvPr/>
            </p:nvSpPr>
            <p:spPr>
              <a:xfrm rot="21600000">
                <a:off x="0" y="0"/>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Self-Awareness</a:t>
                </a:r>
              </a:p>
            </p:txBody>
          </p:sp>
        </p:grpSp>
        <p:grpSp>
          <p:nvGrpSpPr>
            <p:cNvPr id="13" name="Group 12">
              <a:extLst>
                <a:ext uri="{FF2B5EF4-FFF2-40B4-BE49-F238E27FC236}">
                  <a16:creationId xmlns:a16="http://schemas.microsoft.com/office/drawing/2014/main" id="{C669C16F-6FD3-462A-A49F-A198CC73142F}"/>
                </a:ext>
              </a:extLst>
            </p:cNvPr>
            <p:cNvGrpSpPr/>
            <p:nvPr/>
          </p:nvGrpSpPr>
          <p:grpSpPr>
            <a:xfrm>
              <a:off x="6096000" y="1397000"/>
              <a:ext cx="3048000" cy="2032000"/>
              <a:chOff x="3048000" y="0"/>
              <a:chExt cx="3048000" cy="2032000"/>
            </a:xfrm>
            <a:scene3d>
              <a:camera prst="orthographicFront">
                <a:rot lat="0" lon="0" rev="0"/>
              </a:camera>
              <a:lightRig rig="contrasting" dir="t">
                <a:rot lat="0" lon="0" rev="1200000"/>
              </a:lightRig>
            </a:scene3d>
          </p:grpSpPr>
          <p:sp>
            <p:nvSpPr>
              <p:cNvPr id="24" name="Rectangle: Single Corner Rounded 23">
                <a:extLst>
                  <a:ext uri="{FF2B5EF4-FFF2-40B4-BE49-F238E27FC236}">
                    <a16:creationId xmlns:a16="http://schemas.microsoft.com/office/drawing/2014/main" id="{196F324E-C14D-4C53-9078-DFAEC9D7CAD4}"/>
                  </a:ext>
                </a:extLst>
              </p:cNvPr>
              <p:cNvSpPr/>
              <p:nvPr/>
            </p:nvSpPr>
            <p:spPr>
              <a:xfrm>
                <a:off x="3048000" y="0"/>
                <a:ext cx="3048000" cy="2032000"/>
              </a:xfrm>
              <a:prstGeom prst="round1Rect">
                <a:avLst/>
              </a:prstGeom>
              <a:gradFill rotWithShape="0">
                <a:gsLst>
                  <a:gs pos="0">
                    <a:srgbClr val="002060"/>
                  </a:gs>
                  <a:gs pos="100000">
                    <a:schemeClr val="accent2">
                      <a:lumMod val="10000"/>
                      <a:lumOff val="90000"/>
                    </a:schemeClr>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5" name="Rectangle: Single Corner Rounded 6">
                <a:extLst>
                  <a:ext uri="{FF2B5EF4-FFF2-40B4-BE49-F238E27FC236}">
                    <a16:creationId xmlns:a16="http://schemas.microsoft.com/office/drawing/2014/main" id="{69C71675-AA10-4D40-847B-AF771EC690B4}"/>
                  </a:ext>
                </a:extLst>
              </p:cNvPr>
              <p:cNvSpPr txBox="1"/>
              <p:nvPr/>
            </p:nvSpPr>
            <p:spPr>
              <a:xfrm>
                <a:off x="3048000" y="0"/>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endPar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Self-Management</a:t>
                </a:r>
              </a:p>
            </p:txBody>
          </p:sp>
        </p:grpSp>
        <p:grpSp>
          <p:nvGrpSpPr>
            <p:cNvPr id="14" name="Group 13">
              <a:extLst>
                <a:ext uri="{FF2B5EF4-FFF2-40B4-BE49-F238E27FC236}">
                  <a16:creationId xmlns:a16="http://schemas.microsoft.com/office/drawing/2014/main" id="{CA13FBAB-673B-40DF-8E1F-5A12E395C850}"/>
                </a:ext>
              </a:extLst>
            </p:cNvPr>
            <p:cNvGrpSpPr/>
            <p:nvPr/>
          </p:nvGrpSpPr>
          <p:grpSpPr>
            <a:xfrm>
              <a:off x="3048000" y="3429000"/>
              <a:ext cx="3048000" cy="2032000"/>
              <a:chOff x="0" y="2032000"/>
              <a:chExt cx="3048000" cy="2032000"/>
            </a:xfrm>
            <a:scene3d>
              <a:camera prst="orthographicFront">
                <a:rot lat="0" lon="0" rev="0"/>
              </a:camera>
              <a:lightRig rig="contrasting" dir="t">
                <a:rot lat="0" lon="0" rev="1200000"/>
              </a:lightRig>
            </a:scene3d>
          </p:grpSpPr>
          <p:sp>
            <p:nvSpPr>
              <p:cNvPr id="22" name="Rectangle: Single Corner Rounded 21">
                <a:extLst>
                  <a:ext uri="{FF2B5EF4-FFF2-40B4-BE49-F238E27FC236}">
                    <a16:creationId xmlns:a16="http://schemas.microsoft.com/office/drawing/2014/main" id="{395AC8FB-582E-484F-BB1E-8F4249A56D7B}"/>
                  </a:ext>
                </a:extLst>
              </p:cNvPr>
              <p:cNvSpPr/>
              <p:nvPr/>
            </p:nvSpPr>
            <p:spPr>
              <a:xfrm rot="10800000">
                <a:off x="0" y="2032000"/>
                <a:ext cx="3048000" cy="2032000"/>
              </a:xfrm>
              <a:prstGeom prst="round1Rect">
                <a:avLst/>
              </a:prstGeom>
              <a:gradFill rotWithShape="0">
                <a:gsLst>
                  <a:gs pos="0">
                    <a:schemeClr val="accent2">
                      <a:lumMod val="10000"/>
                      <a:lumOff val="90000"/>
                    </a:schemeClr>
                  </a:gs>
                  <a:gs pos="100000">
                    <a:srgbClr val="002060"/>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3" name="Rectangle: Single Corner Rounded 8">
                <a:extLst>
                  <a:ext uri="{FF2B5EF4-FFF2-40B4-BE49-F238E27FC236}">
                    <a16:creationId xmlns:a16="http://schemas.microsoft.com/office/drawing/2014/main" id="{5A2A9484-7D63-4143-98EE-2382F66E064D}"/>
                  </a:ext>
                </a:extLst>
              </p:cNvPr>
              <p:cNvSpPr txBox="1"/>
              <p:nvPr/>
            </p:nvSpPr>
            <p:spPr>
              <a:xfrm rot="21600000">
                <a:off x="0" y="2539999"/>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Social      Awareness</a:t>
                </a:r>
              </a:p>
            </p:txBody>
          </p:sp>
        </p:grpSp>
        <p:grpSp>
          <p:nvGrpSpPr>
            <p:cNvPr id="15" name="Group 14">
              <a:extLst>
                <a:ext uri="{FF2B5EF4-FFF2-40B4-BE49-F238E27FC236}">
                  <a16:creationId xmlns:a16="http://schemas.microsoft.com/office/drawing/2014/main" id="{1C68ABEB-9A4A-44B7-B1AF-1AE106811854}"/>
                </a:ext>
              </a:extLst>
            </p:cNvPr>
            <p:cNvGrpSpPr/>
            <p:nvPr/>
          </p:nvGrpSpPr>
          <p:grpSpPr>
            <a:xfrm>
              <a:off x="6096000" y="3428999"/>
              <a:ext cx="3048000" cy="2032000"/>
              <a:chOff x="3048000" y="2031999"/>
              <a:chExt cx="3048000" cy="2032000"/>
            </a:xfrm>
            <a:scene3d>
              <a:camera prst="orthographicFront">
                <a:rot lat="0" lon="0" rev="0"/>
              </a:camera>
              <a:lightRig rig="contrasting" dir="t">
                <a:rot lat="0" lon="0" rev="1200000"/>
              </a:lightRig>
            </a:scene3d>
          </p:grpSpPr>
          <p:sp>
            <p:nvSpPr>
              <p:cNvPr id="19" name="Rectangle: Single Corner Rounded 18">
                <a:extLst>
                  <a:ext uri="{FF2B5EF4-FFF2-40B4-BE49-F238E27FC236}">
                    <a16:creationId xmlns:a16="http://schemas.microsoft.com/office/drawing/2014/main" id="{27BA8C49-28DF-4520-87D0-36F234601F4D}"/>
                  </a:ext>
                </a:extLst>
              </p:cNvPr>
              <p:cNvSpPr/>
              <p:nvPr/>
            </p:nvSpPr>
            <p:spPr>
              <a:xfrm rot="5400000">
                <a:off x="3556000" y="1523999"/>
                <a:ext cx="2032000" cy="3048000"/>
              </a:xfrm>
              <a:prstGeom prst="round1Rect">
                <a:avLst/>
              </a:prstGeom>
              <a:gradFill rotWithShape="0">
                <a:gsLst>
                  <a:gs pos="0">
                    <a:schemeClr val="accent2">
                      <a:lumMod val="10000"/>
                      <a:lumOff val="90000"/>
                    </a:schemeClr>
                  </a:gs>
                  <a:gs pos="100000">
                    <a:srgbClr val="002060"/>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0" name="Rectangle: Single Corner Rounded 10">
                <a:extLst>
                  <a:ext uri="{FF2B5EF4-FFF2-40B4-BE49-F238E27FC236}">
                    <a16:creationId xmlns:a16="http://schemas.microsoft.com/office/drawing/2014/main" id="{298BDAE3-4FAB-4903-BF10-80C29757EFEF}"/>
                  </a:ext>
                </a:extLst>
              </p:cNvPr>
              <p:cNvSpPr txBox="1"/>
              <p:nvPr/>
            </p:nvSpPr>
            <p:spPr>
              <a:xfrm>
                <a:off x="3048000" y="2539999"/>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Relationship Management</a:t>
                </a:r>
              </a:p>
            </p:txBody>
          </p:sp>
        </p:grpSp>
        <p:grpSp>
          <p:nvGrpSpPr>
            <p:cNvPr id="16" name="Group 15">
              <a:extLst>
                <a:ext uri="{FF2B5EF4-FFF2-40B4-BE49-F238E27FC236}">
                  <a16:creationId xmlns:a16="http://schemas.microsoft.com/office/drawing/2014/main" id="{309A6592-9705-4AA4-B82D-6D9DE3BD28D4}"/>
                </a:ext>
              </a:extLst>
            </p:cNvPr>
            <p:cNvGrpSpPr/>
            <p:nvPr/>
          </p:nvGrpSpPr>
          <p:grpSpPr>
            <a:xfrm>
              <a:off x="5181600" y="2920999"/>
              <a:ext cx="1828800" cy="1016000"/>
              <a:chOff x="2133600" y="1523999"/>
              <a:chExt cx="1828800" cy="1016000"/>
            </a:xfrm>
            <a:scene3d>
              <a:camera prst="orthographicFront">
                <a:rot lat="0" lon="0" rev="0"/>
              </a:camera>
              <a:lightRig rig="contrasting" dir="t">
                <a:rot lat="0" lon="0" rev="1200000"/>
              </a:lightRig>
            </a:scene3d>
          </p:grpSpPr>
          <p:sp>
            <p:nvSpPr>
              <p:cNvPr id="17" name="Rectangle: Rounded Corners 16">
                <a:extLst>
                  <a:ext uri="{FF2B5EF4-FFF2-40B4-BE49-F238E27FC236}">
                    <a16:creationId xmlns:a16="http://schemas.microsoft.com/office/drawing/2014/main" id="{BDFC2023-D45A-4143-9B07-7DA0017122FB}"/>
                  </a:ext>
                </a:extLst>
              </p:cNvPr>
              <p:cNvSpPr/>
              <p:nvPr/>
            </p:nvSpPr>
            <p:spPr>
              <a:xfrm>
                <a:off x="2133600" y="1523999"/>
                <a:ext cx="1828800" cy="1016000"/>
              </a:xfrm>
              <a:prstGeom prst="roundRect">
                <a:avLst/>
              </a:prstGeom>
              <a:solidFill>
                <a:srgbClr val="002060"/>
              </a:solidFill>
              <a:sp3d z="300000" contourW="19050" prstMaterial="metal">
                <a:bevelT w="88900" h="203200"/>
                <a:bevelB w="165100" h="254000"/>
              </a:sp3d>
            </p:spPr>
            <p:style>
              <a:lnRef idx="0">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8" name="Rectangle: Rounded Corners 12">
                <a:extLst>
                  <a:ext uri="{FF2B5EF4-FFF2-40B4-BE49-F238E27FC236}">
                    <a16:creationId xmlns:a16="http://schemas.microsoft.com/office/drawing/2014/main" id="{5E24A8B6-F495-45C3-89EC-7327DA05AF0A}"/>
                  </a:ext>
                </a:extLst>
              </p:cNvPr>
              <p:cNvSpPr txBox="1"/>
              <p:nvPr/>
            </p:nvSpPr>
            <p:spPr>
              <a:xfrm>
                <a:off x="2183197" y="1573596"/>
                <a:ext cx="1729606" cy="91680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Emotional Intelligence</a:t>
                </a:r>
              </a:p>
            </p:txBody>
          </p:sp>
        </p:grpSp>
      </p:grpSp>
      <p:sp>
        <p:nvSpPr>
          <p:cNvPr id="21" name="Oval 20"/>
          <p:cNvSpPr/>
          <p:nvPr/>
        </p:nvSpPr>
        <p:spPr>
          <a:xfrm>
            <a:off x="5664552" y="3412457"/>
            <a:ext cx="1975555" cy="167365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PAUSE</a:t>
            </a:r>
          </a:p>
        </p:txBody>
      </p:sp>
      <p:sp>
        <p:nvSpPr>
          <p:cNvPr id="8" name="Title 7">
            <a:extLst>
              <a:ext uri="{FF2B5EF4-FFF2-40B4-BE49-F238E27FC236}">
                <a16:creationId xmlns:a16="http://schemas.microsoft.com/office/drawing/2014/main" id="{C7122201-56EC-4EBF-85AC-2DD5E88F31B1}"/>
              </a:ext>
            </a:extLst>
          </p:cNvPr>
          <p:cNvSpPr>
            <a:spLocks noGrp="1"/>
          </p:cNvSpPr>
          <p:nvPr>
            <p:ph type="title"/>
          </p:nvPr>
        </p:nvSpPr>
        <p:spPr>
          <a:xfrm>
            <a:off x="998201" y="460482"/>
            <a:ext cx="10245436" cy="1219633"/>
          </a:xfrm>
        </p:spPr>
        <p:txBody>
          <a:bodyPr>
            <a:normAutofit/>
          </a:bodyPr>
          <a:lstStyle/>
          <a:p>
            <a:r>
              <a:rPr lang="en-US" altLang="en-US" sz="4000" dirty="0">
                <a:solidFill>
                  <a:schemeClr val="tx2"/>
                </a:solidFill>
                <a:latin typeface="Metropolis Light" panose="00000500000000000000" pitchFamily="50" charset="0"/>
                <a:ea typeface="ＭＳ Ｐゴシック" charset="0"/>
                <a:cs typeface="Arial" panose="020B0604020202020204" pitchFamily="34" charset="0"/>
              </a:rPr>
              <a:t>	Elements of Emotional Intelligence</a:t>
            </a:r>
            <a:endParaRPr lang="en-US" sz="4000" dirty="0"/>
          </a:p>
        </p:txBody>
      </p:sp>
      <p:sp>
        <p:nvSpPr>
          <p:cNvPr id="29" name="Oval 28">
            <a:extLst>
              <a:ext uri="{FF2B5EF4-FFF2-40B4-BE49-F238E27FC236}">
                <a16:creationId xmlns:a16="http://schemas.microsoft.com/office/drawing/2014/main" id="{4A026628-3B36-4AC9-809B-935639074064}"/>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Helvetica Neue Light"/>
                <a:ea typeface="+mn-ea"/>
                <a:cs typeface="+mn-cs"/>
              </a:rPr>
              <a:t>Page 9</a:t>
            </a:r>
          </a:p>
        </p:txBody>
      </p:sp>
      <p:sp>
        <p:nvSpPr>
          <p:cNvPr id="2" name="TextBox 1">
            <a:extLst>
              <a:ext uri="{FF2B5EF4-FFF2-40B4-BE49-F238E27FC236}">
                <a16:creationId xmlns:a16="http://schemas.microsoft.com/office/drawing/2014/main" id="{8B38BA5B-8933-4E60-AF8F-584442C52698}"/>
              </a:ext>
            </a:extLst>
          </p:cNvPr>
          <p:cNvSpPr txBox="1"/>
          <p:nvPr/>
        </p:nvSpPr>
        <p:spPr>
          <a:xfrm>
            <a:off x="15444" y="6488668"/>
            <a:ext cx="9236765"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Source: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Bradberry, T. and Greaves, J. (2009).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Emotional Intelligence 2.0</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San Diego: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TalentSmart</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1BC4A5E-8A79-44F1-9A57-3A885D41A8D3}"/>
              </a:ext>
            </a:extLst>
          </p:cNvPr>
          <p:cNvSpPr txBox="1"/>
          <p:nvPr/>
        </p:nvSpPr>
        <p:spPr>
          <a:xfrm>
            <a:off x="1185340" y="2967335"/>
            <a:ext cx="1307852" cy="461665"/>
          </a:xfrm>
          <a:prstGeom prst="rect">
            <a:avLst/>
          </a:prstGeom>
          <a:noFill/>
        </p:spPr>
        <p:txBody>
          <a:bodyPr wrap="square" rtlCol="0">
            <a:spAutoFit/>
          </a:bodyPr>
          <a:lstStyle/>
          <a:p>
            <a:r>
              <a:rPr lang="en-US" sz="2400" b="1" dirty="0">
                <a:solidFill>
                  <a:srgbClr val="C00000"/>
                </a:solidFill>
              </a:rPr>
              <a:t>Personal</a:t>
            </a:r>
          </a:p>
        </p:txBody>
      </p:sp>
      <p:sp>
        <p:nvSpPr>
          <p:cNvPr id="28" name="TextBox 27">
            <a:extLst>
              <a:ext uri="{FF2B5EF4-FFF2-40B4-BE49-F238E27FC236}">
                <a16:creationId xmlns:a16="http://schemas.microsoft.com/office/drawing/2014/main" id="{04EA1B2F-0D14-4A93-BCE6-EE8DEDB9DD73}"/>
              </a:ext>
            </a:extLst>
          </p:cNvPr>
          <p:cNvSpPr txBox="1"/>
          <p:nvPr/>
        </p:nvSpPr>
        <p:spPr>
          <a:xfrm>
            <a:off x="1366408" y="5125087"/>
            <a:ext cx="945715" cy="461665"/>
          </a:xfrm>
          <a:prstGeom prst="rect">
            <a:avLst/>
          </a:prstGeom>
          <a:noFill/>
        </p:spPr>
        <p:txBody>
          <a:bodyPr wrap="square" rtlCol="0">
            <a:spAutoFit/>
          </a:bodyPr>
          <a:lstStyle/>
          <a:p>
            <a:r>
              <a:rPr lang="en-US" sz="2400" b="1" dirty="0">
                <a:solidFill>
                  <a:srgbClr val="C00000"/>
                </a:solidFill>
              </a:rPr>
              <a:t>Social</a:t>
            </a:r>
          </a:p>
        </p:txBody>
      </p:sp>
    </p:spTree>
    <p:custDataLst>
      <p:tags r:id="rId1"/>
    </p:custDataLst>
    <p:extLst>
      <p:ext uri="{BB962C8B-B14F-4D97-AF65-F5344CB8AC3E}">
        <p14:creationId xmlns:p14="http://schemas.microsoft.com/office/powerpoint/2010/main" val="23047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additive="base">
                                        <p:cTn id="1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ppt_x"/>
                                          </p:val>
                                        </p:tav>
                                        <p:tav tm="100000">
                                          <p:val>
                                            <p:strVal val="#ppt_x"/>
                                          </p:val>
                                        </p:tav>
                                      </p:tavLst>
                                    </p:anim>
                                    <p:anim calcmode="lin" valueType="num">
                                      <p:cBhvr additive="base">
                                        <p:cTn id="2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9589" y="1639100"/>
            <a:ext cx="5104681" cy="4465138"/>
          </a:xfrm>
          <a:prstGeom prst="rect">
            <a:avLst/>
          </a:prstGeom>
          <a:solidFill>
            <a:srgbClr val="002060"/>
          </a:solidFill>
          <a:ln>
            <a:solidFill>
              <a:schemeClr val="tx1">
                <a:lumMod val="95000"/>
                <a:lumOff val="5000"/>
              </a:schemeClr>
            </a:solidFill>
          </a:ln>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panose="020F0502020204030204"/>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FFFFF"/>
                </a:solidFill>
                <a:effectLst/>
                <a:uLnTx/>
                <a:uFillTx/>
                <a:latin typeface="Calibri" panose="020F0502020204030204"/>
              </a:rPr>
              <a:t>Within your </a:t>
            </a:r>
            <a:r>
              <a:rPr kumimoji="0" lang="en-US" sz="2200" i="0" u="none" strike="noStrike" kern="1200" cap="none" spc="0" normalizeH="0" baseline="0" noProof="0" dirty="0">
                <a:ln>
                  <a:noFill/>
                </a:ln>
                <a:solidFill>
                  <a:srgbClr val="FFFF00"/>
                </a:solidFill>
                <a:effectLst/>
                <a:uLnTx/>
                <a:uFillTx/>
                <a:latin typeface="Calibri" panose="020F0502020204030204"/>
              </a:rPr>
              <a:t>group</a:t>
            </a:r>
            <a:r>
              <a:rPr kumimoji="0" lang="en-US" sz="2200" b="0" i="0" u="none" strike="noStrike" kern="1200" cap="none" spc="0" normalizeH="0" baseline="0" noProof="0" dirty="0">
                <a:ln>
                  <a:noFill/>
                </a:ln>
                <a:solidFill>
                  <a:srgbClr val="FFFFFF"/>
                </a:solidFill>
                <a:effectLst/>
                <a:uLnTx/>
                <a:uFillTx/>
                <a:latin typeface="Calibri" panose="020F0502020204030204"/>
              </a:rPr>
              <a:t>, review the information on your assigned element and be prepared to share the following: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200" b="1" i="0" u="none" strike="noStrike" kern="1200" cap="none" spc="0" normalizeH="0" baseline="0" noProof="0" dirty="0">
                <a:ln>
                  <a:noFill/>
                </a:ln>
                <a:solidFill>
                  <a:srgbClr val="FFFFFF"/>
                </a:solidFill>
                <a:effectLst/>
                <a:uLnTx/>
                <a:uFillTx/>
                <a:latin typeface="Calibri" panose="020F0502020204030204"/>
              </a:rPr>
              <a:t>How would you </a:t>
            </a:r>
            <a:r>
              <a:rPr kumimoji="0" lang="en-US" sz="2200" b="1" i="0" u="none" strike="noStrike" kern="1200" cap="none" spc="0" normalizeH="0" baseline="0" noProof="0" dirty="0">
                <a:ln>
                  <a:noFill/>
                </a:ln>
                <a:solidFill>
                  <a:srgbClr val="FFFF00"/>
                </a:solidFill>
                <a:effectLst/>
                <a:uLnTx/>
                <a:uFillTx/>
                <a:latin typeface="Calibri" panose="020F0502020204030204"/>
              </a:rPr>
              <a:t>explain</a:t>
            </a:r>
            <a:r>
              <a:rPr kumimoji="0" lang="en-US" sz="2200" b="1" i="0" u="none" strike="noStrike" kern="1200" cap="none" spc="0" normalizeH="0" baseline="0" noProof="0" dirty="0">
                <a:ln>
                  <a:noFill/>
                </a:ln>
                <a:solidFill>
                  <a:srgbClr val="FFFFFF"/>
                </a:solidFill>
                <a:effectLst/>
                <a:uLnTx/>
                <a:uFillTx/>
                <a:latin typeface="Calibri" panose="020F0502020204030204"/>
              </a:rPr>
              <a:t> this element?</a:t>
            </a:r>
            <a:br>
              <a:rPr kumimoji="0" lang="en-US" sz="2200" b="1" i="0" u="none" strike="noStrike" kern="1200" cap="none" spc="0" normalizeH="0" baseline="0" noProof="0" dirty="0">
                <a:ln>
                  <a:noFill/>
                </a:ln>
                <a:solidFill>
                  <a:srgbClr val="FFFFFF"/>
                </a:solidFill>
                <a:effectLst/>
                <a:uLnTx/>
                <a:uFillTx/>
                <a:latin typeface="Calibri" panose="020F0502020204030204"/>
              </a:rPr>
            </a:br>
            <a:endParaRPr kumimoji="0" lang="en-US" sz="2200" b="1" i="0" u="none" strike="noStrike" kern="1200" cap="none" spc="0" normalizeH="0" baseline="0" noProof="0" dirty="0">
              <a:ln>
                <a:noFill/>
              </a:ln>
              <a:solidFill>
                <a:srgbClr val="FFFFFF"/>
              </a:solidFill>
              <a:effectLst/>
              <a:uLnTx/>
              <a:uFillTx/>
              <a:latin typeface="Calibri" panose="020F0502020204030204"/>
            </a:endParaRPr>
          </a:p>
          <a:p>
            <a:pPr marL="342900" lvl="0" indent="-342900">
              <a:buFontTx/>
              <a:buAutoNum type="arabicPeriod"/>
              <a:defRPr/>
            </a:pPr>
            <a:r>
              <a:rPr kumimoji="0" lang="en-US" sz="2200" b="1" i="0" u="none" strike="noStrike" kern="1200" cap="none" spc="0" normalizeH="0" baseline="0" noProof="0" dirty="0">
                <a:ln>
                  <a:noFill/>
                </a:ln>
                <a:solidFill>
                  <a:srgbClr val="FFFFFF"/>
                </a:solidFill>
                <a:effectLst/>
                <a:uLnTx/>
                <a:uFillTx/>
                <a:latin typeface="Calibri" panose="020F0502020204030204"/>
              </a:rPr>
              <a:t>Why is this important as you </a:t>
            </a:r>
            <a:r>
              <a:rPr lang="en-US" sz="2200" b="1" noProof="0" dirty="0">
                <a:solidFill>
                  <a:srgbClr val="FFFF00"/>
                </a:solidFill>
              </a:rPr>
              <a:t>demonstrate the </a:t>
            </a:r>
            <a:r>
              <a:rPr lang="en-US" sz="2200" b="1" dirty="0">
                <a:solidFill>
                  <a:srgbClr val="FFFF00"/>
                </a:solidFill>
              </a:rPr>
              <a:t>Respect for People commitments </a:t>
            </a:r>
            <a:r>
              <a:rPr lang="en-US" sz="2200" b="1" dirty="0"/>
              <a:t>and the </a:t>
            </a:r>
            <a:r>
              <a:rPr lang="en-US" sz="2200" b="1" dirty="0">
                <a:solidFill>
                  <a:srgbClr val="FFFF00"/>
                </a:solidFill>
              </a:rPr>
              <a:t>associated behaviors</a:t>
            </a:r>
            <a:r>
              <a:rPr lang="en-US" sz="2200" b="1" dirty="0"/>
              <a:t>?</a:t>
            </a:r>
            <a:endParaRPr kumimoji="0" lang="en-US" sz="2200" b="1" i="0" u="none" strike="noStrike" kern="1200" cap="none" spc="0" normalizeH="0" baseline="0" noProof="0" dirty="0">
              <a:ln>
                <a:noFill/>
              </a:ln>
              <a:solidFill>
                <a:srgbClr val="FFFFFF"/>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solidFill>
              <a:effectLst/>
              <a:uLnTx/>
              <a:uFillTx/>
              <a:latin typeface="Calibri" panose="020F0502020204030204"/>
            </a:endParaRPr>
          </a:p>
        </p:txBody>
      </p:sp>
      <p:grpSp>
        <p:nvGrpSpPr>
          <p:cNvPr id="3" name="Group 2">
            <a:extLst>
              <a:ext uri="{FF2B5EF4-FFF2-40B4-BE49-F238E27FC236}">
                <a16:creationId xmlns:a16="http://schemas.microsoft.com/office/drawing/2014/main" id="{02CF7F29-0AD8-4155-9ECA-995D810D4BA3}"/>
              </a:ext>
            </a:extLst>
          </p:cNvPr>
          <p:cNvGrpSpPr/>
          <p:nvPr/>
        </p:nvGrpSpPr>
        <p:grpSpPr>
          <a:xfrm>
            <a:off x="460660" y="1730243"/>
            <a:ext cx="6096000" cy="4064000"/>
            <a:chOff x="3048000" y="1397000"/>
            <a:chExt cx="6096000" cy="4064000"/>
          </a:xfrm>
        </p:grpSpPr>
        <p:grpSp>
          <p:nvGrpSpPr>
            <p:cNvPr id="7" name="Group 6">
              <a:extLst>
                <a:ext uri="{FF2B5EF4-FFF2-40B4-BE49-F238E27FC236}">
                  <a16:creationId xmlns:a16="http://schemas.microsoft.com/office/drawing/2014/main" id="{830E9ED9-C7F5-489D-AD54-ED4BA6A2B178}"/>
                </a:ext>
              </a:extLst>
            </p:cNvPr>
            <p:cNvGrpSpPr/>
            <p:nvPr/>
          </p:nvGrpSpPr>
          <p:grpSpPr>
            <a:xfrm>
              <a:off x="3048000" y="1397000"/>
              <a:ext cx="3048000" cy="2032000"/>
              <a:chOff x="0" y="0"/>
              <a:chExt cx="3048000" cy="2032000"/>
            </a:xfrm>
            <a:scene3d>
              <a:camera prst="orthographicFront">
                <a:rot lat="0" lon="0" rev="0"/>
              </a:camera>
              <a:lightRig rig="contrasting" dir="t">
                <a:rot lat="0" lon="0" rev="1200000"/>
              </a:lightRig>
            </a:scene3d>
          </p:grpSpPr>
          <p:sp>
            <p:nvSpPr>
              <p:cNvPr id="20" name="Rectangle: Single Corner Rounded 19">
                <a:extLst>
                  <a:ext uri="{FF2B5EF4-FFF2-40B4-BE49-F238E27FC236}">
                    <a16:creationId xmlns:a16="http://schemas.microsoft.com/office/drawing/2014/main" id="{7659F759-6E38-4651-86E7-DA6B4C404254}"/>
                  </a:ext>
                </a:extLst>
              </p:cNvPr>
              <p:cNvSpPr/>
              <p:nvPr/>
            </p:nvSpPr>
            <p:spPr>
              <a:xfrm rot="16200000">
                <a:off x="508000" y="-508000"/>
                <a:ext cx="2032000" cy="3048000"/>
              </a:xfrm>
              <a:prstGeom prst="round1Rect">
                <a:avLst/>
              </a:prstGeom>
              <a:gradFill rotWithShape="0">
                <a:gsLst>
                  <a:gs pos="0">
                    <a:srgbClr val="002060"/>
                  </a:gs>
                  <a:gs pos="100000">
                    <a:schemeClr val="accent2">
                      <a:lumMod val="10000"/>
                      <a:lumOff val="90000"/>
                    </a:schemeClr>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21" name="Rectangle: Single Corner Rounded 4">
                <a:extLst>
                  <a:ext uri="{FF2B5EF4-FFF2-40B4-BE49-F238E27FC236}">
                    <a16:creationId xmlns:a16="http://schemas.microsoft.com/office/drawing/2014/main" id="{5D4E6988-82B0-42B0-9C2E-F97FDE5437C1}"/>
                  </a:ext>
                </a:extLst>
              </p:cNvPr>
              <p:cNvSpPr txBox="1"/>
              <p:nvPr/>
            </p:nvSpPr>
            <p:spPr>
              <a:xfrm rot="21600000">
                <a:off x="0" y="0"/>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endPar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Self-Awareness</a:t>
                </a:r>
              </a:p>
            </p:txBody>
          </p:sp>
        </p:grpSp>
        <p:grpSp>
          <p:nvGrpSpPr>
            <p:cNvPr id="8" name="Group 7">
              <a:extLst>
                <a:ext uri="{FF2B5EF4-FFF2-40B4-BE49-F238E27FC236}">
                  <a16:creationId xmlns:a16="http://schemas.microsoft.com/office/drawing/2014/main" id="{49D7596D-F663-4948-8BDE-6645D81F11C2}"/>
                </a:ext>
              </a:extLst>
            </p:cNvPr>
            <p:cNvGrpSpPr/>
            <p:nvPr/>
          </p:nvGrpSpPr>
          <p:grpSpPr>
            <a:xfrm>
              <a:off x="6096000" y="1397000"/>
              <a:ext cx="3048000" cy="2032000"/>
              <a:chOff x="3048000" y="0"/>
              <a:chExt cx="3048000" cy="2032000"/>
            </a:xfrm>
            <a:scene3d>
              <a:camera prst="orthographicFront">
                <a:rot lat="0" lon="0" rev="0"/>
              </a:camera>
              <a:lightRig rig="contrasting" dir="t">
                <a:rot lat="0" lon="0" rev="1200000"/>
              </a:lightRig>
            </a:scene3d>
          </p:grpSpPr>
          <p:sp>
            <p:nvSpPr>
              <p:cNvPr id="18" name="Rectangle: Single Corner Rounded 17">
                <a:extLst>
                  <a:ext uri="{FF2B5EF4-FFF2-40B4-BE49-F238E27FC236}">
                    <a16:creationId xmlns:a16="http://schemas.microsoft.com/office/drawing/2014/main" id="{92CF60DC-36D4-4F47-9B29-FC07BE3AF151}"/>
                  </a:ext>
                </a:extLst>
              </p:cNvPr>
              <p:cNvSpPr/>
              <p:nvPr/>
            </p:nvSpPr>
            <p:spPr>
              <a:xfrm>
                <a:off x="3048000" y="0"/>
                <a:ext cx="3048000" cy="2032000"/>
              </a:xfrm>
              <a:prstGeom prst="round1Rect">
                <a:avLst/>
              </a:prstGeom>
              <a:gradFill rotWithShape="0">
                <a:gsLst>
                  <a:gs pos="0">
                    <a:srgbClr val="002060"/>
                  </a:gs>
                  <a:gs pos="100000">
                    <a:schemeClr val="accent2">
                      <a:lumMod val="10000"/>
                      <a:lumOff val="90000"/>
                    </a:schemeClr>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9" name="Rectangle: Single Corner Rounded 6">
                <a:extLst>
                  <a:ext uri="{FF2B5EF4-FFF2-40B4-BE49-F238E27FC236}">
                    <a16:creationId xmlns:a16="http://schemas.microsoft.com/office/drawing/2014/main" id="{B267DF41-7837-47CA-B53F-220284940599}"/>
                  </a:ext>
                </a:extLst>
              </p:cNvPr>
              <p:cNvSpPr txBox="1"/>
              <p:nvPr/>
            </p:nvSpPr>
            <p:spPr>
              <a:xfrm>
                <a:off x="3048000" y="0"/>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endPar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Self-Management</a:t>
                </a:r>
              </a:p>
            </p:txBody>
          </p:sp>
        </p:grpSp>
        <p:grpSp>
          <p:nvGrpSpPr>
            <p:cNvPr id="9" name="Group 8">
              <a:extLst>
                <a:ext uri="{FF2B5EF4-FFF2-40B4-BE49-F238E27FC236}">
                  <a16:creationId xmlns:a16="http://schemas.microsoft.com/office/drawing/2014/main" id="{EFA9FB8C-0589-4384-BE42-245CABDFD6DD}"/>
                </a:ext>
              </a:extLst>
            </p:cNvPr>
            <p:cNvGrpSpPr/>
            <p:nvPr/>
          </p:nvGrpSpPr>
          <p:grpSpPr>
            <a:xfrm>
              <a:off x="3048000" y="3429000"/>
              <a:ext cx="3048000" cy="2032000"/>
              <a:chOff x="0" y="2032000"/>
              <a:chExt cx="3048000" cy="2032000"/>
            </a:xfrm>
            <a:scene3d>
              <a:camera prst="orthographicFront">
                <a:rot lat="0" lon="0" rev="0"/>
              </a:camera>
              <a:lightRig rig="contrasting" dir="t">
                <a:rot lat="0" lon="0" rev="1200000"/>
              </a:lightRig>
            </a:scene3d>
          </p:grpSpPr>
          <p:sp>
            <p:nvSpPr>
              <p:cNvPr id="16" name="Rectangle: Single Corner Rounded 15">
                <a:extLst>
                  <a:ext uri="{FF2B5EF4-FFF2-40B4-BE49-F238E27FC236}">
                    <a16:creationId xmlns:a16="http://schemas.microsoft.com/office/drawing/2014/main" id="{28D0BF2C-5CF8-444E-9BF2-8C36687D93C8}"/>
                  </a:ext>
                </a:extLst>
              </p:cNvPr>
              <p:cNvSpPr/>
              <p:nvPr/>
            </p:nvSpPr>
            <p:spPr>
              <a:xfrm rot="10800000">
                <a:off x="0" y="2032000"/>
                <a:ext cx="3048000" cy="2032000"/>
              </a:xfrm>
              <a:prstGeom prst="round1Rect">
                <a:avLst/>
              </a:prstGeom>
              <a:gradFill rotWithShape="0">
                <a:gsLst>
                  <a:gs pos="0">
                    <a:schemeClr val="accent2">
                      <a:lumMod val="10000"/>
                      <a:lumOff val="90000"/>
                    </a:schemeClr>
                  </a:gs>
                  <a:gs pos="100000">
                    <a:srgbClr val="002060"/>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7" name="Rectangle: Single Corner Rounded 8">
                <a:extLst>
                  <a:ext uri="{FF2B5EF4-FFF2-40B4-BE49-F238E27FC236}">
                    <a16:creationId xmlns:a16="http://schemas.microsoft.com/office/drawing/2014/main" id="{CA367682-A5E3-4CB4-9C0A-31E38DB94E43}"/>
                  </a:ext>
                </a:extLst>
              </p:cNvPr>
              <p:cNvSpPr txBox="1"/>
              <p:nvPr/>
            </p:nvSpPr>
            <p:spPr>
              <a:xfrm rot="21600000">
                <a:off x="0" y="2539999"/>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Social Awareness</a:t>
                </a:r>
              </a:p>
            </p:txBody>
          </p:sp>
        </p:grpSp>
        <p:grpSp>
          <p:nvGrpSpPr>
            <p:cNvPr id="10" name="Group 9">
              <a:extLst>
                <a:ext uri="{FF2B5EF4-FFF2-40B4-BE49-F238E27FC236}">
                  <a16:creationId xmlns:a16="http://schemas.microsoft.com/office/drawing/2014/main" id="{EECC2DD5-6DB7-499E-87A9-483643D8655D}"/>
                </a:ext>
              </a:extLst>
            </p:cNvPr>
            <p:cNvGrpSpPr/>
            <p:nvPr/>
          </p:nvGrpSpPr>
          <p:grpSpPr>
            <a:xfrm>
              <a:off x="6096000" y="3428999"/>
              <a:ext cx="3048000" cy="2032000"/>
              <a:chOff x="3048000" y="2031999"/>
              <a:chExt cx="3048000" cy="2032000"/>
            </a:xfrm>
            <a:scene3d>
              <a:camera prst="orthographicFront">
                <a:rot lat="0" lon="0" rev="0"/>
              </a:camera>
              <a:lightRig rig="contrasting" dir="t">
                <a:rot lat="0" lon="0" rev="1200000"/>
              </a:lightRig>
            </a:scene3d>
          </p:grpSpPr>
          <p:sp>
            <p:nvSpPr>
              <p:cNvPr id="14" name="Rectangle: Single Corner Rounded 13">
                <a:extLst>
                  <a:ext uri="{FF2B5EF4-FFF2-40B4-BE49-F238E27FC236}">
                    <a16:creationId xmlns:a16="http://schemas.microsoft.com/office/drawing/2014/main" id="{242B5044-54E7-478D-A8F8-D40CF7C4F3E6}"/>
                  </a:ext>
                </a:extLst>
              </p:cNvPr>
              <p:cNvSpPr/>
              <p:nvPr/>
            </p:nvSpPr>
            <p:spPr>
              <a:xfrm rot="5400000">
                <a:off x="3556000" y="1523999"/>
                <a:ext cx="2032000" cy="3048000"/>
              </a:xfrm>
              <a:prstGeom prst="round1Rect">
                <a:avLst/>
              </a:prstGeom>
              <a:gradFill rotWithShape="0">
                <a:gsLst>
                  <a:gs pos="0">
                    <a:schemeClr val="accent2">
                      <a:lumMod val="10000"/>
                      <a:lumOff val="90000"/>
                    </a:schemeClr>
                  </a:gs>
                  <a:gs pos="100000">
                    <a:srgbClr val="002060"/>
                  </a:gs>
                </a:gsLst>
                <a:lin ang="5400000" scaled="1"/>
              </a:gra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15" name="Rectangle: Single Corner Rounded 10">
                <a:extLst>
                  <a:ext uri="{FF2B5EF4-FFF2-40B4-BE49-F238E27FC236}">
                    <a16:creationId xmlns:a16="http://schemas.microsoft.com/office/drawing/2014/main" id="{6BB265C7-6E27-44BE-A7CA-76C89B38D217}"/>
                  </a:ext>
                </a:extLst>
              </p:cNvPr>
              <p:cNvSpPr txBox="1"/>
              <p:nvPr/>
            </p:nvSpPr>
            <p:spPr>
              <a:xfrm>
                <a:off x="3048000" y="2539999"/>
                <a:ext cx="3048000" cy="15240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Relationship Management</a:t>
                </a:r>
              </a:p>
            </p:txBody>
          </p:sp>
        </p:grpSp>
        <p:grpSp>
          <p:nvGrpSpPr>
            <p:cNvPr id="11" name="Group 10">
              <a:extLst>
                <a:ext uri="{FF2B5EF4-FFF2-40B4-BE49-F238E27FC236}">
                  <a16:creationId xmlns:a16="http://schemas.microsoft.com/office/drawing/2014/main" id="{8E7BD778-5634-4FFA-9502-2AC29DE8B48A}"/>
                </a:ext>
              </a:extLst>
            </p:cNvPr>
            <p:cNvGrpSpPr/>
            <p:nvPr/>
          </p:nvGrpSpPr>
          <p:grpSpPr>
            <a:xfrm>
              <a:off x="5181600" y="2920999"/>
              <a:ext cx="1828800" cy="1016000"/>
              <a:chOff x="2133600" y="1523999"/>
              <a:chExt cx="1828800" cy="1016000"/>
            </a:xfrm>
            <a:scene3d>
              <a:camera prst="orthographicFront">
                <a:rot lat="0" lon="0" rev="0"/>
              </a:camera>
              <a:lightRig rig="contrasting" dir="t">
                <a:rot lat="0" lon="0" rev="1200000"/>
              </a:lightRig>
            </a:scene3d>
          </p:grpSpPr>
          <p:sp>
            <p:nvSpPr>
              <p:cNvPr id="12" name="Rectangle: Rounded Corners 11">
                <a:extLst>
                  <a:ext uri="{FF2B5EF4-FFF2-40B4-BE49-F238E27FC236}">
                    <a16:creationId xmlns:a16="http://schemas.microsoft.com/office/drawing/2014/main" id="{8A39F74E-CFF2-444C-A75A-1B089E6B9738}"/>
                  </a:ext>
                </a:extLst>
              </p:cNvPr>
              <p:cNvSpPr/>
              <p:nvPr/>
            </p:nvSpPr>
            <p:spPr>
              <a:xfrm>
                <a:off x="2133600" y="1523999"/>
                <a:ext cx="1828800" cy="1016000"/>
              </a:xfrm>
              <a:prstGeom prst="roundRect">
                <a:avLst/>
              </a:prstGeom>
              <a:solidFill>
                <a:srgbClr val="002060"/>
              </a:solidFill>
              <a:sp3d z="300000" contourW="19050" prstMaterial="metal">
                <a:bevelT w="88900" h="203200"/>
                <a:bevelB w="165100" h="254000"/>
              </a:sp3d>
            </p:spPr>
            <p:style>
              <a:lnRef idx="0">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3" name="Rectangle: Rounded Corners 12">
                <a:extLst>
                  <a:ext uri="{FF2B5EF4-FFF2-40B4-BE49-F238E27FC236}">
                    <a16:creationId xmlns:a16="http://schemas.microsoft.com/office/drawing/2014/main" id="{C87C21AF-D984-4AF2-B989-14E006189DDC}"/>
                  </a:ext>
                </a:extLst>
              </p:cNvPr>
              <p:cNvSpPr txBox="1"/>
              <p:nvPr/>
            </p:nvSpPr>
            <p:spPr>
              <a:xfrm>
                <a:off x="2183197" y="1573596"/>
                <a:ext cx="1729606" cy="91680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0" tIns="95250" rIns="95250" bIns="95250" numCol="1" spcCol="1270" anchor="ctr" anchorCtr="0">
                <a:noAutofit/>
              </a:bodyPr>
              <a:lstStyle/>
              <a:p>
                <a:pPr marL="0" marR="0" lvl="0" indent="0" algn="ctr" defTabSz="1111250" rtl="0" eaLnBrk="1" fontAlgn="auto" latinLnBrk="0" hangingPunct="1">
                  <a:lnSpc>
                    <a:spcPct val="90000"/>
                  </a:lnSpc>
                  <a:spcBef>
                    <a:spcPct val="0"/>
                  </a:spcBef>
                  <a:spcAft>
                    <a:spcPct val="3500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Emotional Intelligence</a:t>
                </a:r>
              </a:p>
            </p:txBody>
          </p:sp>
        </p:grpSp>
      </p:grpSp>
      <p:sp>
        <p:nvSpPr>
          <p:cNvPr id="23" name="Oval 22">
            <a:extLst>
              <a:ext uri="{FF2B5EF4-FFF2-40B4-BE49-F238E27FC236}">
                <a16:creationId xmlns:a16="http://schemas.microsoft.com/office/drawing/2014/main" id="{D2F3D97A-D05A-4328-B42B-538ACA49BD84}"/>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Helvetica Neue Light"/>
                <a:ea typeface="+mn-ea"/>
                <a:cs typeface="+mn-cs"/>
              </a:rPr>
              <a:t>Page 9-10</a:t>
            </a:r>
          </a:p>
        </p:txBody>
      </p:sp>
      <p:sp>
        <p:nvSpPr>
          <p:cNvPr id="24" name="Rectangle 2">
            <a:extLst>
              <a:ext uri="{FF2B5EF4-FFF2-40B4-BE49-F238E27FC236}">
                <a16:creationId xmlns:a16="http://schemas.microsoft.com/office/drawing/2014/main" id="{B4EFDCED-7040-4F03-89B1-4983636E2121}"/>
              </a:ext>
            </a:extLst>
          </p:cNvPr>
          <p:cNvSpPr>
            <a:spLocks noGrp="1" noChangeArrowheads="1"/>
          </p:cNvSpPr>
          <p:nvPr>
            <p:ph type="title"/>
          </p:nvPr>
        </p:nvSpPr>
        <p:spPr>
          <a:xfrm>
            <a:off x="3373394" y="419467"/>
            <a:ext cx="7502517" cy="1219633"/>
          </a:xfrm>
        </p:spPr>
        <p:txBody>
          <a:bodyPr>
            <a:noAutofit/>
          </a:bodyPr>
          <a:lstStyle/>
          <a:p>
            <a:pPr eaLnBrk="1" hangingPunct="1">
              <a:defRPr/>
            </a:pPr>
            <a:r>
              <a:rPr lang="en-US" altLang="en-US" sz="4000" dirty="0">
                <a:solidFill>
                  <a:schemeClr val="tx2"/>
                </a:solidFill>
                <a:latin typeface="Metropolis Light" panose="00000500000000000000" pitchFamily="50" charset="0"/>
                <a:ea typeface="ＭＳ Ｐゴシック" charset="0"/>
                <a:cs typeface="Arial" panose="020B0604020202020204" pitchFamily="34" charset="0"/>
              </a:rPr>
              <a:t>Small Group Activity</a:t>
            </a:r>
          </a:p>
        </p:txBody>
      </p:sp>
      <p:pic>
        <p:nvPicPr>
          <p:cNvPr id="5" name="Picture 4" descr="Free Social Media People illustration and picture">
            <a:extLst>
              <a:ext uri="{FF2B5EF4-FFF2-40B4-BE49-F238E27FC236}">
                <a16:creationId xmlns:a16="http://schemas.microsoft.com/office/drawing/2014/main" id="{A56983D6-F60A-0E6A-AA3D-619AFFAA3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310" y="336118"/>
            <a:ext cx="1832312" cy="12196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14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63EE433-9276-4DBF-865B-C8184BA3F548}"/>
              </a:ext>
            </a:extLst>
          </p:cNvPr>
          <p:cNvSpPr>
            <a:spLocks noGrp="1" noChangeArrowheads="1"/>
          </p:cNvSpPr>
          <p:nvPr>
            <p:ph type="title"/>
          </p:nvPr>
        </p:nvSpPr>
        <p:spPr/>
        <p:txBody>
          <a:bodyPr>
            <a:noAutofit/>
          </a:bodyPr>
          <a:lstStyle/>
          <a:p>
            <a:pPr eaLnBrk="1" hangingPunct="1">
              <a:defRPr/>
            </a:pPr>
            <a:r>
              <a:rPr lang="en-US" altLang="en-US" sz="4000" dirty="0">
                <a:solidFill>
                  <a:schemeClr val="tx2"/>
                </a:solidFill>
                <a:latin typeface="Metropolis Light" panose="00000500000000000000" pitchFamily="50" charset="0"/>
                <a:cs typeface="Arial" panose="020B0604020202020204" pitchFamily="34" charset="0"/>
              </a:rPr>
              <a:t>	Self-Awareness</a:t>
            </a:r>
          </a:p>
        </p:txBody>
      </p:sp>
      <p:sp>
        <p:nvSpPr>
          <p:cNvPr id="28675" name="Rectangle 3">
            <a:extLst>
              <a:ext uri="{FF2B5EF4-FFF2-40B4-BE49-F238E27FC236}">
                <a16:creationId xmlns:a16="http://schemas.microsoft.com/office/drawing/2014/main" id="{5A6A9A66-176B-442E-8DE0-3FFD4F0B714F}"/>
              </a:ext>
            </a:extLst>
          </p:cNvPr>
          <p:cNvSpPr>
            <a:spLocks noGrp="1" noChangeArrowheads="1"/>
          </p:cNvSpPr>
          <p:nvPr>
            <p:ph sz="half" idx="1"/>
          </p:nvPr>
        </p:nvSpPr>
        <p:spPr>
          <a:xfrm>
            <a:off x="1052947" y="1825625"/>
            <a:ext cx="5957453" cy="4351338"/>
          </a:xfrm>
          <a:ln>
            <a:noFill/>
          </a:ln>
        </p:spPr>
        <p:txBody>
          <a:bodyPr>
            <a:normAutofit/>
          </a:bodyPr>
          <a:lstStyle/>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How would you explain this element?</a:t>
            </a:r>
            <a:br>
              <a:rPr lang="en-US" altLang="en-US" sz="3500" dirty="0">
                <a:solidFill>
                  <a:schemeClr val="bg2">
                    <a:lumMod val="25000"/>
                  </a:schemeClr>
                </a:solidFill>
                <a:latin typeface="Metropolis Light" panose="00000500000000000000" pitchFamily="50" charset="0"/>
                <a:cs typeface="Arial" panose="020B0604020202020204" pitchFamily="34" charset="0"/>
              </a:rPr>
            </a:br>
            <a:endParaRPr lang="en-US" altLang="en-US" sz="3500" dirty="0">
              <a:solidFill>
                <a:schemeClr val="bg2">
                  <a:lumMod val="25000"/>
                </a:schemeClr>
              </a:solidFill>
              <a:latin typeface="Metropolis Light" panose="00000500000000000000" pitchFamily="50" charset="0"/>
              <a:cs typeface="Arial" panose="020B0604020202020204" pitchFamily="34" charset="0"/>
            </a:endParaRPr>
          </a:p>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Why is this important as you demonstrate the </a:t>
            </a:r>
            <a:r>
              <a:rPr lang="en-US" altLang="en-US" sz="3500" dirty="0">
                <a:solidFill>
                  <a:srgbClr val="C00000"/>
                </a:solidFill>
                <a:latin typeface="Metropolis Light" panose="00000500000000000000" pitchFamily="50" charset="0"/>
                <a:cs typeface="Arial" panose="020B0604020202020204" pitchFamily="34" charset="0"/>
              </a:rPr>
              <a:t>Respect for People commitments </a:t>
            </a:r>
            <a:r>
              <a:rPr lang="en-US" altLang="en-US" sz="3500" dirty="0">
                <a:solidFill>
                  <a:schemeClr val="bg2">
                    <a:lumMod val="25000"/>
                  </a:schemeClr>
                </a:solidFill>
                <a:latin typeface="Metropolis Light" panose="00000500000000000000" pitchFamily="50" charset="0"/>
                <a:cs typeface="Arial" panose="020B0604020202020204" pitchFamily="34" charset="0"/>
              </a:rPr>
              <a:t>and the associated behaviors?</a:t>
            </a:r>
          </a:p>
          <a:p>
            <a:pPr lvl="1" eaLnBrk="1" hangingPunct="1">
              <a:buFont typeface="Tahoma" panose="020B0604030504040204" pitchFamily="34" charset="0"/>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p:txBody>
      </p:sp>
      <p:pic>
        <p:nvPicPr>
          <p:cNvPr id="6" name="Picture 5">
            <a:extLst>
              <a:ext uri="{FF2B5EF4-FFF2-40B4-BE49-F238E27FC236}">
                <a16:creationId xmlns:a16="http://schemas.microsoft.com/office/drawing/2014/main" id="{127E689C-0372-4FF9-802F-7A539E789C51}"/>
              </a:ext>
            </a:extLst>
          </p:cNvPr>
          <p:cNvPicPr>
            <a:picLocks noChangeAspect="1"/>
          </p:cNvPicPr>
          <p:nvPr/>
        </p:nvPicPr>
        <p:blipFill>
          <a:blip r:embed="rId4"/>
          <a:stretch>
            <a:fillRect/>
          </a:stretch>
        </p:blipFill>
        <p:spPr>
          <a:xfrm>
            <a:off x="7164976" y="1619495"/>
            <a:ext cx="4114801"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Oval 10">
            <a:extLst>
              <a:ext uri="{FF2B5EF4-FFF2-40B4-BE49-F238E27FC236}">
                <a16:creationId xmlns:a16="http://schemas.microsoft.com/office/drawing/2014/main" id="{FCC67F0A-8B6C-4E2A-8ED9-4912331D60CD}"/>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10</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63EE433-9276-4DBF-865B-C8184BA3F548}"/>
              </a:ext>
            </a:extLst>
          </p:cNvPr>
          <p:cNvSpPr>
            <a:spLocks noGrp="1" noChangeArrowheads="1"/>
          </p:cNvSpPr>
          <p:nvPr>
            <p:ph type="title"/>
          </p:nvPr>
        </p:nvSpPr>
        <p:spPr/>
        <p:txBody>
          <a:bodyPr>
            <a:noAutofit/>
          </a:bodyPr>
          <a:lstStyle/>
          <a:p>
            <a:pPr eaLnBrk="1" hangingPunct="1">
              <a:defRPr/>
            </a:pPr>
            <a:r>
              <a:rPr lang="en-US" altLang="en-US" sz="4000" dirty="0">
                <a:solidFill>
                  <a:schemeClr val="tx2"/>
                </a:solidFill>
                <a:latin typeface="Metropolis Light" panose="00000500000000000000" pitchFamily="50" charset="0"/>
                <a:cs typeface="Arial" panose="020B0604020202020204" pitchFamily="34" charset="0"/>
              </a:rPr>
              <a:t>	Self-Awareness</a:t>
            </a:r>
          </a:p>
        </p:txBody>
      </p:sp>
      <p:sp>
        <p:nvSpPr>
          <p:cNvPr id="28675" name="Rectangle 3">
            <a:extLst>
              <a:ext uri="{FF2B5EF4-FFF2-40B4-BE49-F238E27FC236}">
                <a16:creationId xmlns:a16="http://schemas.microsoft.com/office/drawing/2014/main" id="{5A6A9A66-176B-442E-8DE0-3FFD4F0B714F}"/>
              </a:ext>
            </a:extLst>
          </p:cNvPr>
          <p:cNvSpPr>
            <a:spLocks noGrp="1" noChangeArrowheads="1"/>
          </p:cNvSpPr>
          <p:nvPr>
            <p:ph sz="half" idx="1"/>
          </p:nvPr>
        </p:nvSpPr>
        <p:spPr/>
        <p:txBody>
          <a:bodyPr>
            <a:normAutofit/>
          </a:bodyPr>
          <a:lstStyle/>
          <a:p>
            <a:pPr marL="688975" indent="-688975">
              <a:buFont typeface="Wingdings" panose="05000000000000000000" pitchFamily="2" charset="2"/>
              <a:buChar char="q"/>
            </a:pPr>
            <a:r>
              <a:rPr lang="en-US" altLang="en-US" sz="2400" dirty="0">
                <a:solidFill>
                  <a:schemeClr val="bg2">
                    <a:lumMod val="25000"/>
                  </a:schemeClr>
                </a:solidFill>
                <a:latin typeface="Metropolis Light" panose="00000500000000000000" pitchFamily="50" charset="0"/>
                <a:cs typeface="Arial" panose="020B0604020202020204" pitchFamily="34" charset="0"/>
              </a:rPr>
              <a:t>Ability to accurately perceive your own emotions in the moment and understand your tendencies across situations</a:t>
            </a:r>
          </a:p>
          <a:p>
            <a:pPr lvl="1" eaLnBrk="1" hangingPunct="1">
              <a:buFont typeface="Tahoma" panose="020B0604030504040204" pitchFamily="34" charset="0"/>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a:p>
            <a:pPr lvl="1" eaLnBrk="1" hangingPunct="1">
              <a:buFont typeface="Tahoma" panose="020B0604030504040204" pitchFamily="34" charset="0"/>
              <a:buNone/>
            </a:pPr>
            <a:r>
              <a:rPr lang="en-US" altLang="en-US" sz="2400" dirty="0">
                <a:solidFill>
                  <a:schemeClr val="bg2">
                    <a:lumMod val="25000"/>
                  </a:schemeClr>
                </a:solidFill>
                <a:latin typeface="Metropolis Light" panose="00000500000000000000" pitchFamily="50" charset="0"/>
                <a:cs typeface="Arial" panose="020B0604020202020204" pitchFamily="34" charset="0"/>
              </a:rPr>
              <a:t>e.g., effectively identifying your feelings in the moment, rather than immediately sending an emotionally charged response in an email</a:t>
            </a:r>
          </a:p>
          <a:p>
            <a:pPr lvl="1" eaLnBrk="1" hangingPunct="1">
              <a:buFont typeface="Tahoma" panose="020B0604030504040204" pitchFamily="34" charset="0"/>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p:txBody>
      </p:sp>
      <p:sp>
        <p:nvSpPr>
          <p:cNvPr id="2" name="Content Placeholder 1">
            <a:extLst>
              <a:ext uri="{FF2B5EF4-FFF2-40B4-BE49-F238E27FC236}">
                <a16:creationId xmlns:a16="http://schemas.microsoft.com/office/drawing/2014/main" id="{C8191172-12A5-4AC9-B3C3-FA4011795163}"/>
              </a:ext>
            </a:extLst>
          </p:cNvPr>
          <p:cNvSpPr>
            <a:spLocks noGrp="1"/>
          </p:cNvSpPr>
          <p:nvPr>
            <p:ph sz="half" idx="2"/>
          </p:nvPr>
        </p:nvSpPr>
        <p:spPr/>
        <p:txBody>
          <a:bodyPr>
            <a:normAutofit/>
          </a:bodyPr>
          <a:lstStyle/>
          <a:p>
            <a:endParaRPr lang="en-US"/>
          </a:p>
        </p:txBody>
      </p:sp>
      <p:pic>
        <p:nvPicPr>
          <p:cNvPr id="10" name="Picture 2" descr="Mental, Human, Experience, Mindset, Neuroscience">
            <a:extLst>
              <a:ext uri="{FF2B5EF4-FFF2-40B4-BE49-F238E27FC236}">
                <a16:creationId xmlns:a16="http://schemas.microsoft.com/office/drawing/2014/main" id="{FE4F46A3-073F-4B0B-B7E9-9BEB06D281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05" r="10946" b="2"/>
          <a:stretch/>
        </p:blipFill>
        <p:spPr bwMode="auto">
          <a:xfrm>
            <a:off x="6857336" y="1342257"/>
            <a:ext cx="3811328" cy="3200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5A85F6CE-DAAC-496C-ADA1-3A37A2B0CC51}"/>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9</a:t>
            </a:r>
          </a:p>
        </p:txBody>
      </p:sp>
    </p:spTree>
    <p:custDataLst>
      <p:tags r:id="rId1"/>
    </p:custDataLst>
    <p:extLst>
      <p:ext uri="{BB962C8B-B14F-4D97-AF65-F5344CB8AC3E}">
        <p14:creationId xmlns:p14="http://schemas.microsoft.com/office/powerpoint/2010/main" val="1196420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D575-B116-4737-939D-C5DFA47E26FD}"/>
              </a:ext>
            </a:extLst>
          </p:cNvPr>
          <p:cNvSpPr>
            <a:spLocks noGrp="1"/>
          </p:cNvSpPr>
          <p:nvPr>
            <p:ph type="title"/>
          </p:nvPr>
        </p:nvSpPr>
        <p:spPr/>
        <p:txBody>
          <a:bodyPr>
            <a:normAutofit/>
          </a:bodyPr>
          <a:lstStyle/>
          <a:p>
            <a:r>
              <a:rPr lang="en-US" sz="4000" dirty="0"/>
              <a:t>	Self-Awareness Strategies</a:t>
            </a:r>
          </a:p>
        </p:txBody>
      </p:sp>
      <p:sp>
        <p:nvSpPr>
          <p:cNvPr id="3" name="Content Placeholder 2">
            <a:extLst>
              <a:ext uri="{FF2B5EF4-FFF2-40B4-BE49-F238E27FC236}">
                <a16:creationId xmlns:a16="http://schemas.microsoft.com/office/drawing/2014/main" id="{93773E81-1EEF-4040-A039-BE7EF5D13F07}"/>
              </a:ext>
            </a:extLst>
          </p:cNvPr>
          <p:cNvSpPr>
            <a:spLocks noGrp="1"/>
          </p:cNvSpPr>
          <p:nvPr>
            <p:ph idx="1"/>
          </p:nvPr>
        </p:nvSpPr>
        <p:spPr>
          <a:xfrm>
            <a:off x="1108365" y="1825625"/>
            <a:ext cx="10831844" cy="4351338"/>
          </a:xfrm>
        </p:spPr>
        <p:txBody>
          <a:bodyPr>
            <a:normAutofit/>
          </a:bodyPr>
          <a:lstStyle/>
          <a:p>
            <a:pPr marL="514350" indent="-514350">
              <a:buFont typeface="+mj-lt"/>
              <a:buAutoNum type="arabicPeriod"/>
            </a:pPr>
            <a:r>
              <a:rPr lang="en-US" sz="3200" dirty="0">
                <a:solidFill>
                  <a:schemeClr val="bg2">
                    <a:lumMod val="25000"/>
                  </a:schemeClr>
                </a:solidFill>
              </a:rPr>
              <a:t>Observe the ripple effect from your emotions</a:t>
            </a:r>
          </a:p>
          <a:p>
            <a:pPr marL="514350" indent="-514350">
              <a:buFont typeface="+mj-lt"/>
              <a:buAutoNum type="arabicPeriod"/>
            </a:pPr>
            <a:r>
              <a:rPr lang="en-US" sz="3200" dirty="0">
                <a:solidFill>
                  <a:schemeClr val="bg2">
                    <a:lumMod val="25000"/>
                  </a:schemeClr>
                </a:solidFill>
              </a:rPr>
              <a:t>Lean into your discomfort</a:t>
            </a:r>
          </a:p>
          <a:p>
            <a:pPr marL="514350" indent="-514350">
              <a:buFont typeface="+mj-lt"/>
              <a:buAutoNum type="arabicPeriod"/>
            </a:pPr>
            <a:r>
              <a:rPr lang="en-US" sz="3200" dirty="0">
                <a:solidFill>
                  <a:schemeClr val="bg2">
                    <a:lumMod val="25000"/>
                  </a:schemeClr>
                </a:solidFill>
              </a:rPr>
              <a:t>Stop and ask yourself why you do the things you do</a:t>
            </a:r>
          </a:p>
          <a:p>
            <a:pPr marL="514350" indent="-514350">
              <a:buFont typeface="+mj-lt"/>
              <a:buAutoNum type="arabicPeriod"/>
            </a:pPr>
            <a:r>
              <a:rPr lang="en-US" sz="3200" dirty="0">
                <a:solidFill>
                  <a:schemeClr val="bg2">
                    <a:lumMod val="25000"/>
                  </a:schemeClr>
                </a:solidFill>
              </a:rPr>
              <a:t>Seek feedback</a:t>
            </a:r>
          </a:p>
          <a:p>
            <a:pPr marL="514350" indent="-514350">
              <a:buFont typeface="+mj-lt"/>
              <a:buAutoNum type="arabicPeriod"/>
            </a:pPr>
            <a:r>
              <a:rPr lang="en-US" sz="3200" dirty="0">
                <a:solidFill>
                  <a:schemeClr val="bg2">
                    <a:lumMod val="25000"/>
                  </a:schemeClr>
                </a:solidFill>
              </a:rPr>
              <a:t>Get to know yourself under stress</a:t>
            </a:r>
          </a:p>
        </p:txBody>
      </p:sp>
      <p:sp>
        <p:nvSpPr>
          <p:cNvPr id="6" name="Oval 5">
            <a:extLst>
              <a:ext uri="{FF2B5EF4-FFF2-40B4-BE49-F238E27FC236}">
                <a16:creationId xmlns:a16="http://schemas.microsoft.com/office/drawing/2014/main" id="{B6A9F496-262E-4763-B8A6-E45577B29860}"/>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Helvetica Neue Light"/>
                <a:ea typeface="+mn-ea"/>
                <a:cs typeface="+mn-cs"/>
              </a:rPr>
              <a:t>Page 11</a:t>
            </a:r>
          </a:p>
        </p:txBody>
      </p:sp>
      <p:pic>
        <p:nvPicPr>
          <p:cNvPr id="11" name="Picture 10">
            <a:extLst>
              <a:ext uri="{FF2B5EF4-FFF2-40B4-BE49-F238E27FC236}">
                <a16:creationId xmlns:a16="http://schemas.microsoft.com/office/drawing/2014/main" id="{1BC2D8AB-E031-4523-85EE-C25059263DB7}"/>
              </a:ext>
            </a:extLst>
          </p:cNvPr>
          <p:cNvPicPr>
            <a:picLocks noChangeAspect="1"/>
          </p:cNvPicPr>
          <p:nvPr/>
        </p:nvPicPr>
        <p:blipFill>
          <a:blip r:embed="rId4"/>
          <a:stretch>
            <a:fillRect/>
          </a:stretch>
        </p:blipFill>
        <p:spPr>
          <a:xfrm>
            <a:off x="0" y="5075079"/>
            <a:ext cx="2374907" cy="1782921"/>
          </a:xfrm>
          <a:prstGeom prst="rect">
            <a:avLst/>
          </a:prstGeom>
        </p:spPr>
      </p:pic>
    </p:spTree>
    <p:custDataLst>
      <p:tags r:id="rId1"/>
    </p:custDataLst>
    <p:extLst>
      <p:ext uri="{BB962C8B-B14F-4D97-AF65-F5344CB8AC3E}">
        <p14:creationId xmlns:p14="http://schemas.microsoft.com/office/powerpoint/2010/main" val="79185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63EE433-9276-4DBF-865B-C8184BA3F548}"/>
              </a:ext>
            </a:extLst>
          </p:cNvPr>
          <p:cNvSpPr>
            <a:spLocks noGrp="1" noChangeArrowheads="1"/>
          </p:cNvSpPr>
          <p:nvPr>
            <p:ph type="title"/>
          </p:nvPr>
        </p:nvSpPr>
        <p:spPr/>
        <p:txBody>
          <a:bodyPr>
            <a:noAutofit/>
          </a:bodyPr>
          <a:lstStyle/>
          <a:p>
            <a:pPr eaLnBrk="1" hangingPunct="1">
              <a:defRPr/>
            </a:pPr>
            <a:r>
              <a:rPr lang="en-US" altLang="en-US" sz="4000" dirty="0">
                <a:solidFill>
                  <a:schemeClr val="tx2"/>
                </a:solidFill>
                <a:latin typeface="Metropolis Light" panose="00000500000000000000" pitchFamily="50" charset="0"/>
                <a:cs typeface="Arial" panose="020B0604020202020204" pitchFamily="34" charset="0"/>
              </a:rPr>
              <a:t>	Self-Management</a:t>
            </a:r>
          </a:p>
        </p:txBody>
      </p:sp>
      <p:sp>
        <p:nvSpPr>
          <p:cNvPr id="28675" name="Rectangle 3">
            <a:extLst>
              <a:ext uri="{FF2B5EF4-FFF2-40B4-BE49-F238E27FC236}">
                <a16:creationId xmlns:a16="http://schemas.microsoft.com/office/drawing/2014/main" id="{5A6A9A66-176B-442E-8DE0-3FFD4F0B714F}"/>
              </a:ext>
            </a:extLst>
          </p:cNvPr>
          <p:cNvSpPr>
            <a:spLocks noGrp="1" noChangeArrowheads="1"/>
          </p:cNvSpPr>
          <p:nvPr>
            <p:ph sz="half" idx="1"/>
          </p:nvPr>
        </p:nvSpPr>
        <p:spPr>
          <a:xfrm>
            <a:off x="1052947" y="1825625"/>
            <a:ext cx="5957453" cy="4351338"/>
          </a:xfrm>
        </p:spPr>
        <p:txBody>
          <a:bodyPr>
            <a:normAutofit/>
          </a:bodyPr>
          <a:lstStyle/>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How would you explain this element?</a:t>
            </a:r>
            <a:br>
              <a:rPr lang="en-US" altLang="en-US" sz="3500" dirty="0">
                <a:solidFill>
                  <a:schemeClr val="bg2">
                    <a:lumMod val="25000"/>
                  </a:schemeClr>
                </a:solidFill>
                <a:latin typeface="Metropolis Light" panose="00000500000000000000" pitchFamily="50" charset="0"/>
                <a:cs typeface="Arial" panose="020B0604020202020204" pitchFamily="34" charset="0"/>
              </a:rPr>
            </a:br>
            <a:endParaRPr lang="en-US" altLang="en-US" sz="3500" dirty="0">
              <a:solidFill>
                <a:schemeClr val="bg2">
                  <a:lumMod val="25000"/>
                </a:schemeClr>
              </a:solidFill>
              <a:latin typeface="Metropolis Light" panose="00000500000000000000" pitchFamily="50" charset="0"/>
              <a:cs typeface="Arial" panose="020B0604020202020204" pitchFamily="34" charset="0"/>
            </a:endParaRPr>
          </a:p>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Why is this important as you demonstrate the </a:t>
            </a:r>
            <a:r>
              <a:rPr lang="en-US" altLang="en-US" sz="3500" dirty="0">
                <a:solidFill>
                  <a:srgbClr val="C00000"/>
                </a:solidFill>
                <a:latin typeface="Metropolis Light" panose="00000500000000000000" pitchFamily="50" charset="0"/>
                <a:cs typeface="Arial" panose="020B0604020202020204" pitchFamily="34" charset="0"/>
              </a:rPr>
              <a:t>Respect for People commitments </a:t>
            </a:r>
            <a:r>
              <a:rPr lang="en-US" altLang="en-US" sz="3500" dirty="0">
                <a:solidFill>
                  <a:schemeClr val="bg2">
                    <a:lumMod val="25000"/>
                  </a:schemeClr>
                </a:solidFill>
                <a:latin typeface="Metropolis Light" panose="00000500000000000000" pitchFamily="50" charset="0"/>
                <a:cs typeface="Arial" panose="020B0604020202020204" pitchFamily="34" charset="0"/>
              </a:rPr>
              <a:t>and the associated behaviors?</a:t>
            </a:r>
          </a:p>
          <a:p>
            <a:pPr lvl="1" eaLnBrk="1" hangingPunct="1">
              <a:buFont typeface="Tahoma" panose="020B0604030504040204" pitchFamily="34" charset="0"/>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2B0732E2-383A-498E-B52E-F35FC06F032C}"/>
              </a:ext>
            </a:extLst>
          </p:cNvPr>
          <p:cNvPicPr>
            <a:picLocks noChangeAspect="1"/>
          </p:cNvPicPr>
          <p:nvPr/>
        </p:nvPicPr>
        <p:blipFill>
          <a:blip r:embed="rId4"/>
          <a:stretch>
            <a:fillRect/>
          </a:stretch>
        </p:blipFill>
        <p:spPr>
          <a:xfrm>
            <a:off x="7262192" y="1076253"/>
            <a:ext cx="2769704" cy="4149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6">
            <a:extLst>
              <a:ext uri="{FF2B5EF4-FFF2-40B4-BE49-F238E27FC236}">
                <a16:creationId xmlns:a16="http://schemas.microsoft.com/office/drawing/2014/main" id="{24B2598E-FFE5-4899-BB73-3BCD853CDFAB}"/>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10</a:t>
            </a:r>
          </a:p>
        </p:txBody>
      </p:sp>
    </p:spTree>
    <p:custDataLst>
      <p:tags r:id="rId1"/>
    </p:custDataLst>
    <p:extLst>
      <p:ext uri="{BB962C8B-B14F-4D97-AF65-F5344CB8AC3E}">
        <p14:creationId xmlns:p14="http://schemas.microsoft.com/office/powerpoint/2010/main" val="325686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93F8-A46E-4AAE-BDF2-71A017491992}"/>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rPr>
              <a:t>	Learning Agreements</a:t>
            </a:r>
          </a:p>
        </p:txBody>
      </p:sp>
      <p:sp>
        <p:nvSpPr>
          <p:cNvPr id="3" name="Content Placeholder 2">
            <a:extLst>
              <a:ext uri="{FF2B5EF4-FFF2-40B4-BE49-F238E27FC236}">
                <a16:creationId xmlns:a16="http://schemas.microsoft.com/office/drawing/2014/main" id="{5C768E1F-6FA0-4A77-90E9-7C153B83BC2B}"/>
              </a:ext>
            </a:extLst>
          </p:cNvPr>
          <p:cNvSpPr>
            <a:spLocks noGrp="1"/>
          </p:cNvSpPr>
          <p:nvPr>
            <p:ph idx="1"/>
          </p:nvPr>
        </p:nvSpPr>
        <p:spPr/>
        <p:txBody>
          <a:bodyPr>
            <a:normAutofit/>
          </a:bodyPr>
          <a:lstStyle/>
          <a:p>
            <a:pPr marL="0" indent="0">
              <a:buNone/>
            </a:pPr>
            <a:r>
              <a:rPr lang="en-US" sz="2400" b="1" dirty="0"/>
              <a:t>Purpose:</a:t>
            </a:r>
            <a:r>
              <a:rPr lang="en-US" sz="2400" dirty="0"/>
              <a:t> </a:t>
            </a:r>
            <a:r>
              <a:rPr lang="en-US" sz="2400" b="0" dirty="0"/>
              <a:t>To provide an </a:t>
            </a:r>
            <a:r>
              <a:rPr lang="en-US" sz="2400" b="0" dirty="0">
                <a:solidFill>
                  <a:srgbClr val="C00000"/>
                </a:solidFill>
              </a:rPr>
              <a:t>environment </a:t>
            </a:r>
            <a:r>
              <a:rPr lang="en-US" sz="2400" b="0" dirty="0"/>
              <a:t>that </a:t>
            </a:r>
            <a:r>
              <a:rPr lang="en-US" sz="2400" b="0" dirty="0">
                <a:solidFill>
                  <a:srgbClr val="C00000"/>
                </a:solidFill>
              </a:rPr>
              <a:t>encourages </a:t>
            </a:r>
            <a:r>
              <a:rPr lang="en-US" sz="2400" b="0" dirty="0">
                <a:solidFill>
                  <a:schemeClr val="tx1">
                    <a:lumMod val="75000"/>
                    <a:lumOff val="25000"/>
                  </a:schemeClr>
                </a:solidFill>
              </a:rPr>
              <a:t>and</a:t>
            </a:r>
            <a:r>
              <a:rPr lang="en-US" sz="2400" b="0" dirty="0">
                <a:solidFill>
                  <a:srgbClr val="C00000"/>
                </a:solidFill>
              </a:rPr>
              <a:t> supports</a:t>
            </a:r>
            <a:r>
              <a:rPr lang="en-US" sz="2400" b="0" dirty="0"/>
              <a:t> the learning for everyone.</a:t>
            </a:r>
          </a:p>
          <a:p>
            <a:pPr marL="0" indent="0">
              <a:buNone/>
            </a:pPr>
            <a:r>
              <a:rPr lang="en-US" sz="2400" dirty="0"/>
              <a:t> </a:t>
            </a:r>
          </a:p>
          <a:p>
            <a:pPr marL="920750" lvl="1" indent="-463550">
              <a:buFont typeface="Wingdings" panose="05000000000000000000" pitchFamily="2" charset="2"/>
              <a:buChar char="ü"/>
            </a:pPr>
            <a:r>
              <a:rPr lang="en-US" sz="2400" dirty="0">
                <a:solidFill>
                  <a:schemeClr val="tx1">
                    <a:lumMod val="75000"/>
                    <a:lumOff val="25000"/>
                  </a:schemeClr>
                </a:solidFill>
              </a:rPr>
              <a:t>Seek opportunities</a:t>
            </a:r>
            <a:r>
              <a:rPr lang="en-US" sz="2400" dirty="0">
                <a:solidFill>
                  <a:schemeClr val="accent1"/>
                </a:solidFill>
              </a:rPr>
              <a:t> </a:t>
            </a:r>
            <a:r>
              <a:rPr lang="en-US" sz="2400" dirty="0">
                <a:solidFill>
                  <a:schemeClr val="tx1">
                    <a:lumMod val="75000"/>
                    <a:lumOff val="25000"/>
                  </a:schemeClr>
                </a:solidFill>
              </a:rPr>
              <a:t>for </a:t>
            </a:r>
            <a:r>
              <a:rPr lang="en-US" sz="2400" dirty="0">
                <a:solidFill>
                  <a:srgbClr val="C00000"/>
                </a:solidFill>
              </a:rPr>
              <a:t>personal </a:t>
            </a:r>
            <a:r>
              <a:rPr lang="en-US" sz="2400" dirty="0">
                <a:solidFill>
                  <a:schemeClr val="accent1"/>
                </a:solidFill>
              </a:rPr>
              <a:t>growth</a:t>
            </a:r>
          </a:p>
          <a:p>
            <a:pPr marL="920750" lvl="1" indent="-463550">
              <a:buFont typeface="Wingdings" panose="05000000000000000000" pitchFamily="2" charset="2"/>
              <a:buChar char="ü"/>
            </a:pPr>
            <a:r>
              <a:rPr lang="en-US" sz="2400" dirty="0">
                <a:solidFill>
                  <a:schemeClr val="tx1">
                    <a:lumMod val="75000"/>
                    <a:lumOff val="25000"/>
                  </a:schemeClr>
                </a:solidFill>
              </a:rPr>
              <a:t>Be </a:t>
            </a:r>
            <a:r>
              <a:rPr lang="en-US" sz="2400" dirty="0">
                <a:solidFill>
                  <a:srgbClr val="C00000"/>
                </a:solidFill>
              </a:rPr>
              <a:t>engaged </a:t>
            </a:r>
            <a:r>
              <a:rPr lang="en-US" sz="2400" dirty="0"/>
              <a:t>in the learning experience</a:t>
            </a:r>
          </a:p>
          <a:p>
            <a:pPr marL="920750" lvl="1" indent="-463550">
              <a:buFont typeface="Wingdings" panose="05000000000000000000" pitchFamily="2" charset="2"/>
              <a:buChar char="ü"/>
            </a:pPr>
            <a:r>
              <a:rPr lang="en-US" sz="2400" dirty="0">
                <a:solidFill>
                  <a:schemeClr val="tx1">
                    <a:lumMod val="75000"/>
                    <a:lumOff val="25000"/>
                  </a:schemeClr>
                </a:solidFill>
              </a:rPr>
              <a:t>Foster </a:t>
            </a:r>
            <a:r>
              <a:rPr lang="en-US" sz="2400" dirty="0">
                <a:solidFill>
                  <a:srgbClr val="C00000"/>
                </a:solidFill>
              </a:rPr>
              <a:t>inclusivity</a:t>
            </a:r>
            <a:r>
              <a:rPr lang="en-US" sz="2400" dirty="0">
                <a:solidFill>
                  <a:schemeClr val="tx1">
                    <a:lumMod val="75000"/>
                    <a:lumOff val="25000"/>
                  </a:schemeClr>
                </a:solidFill>
              </a:rPr>
              <a:t> in all aspects of learning</a:t>
            </a:r>
          </a:p>
          <a:p>
            <a:pPr marL="920750" lvl="1" indent="-463550">
              <a:buFont typeface="Wingdings" panose="05000000000000000000" pitchFamily="2" charset="2"/>
              <a:buChar char="ü"/>
            </a:pPr>
            <a:r>
              <a:rPr lang="en-US" sz="2400" dirty="0"/>
              <a:t>Ask questions and </a:t>
            </a:r>
            <a:r>
              <a:rPr lang="en-US" sz="2400" dirty="0">
                <a:solidFill>
                  <a:srgbClr val="C00000"/>
                </a:solidFill>
              </a:rPr>
              <a:t>consider </a:t>
            </a:r>
            <a:r>
              <a:rPr lang="en-US" sz="2400" dirty="0">
                <a:solidFill>
                  <a:schemeClr val="tx1"/>
                </a:solidFill>
              </a:rPr>
              <a:t>others’ ideas</a:t>
            </a:r>
          </a:p>
          <a:p>
            <a:pPr marL="920750" lvl="1" indent="-463550">
              <a:buFont typeface="Wingdings" panose="05000000000000000000" pitchFamily="2" charset="2"/>
              <a:buChar char="ü"/>
            </a:pPr>
            <a:r>
              <a:rPr lang="en-US" sz="2400" dirty="0">
                <a:solidFill>
                  <a:schemeClr val="tx1">
                    <a:lumMod val="75000"/>
                    <a:lumOff val="25000"/>
                  </a:schemeClr>
                </a:solidFill>
              </a:rPr>
              <a:t>Actively</a:t>
            </a:r>
            <a:r>
              <a:rPr lang="en-US" sz="2400" dirty="0">
                <a:solidFill>
                  <a:srgbClr val="C00000"/>
                </a:solidFill>
              </a:rPr>
              <a:t> listen </a:t>
            </a:r>
            <a:r>
              <a:rPr lang="en-US" sz="2400" dirty="0"/>
              <a:t>and remain present</a:t>
            </a:r>
          </a:p>
          <a:p>
            <a:pPr marL="920750" lvl="1" indent="-463550">
              <a:buFont typeface="Wingdings" panose="05000000000000000000" pitchFamily="2" charset="2"/>
              <a:buChar char="ü"/>
            </a:pPr>
            <a:r>
              <a:rPr lang="en-US" sz="2400" dirty="0"/>
              <a:t>Show </a:t>
            </a:r>
            <a:r>
              <a:rPr lang="en-US" sz="2400" dirty="0">
                <a:solidFill>
                  <a:srgbClr val="C00000"/>
                </a:solidFill>
              </a:rPr>
              <a:t>appreciation</a:t>
            </a:r>
            <a:r>
              <a:rPr lang="en-US" sz="2400" dirty="0"/>
              <a:t> for others’ ideas </a:t>
            </a:r>
          </a:p>
          <a:p>
            <a:pPr marL="0" indent="0">
              <a:buNone/>
            </a:pPr>
            <a:endParaRPr lang="en-US" sz="2400" dirty="0"/>
          </a:p>
        </p:txBody>
      </p:sp>
      <p:pic>
        <p:nvPicPr>
          <p:cNvPr id="1026" name="Picture 2" descr="Agree, English, Consent, Contract">
            <a:extLst>
              <a:ext uri="{FF2B5EF4-FFF2-40B4-BE49-F238E27FC236}">
                <a16:creationId xmlns:a16="http://schemas.microsoft.com/office/drawing/2014/main" id="{1E30E48A-E877-433F-8891-F230EE28E0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1084" y="2600573"/>
            <a:ext cx="2485279" cy="1656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3" descr="A picture containing company name&#10;&#10;Description automatically generated">
            <a:extLst>
              <a:ext uri="{FF2B5EF4-FFF2-40B4-BE49-F238E27FC236}">
                <a16:creationId xmlns:a16="http://schemas.microsoft.com/office/drawing/2014/main" id="{8DF549CC-0F51-389B-D328-590019682A8B}"/>
              </a:ext>
            </a:extLst>
          </p:cNvPr>
          <p:cNvPicPr>
            <a:picLocks noChangeAspect="1"/>
          </p:cNvPicPr>
          <p:nvPr/>
        </p:nvPicPr>
        <p:blipFill>
          <a:blip r:embed="rId5"/>
          <a:stretch>
            <a:fillRect/>
          </a:stretch>
        </p:blipFill>
        <p:spPr>
          <a:xfrm>
            <a:off x="459063" y="5365403"/>
            <a:ext cx="2333032" cy="1333161"/>
          </a:xfrm>
          <a:prstGeom prst="rect">
            <a:avLst/>
          </a:prstGeom>
        </p:spPr>
      </p:pic>
    </p:spTree>
    <p:custDataLst>
      <p:tags r:id="rId1"/>
    </p:custDataLst>
    <p:extLst>
      <p:ext uri="{BB962C8B-B14F-4D97-AF65-F5344CB8AC3E}">
        <p14:creationId xmlns:p14="http://schemas.microsoft.com/office/powerpoint/2010/main" val="146398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5EB6671-27EA-4AA1-B787-6F8FC0A8B680}"/>
              </a:ext>
            </a:extLst>
          </p:cNvPr>
          <p:cNvSpPr>
            <a:spLocks noGrp="1" noChangeArrowheads="1"/>
          </p:cNvSpPr>
          <p:nvPr>
            <p:ph type="title"/>
          </p:nvPr>
        </p:nvSpPr>
        <p:spPr>
          <a:xfrm>
            <a:off x="1052946" y="461818"/>
            <a:ext cx="10300855" cy="1228870"/>
          </a:xfrm>
        </p:spPr>
        <p:txBody>
          <a:bodyPr anchor="ctr">
            <a:normAutofit/>
          </a:bodyPr>
          <a:lstStyle/>
          <a:p>
            <a:pPr eaLnBrk="1" hangingPunct="1"/>
            <a:r>
              <a:rPr lang="en-US" altLang="en-US" sz="4000" dirty="0"/>
              <a:t>	Self-Management</a:t>
            </a:r>
          </a:p>
        </p:txBody>
      </p:sp>
      <p:sp>
        <p:nvSpPr>
          <p:cNvPr id="29699" name="Rectangle 3">
            <a:extLst>
              <a:ext uri="{FF2B5EF4-FFF2-40B4-BE49-F238E27FC236}">
                <a16:creationId xmlns:a16="http://schemas.microsoft.com/office/drawing/2014/main" id="{0A1025D4-F26C-4494-ACC1-05BE744A5B3B}"/>
              </a:ext>
            </a:extLst>
          </p:cNvPr>
          <p:cNvSpPr>
            <a:spLocks noGrp="1" noChangeArrowheads="1"/>
          </p:cNvSpPr>
          <p:nvPr>
            <p:ph sz="half" idx="1"/>
          </p:nvPr>
        </p:nvSpPr>
        <p:spPr>
          <a:xfrm>
            <a:off x="1052947" y="1825625"/>
            <a:ext cx="4966855" cy="4351338"/>
          </a:xfrm>
        </p:spPr>
        <p:txBody>
          <a:bodyPr>
            <a:normAutofit/>
          </a:bodyPr>
          <a:lstStyle/>
          <a:p>
            <a:pPr marL="688975" indent="-688975">
              <a:buFont typeface="Wingdings" panose="05000000000000000000" pitchFamily="2" charset="2"/>
              <a:buChar char="q"/>
            </a:pPr>
            <a:r>
              <a:rPr lang="en-US" altLang="en-US" sz="2400" dirty="0"/>
              <a:t>Ability to use your self-awareness of your emotions to stay flexible and direct your behavior positively</a:t>
            </a:r>
          </a:p>
          <a:p>
            <a:pPr lvl="1" eaLnBrk="1" hangingPunct="1">
              <a:buFont typeface="Tahoma" panose="020B0604030504040204" pitchFamily="34" charset="0"/>
              <a:buNone/>
            </a:pPr>
            <a:endParaRPr lang="en-US" altLang="en-US" sz="2400" dirty="0"/>
          </a:p>
          <a:p>
            <a:pPr lvl="1">
              <a:buNone/>
            </a:pPr>
            <a:r>
              <a:rPr lang="en-US" altLang="en-US" sz="2400" dirty="0"/>
              <a:t>e.g., take time to reflect and/or walk away from a stressful situation rather than making a decision in the heat of the moment.</a:t>
            </a:r>
          </a:p>
        </p:txBody>
      </p:sp>
      <p:sp>
        <p:nvSpPr>
          <p:cNvPr id="2" name="AutoShape 4" descr="Self-Management Skills - Wordscapes® Resume Service">
            <a:extLst>
              <a:ext uri="{FF2B5EF4-FFF2-40B4-BE49-F238E27FC236}">
                <a16:creationId xmlns:a16="http://schemas.microsoft.com/office/drawing/2014/main" id="{FA881042-8369-44A8-9CF4-056D27424C4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YOUR DATA! Your Questions on Self Management">
            <a:extLst>
              <a:ext uri="{FF2B5EF4-FFF2-40B4-BE49-F238E27FC236}">
                <a16:creationId xmlns:a16="http://schemas.microsoft.com/office/drawing/2014/main" id="{6DB1B679-E1B0-4C39-8080-AC2491DB3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811" y="1553684"/>
            <a:ext cx="4291644" cy="3218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Oval 5">
            <a:extLst>
              <a:ext uri="{FF2B5EF4-FFF2-40B4-BE49-F238E27FC236}">
                <a16:creationId xmlns:a16="http://schemas.microsoft.com/office/drawing/2014/main" id="{37780930-FF5F-409D-8859-502F7D25E1D6}"/>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9</a:t>
            </a:r>
          </a:p>
        </p:txBody>
      </p:sp>
    </p:spTree>
    <p:custDataLst>
      <p:tags r:id="rId1"/>
    </p:custDataLst>
    <p:extLst>
      <p:ext uri="{BB962C8B-B14F-4D97-AF65-F5344CB8AC3E}">
        <p14:creationId xmlns:p14="http://schemas.microsoft.com/office/powerpoint/2010/main" val="887752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D575-B116-4737-939D-C5DFA47E26FD}"/>
              </a:ext>
            </a:extLst>
          </p:cNvPr>
          <p:cNvSpPr>
            <a:spLocks noGrp="1"/>
          </p:cNvSpPr>
          <p:nvPr>
            <p:ph type="title"/>
          </p:nvPr>
        </p:nvSpPr>
        <p:spPr/>
        <p:txBody>
          <a:bodyPr>
            <a:normAutofit/>
          </a:bodyPr>
          <a:lstStyle/>
          <a:p>
            <a:r>
              <a:rPr lang="en-US" sz="4000" dirty="0"/>
              <a:t>	Self-Management Strategies</a:t>
            </a:r>
          </a:p>
        </p:txBody>
      </p:sp>
      <p:sp>
        <p:nvSpPr>
          <p:cNvPr id="3" name="Content Placeholder 2">
            <a:extLst>
              <a:ext uri="{FF2B5EF4-FFF2-40B4-BE49-F238E27FC236}">
                <a16:creationId xmlns:a16="http://schemas.microsoft.com/office/drawing/2014/main" id="{93773E81-1EEF-4040-A039-BE7EF5D13F07}"/>
              </a:ext>
            </a:extLst>
          </p:cNvPr>
          <p:cNvSpPr>
            <a:spLocks noGrp="1"/>
          </p:cNvSpPr>
          <p:nvPr>
            <p:ph idx="1"/>
          </p:nvPr>
        </p:nvSpPr>
        <p:spPr/>
        <p:txBody>
          <a:bodyPr>
            <a:normAutofit/>
          </a:bodyPr>
          <a:lstStyle/>
          <a:p>
            <a:pPr marL="514350" indent="-514350">
              <a:buFont typeface="+mj-lt"/>
              <a:buAutoNum type="arabicPeriod"/>
            </a:pPr>
            <a:r>
              <a:rPr lang="en-US" sz="3200" dirty="0">
                <a:solidFill>
                  <a:schemeClr val="bg2">
                    <a:lumMod val="25000"/>
                  </a:schemeClr>
                </a:solidFill>
              </a:rPr>
              <a:t>Breathe right</a:t>
            </a:r>
          </a:p>
          <a:p>
            <a:pPr marL="514350" indent="-514350">
              <a:buFont typeface="+mj-lt"/>
              <a:buAutoNum type="arabicPeriod"/>
            </a:pPr>
            <a:r>
              <a:rPr lang="en-US" sz="3200" dirty="0">
                <a:solidFill>
                  <a:schemeClr val="bg2">
                    <a:lumMod val="25000"/>
                  </a:schemeClr>
                </a:solidFill>
              </a:rPr>
              <a:t>Make your goals public</a:t>
            </a:r>
          </a:p>
          <a:p>
            <a:pPr marL="514350" indent="-514350">
              <a:buFont typeface="+mj-lt"/>
              <a:buAutoNum type="arabicPeriod"/>
            </a:pPr>
            <a:r>
              <a:rPr lang="en-US" sz="3200" dirty="0">
                <a:solidFill>
                  <a:schemeClr val="bg2">
                    <a:lumMod val="25000"/>
                  </a:schemeClr>
                </a:solidFill>
              </a:rPr>
              <a:t>Talk to a skilled self-manager</a:t>
            </a:r>
          </a:p>
          <a:p>
            <a:pPr marL="514350" indent="-514350">
              <a:buFont typeface="+mj-lt"/>
              <a:buAutoNum type="arabicPeriod"/>
            </a:pPr>
            <a:r>
              <a:rPr lang="en-US" sz="3200" dirty="0">
                <a:solidFill>
                  <a:schemeClr val="bg2">
                    <a:lumMod val="25000"/>
                  </a:schemeClr>
                </a:solidFill>
              </a:rPr>
              <a:t>Learn a valuable lesson from everyone you encounter</a:t>
            </a:r>
          </a:p>
          <a:p>
            <a:pPr marL="514350" indent="-514350">
              <a:buFont typeface="+mj-lt"/>
              <a:buAutoNum type="arabicPeriod"/>
            </a:pPr>
            <a:r>
              <a:rPr lang="en-US" sz="3200" dirty="0">
                <a:solidFill>
                  <a:schemeClr val="bg2">
                    <a:lumMod val="25000"/>
                  </a:schemeClr>
                </a:solidFill>
              </a:rPr>
              <a:t>Be open to change</a:t>
            </a:r>
          </a:p>
          <a:p>
            <a:pPr marL="514350" indent="-514350">
              <a:buFont typeface="+mj-lt"/>
              <a:buAutoNum type="arabicPeriod"/>
            </a:pPr>
            <a:endParaRPr lang="en-US" sz="3200" dirty="0">
              <a:solidFill>
                <a:schemeClr val="bg2">
                  <a:lumMod val="25000"/>
                </a:schemeClr>
              </a:solidFill>
            </a:endParaRPr>
          </a:p>
        </p:txBody>
      </p:sp>
      <p:sp>
        <p:nvSpPr>
          <p:cNvPr id="7" name="Oval 6">
            <a:extLst>
              <a:ext uri="{FF2B5EF4-FFF2-40B4-BE49-F238E27FC236}">
                <a16:creationId xmlns:a16="http://schemas.microsoft.com/office/drawing/2014/main" id="{19E99179-D4EE-4734-953E-8B760ED3208B}"/>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11</a:t>
            </a:r>
          </a:p>
        </p:txBody>
      </p:sp>
      <p:pic>
        <p:nvPicPr>
          <p:cNvPr id="4" name="Picture 3">
            <a:extLst>
              <a:ext uri="{FF2B5EF4-FFF2-40B4-BE49-F238E27FC236}">
                <a16:creationId xmlns:a16="http://schemas.microsoft.com/office/drawing/2014/main" id="{5ADE203E-8D22-EC62-98BD-BC23F5177E0E}"/>
              </a:ext>
            </a:extLst>
          </p:cNvPr>
          <p:cNvPicPr>
            <a:picLocks noChangeAspect="1"/>
          </p:cNvPicPr>
          <p:nvPr/>
        </p:nvPicPr>
        <p:blipFill>
          <a:blip r:embed="rId4"/>
          <a:stretch>
            <a:fillRect/>
          </a:stretch>
        </p:blipFill>
        <p:spPr>
          <a:xfrm>
            <a:off x="0" y="5075079"/>
            <a:ext cx="2374907" cy="1782921"/>
          </a:xfrm>
          <a:prstGeom prst="rect">
            <a:avLst/>
          </a:prstGeom>
        </p:spPr>
      </p:pic>
    </p:spTree>
    <p:custDataLst>
      <p:tags r:id="rId1"/>
    </p:custDataLst>
    <p:extLst>
      <p:ext uri="{BB962C8B-B14F-4D97-AF65-F5344CB8AC3E}">
        <p14:creationId xmlns:p14="http://schemas.microsoft.com/office/powerpoint/2010/main" val="290185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63EE433-9276-4DBF-865B-C8184BA3F548}"/>
              </a:ext>
            </a:extLst>
          </p:cNvPr>
          <p:cNvSpPr>
            <a:spLocks noGrp="1" noChangeArrowheads="1"/>
          </p:cNvSpPr>
          <p:nvPr>
            <p:ph type="title"/>
          </p:nvPr>
        </p:nvSpPr>
        <p:spPr/>
        <p:txBody>
          <a:bodyPr>
            <a:noAutofit/>
          </a:bodyPr>
          <a:lstStyle/>
          <a:p>
            <a:pPr eaLnBrk="1" hangingPunct="1">
              <a:defRPr/>
            </a:pPr>
            <a:r>
              <a:rPr lang="en-US" altLang="en-US" sz="4000" dirty="0">
                <a:solidFill>
                  <a:schemeClr val="tx2"/>
                </a:solidFill>
                <a:latin typeface="Metropolis Light" panose="00000500000000000000" pitchFamily="50" charset="0"/>
                <a:cs typeface="Arial" panose="020B0604020202020204" pitchFamily="34" charset="0"/>
              </a:rPr>
              <a:t>	Social Awareness</a:t>
            </a:r>
          </a:p>
        </p:txBody>
      </p:sp>
      <p:sp>
        <p:nvSpPr>
          <p:cNvPr id="28675" name="Rectangle 3">
            <a:extLst>
              <a:ext uri="{FF2B5EF4-FFF2-40B4-BE49-F238E27FC236}">
                <a16:creationId xmlns:a16="http://schemas.microsoft.com/office/drawing/2014/main" id="{5A6A9A66-176B-442E-8DE0-3FFD4F0B714F}"/>
              </a:ext>
            </a:extLst>
          </p:cNvPr>
          <p:cNvSpPr>
            <a:spLocks noGrp="1" noChangeArrowheads="1"/>
          </p:cNvSpPr>
          <p:nvPr>
            <p:ph sz="half" idx="1"/>
          </p:nvPr>
        </p:nvSpPr>
        <p:spPr>
          <a:xfrm>
            <a:off x="1052947" y="1825625"/>
            <a:ext cx="5957453" cy="4351338"/>
          </a:xfrm>
        </p:spPr>
        <p:txBody>
          <a:bodyPr>
            <a:normAutofit/>
          </a:bodyPr>
          <a:lstStyle/>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How would you explain this element?</a:t>
            </a:r>
            <a:br>
              <a:rPr lang="en-US" altLang="en-US" sz="3500" dirty="0">
                <a:solidFill>
                  <a:schemeClr val="bg2">
                    <a:lumMod val="25000"/>
                  </a:schemeClr>
                </a:solidFill>
                <a:latin typeface="Metropolis Light" panose="00000500000000000000" pitchFamily="50" charset="0"/>
                <a:cs typeface="Arial" panose="020B0604020202020204" pitchFamily="34" charset="0"/>
              </a:rPr>
            </a:br>
            <a:endParaRPr lang="en-US" altLang="en-US" sz="3500" dirty="0">
              <a:solidFill>
                <a:schemeClr val="bg2">
                  <a:lumMod val="25000"/>
                </a:schemeClr>
              </a:solidFill>
              <a:latin typeface="Metropolis Light" panose="00000500000000000000" pitchFamily="50" charset="0"/>
              <a:cs typeface="Arial" panose="020B0604020202020204" pitchFamily="34" charset="0"/>
            </a:endParaRPr>
          </a:p>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Why is this important as you demonstrate the </a:t>
            </a:r>
            <a:r>
              <a:rPr lang="en-US" altLang="en-US" sz="3500" dirty="0">
                <a:solidFill>
                  <a:srgbClr val="C00000"/>
                </a:solidFill>
                <a:latin typeface="Metropolis Light" panose="00000500000000000000" pitchFamily="50" charset="0"/>
                <a:cs typeface="Arial" panose="020B0604020202020204" pitchFamily="34" charset="0"/>
              </a:rPr>
              <a:t>Respect for People commitments </a:t>
            </a:r>
            <a:r>
              <a:rPr lang="en-US" altLang="en-US" sz="3500" dirty="0">
                <a:solidFill>
                  <a:schemeClr val="bg2">
                    <a:lumMod val="25000"/>
                  </a:schemeClr>
                </a:solidFill>
                <a:latin typeface="Metropolis Light" panose="00000500000000000000" pitchFamily="50" charset="0"/>
                <a:cs typeface="Arial" panose="020B0604020202020204" pitchFamily="34" charset="0"/>
              </a:rPr>
              <a:t>and the associated behaviors?</a:t>
            </a:r>
          </a:p>
          <a:p>
            <a:pPr lvl="1" eaLnBrk="1" hangingPunct="1">
              <a:buFont typeface="Tahoma" panose="020B0604030504040204" pitchFamily="34" charset="0"/>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p:txBody>
      </p:sp>
      <p:pic>
        <p:nvPicPr>
          <p:cNvPr id="4" name="Picture 3">
            <a:extLst>
              <a:ext uri="{FF2B5EF4-FFF2-40B4-BE49-F238E27FC236}">
                <a16:creationId xmlns:a16="http://schemas.microsoft.com/office/drawing/2014/main" id="{4BB04150-B6C4-44B8-BB29-315D1EAA4323}"/>
              </a:ext>
            </a:extLst>
          </p:cNvPr>
          <p:cNvPicPr>
            <a:picLocks noChangeAspect="1"/>
          </p:cNvPicPr>
          <p:nvPr/>
        </p:nvPicPr>
        <p:blipFill>
          <a:blip r:embed="rId4"/>
          <a:stretch>
            <a:fillRect/>
          </a:stretch>
        </p:blipFill>
        <p:spPr>
          <a:xfrm>
            <a:off x="7182685" y="1614056"/>
            <a:ext cx="4106587"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6">
            <a:extLst>
              <a:ext uri="{FF2B5EF4-FFF2-40B4-BE49-F238E27FC236}">
                <a16:creationId xmlns:a16="http://schemas.microsoft.com/office/drawing/2014/main" id="{6451EB97-B3C0-4E02-ADB5-E8291BB28A31}"/>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10</a:t>
            </a:r>
          </a:p>
        </p:txBody>
      </p:sp>
    </p:spTree>
    <p:custDataLst>
      <p:tags r:id="rId1"/>
    </p:custDataLst>
    <p:extLst>
      <p:ext uri="{BB962C8B-B14F-4D97-AF65-F5344CB8AC3E}">
        <p14:creationId xmlns:p14="http://schemas.microsoft.com/office/powerpoint/2010/main" val="2988882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52FFA10-720F-40EC-8015-F070A44039BF}"/>
              </a:ext>
            </a:extLst>
          </p:cNvPr>
          <p:cNvSpPr>
            <a:spLocks noGrp="1" noChangeArrowheads="1"/>
          </p:cNvSpPr>
          <p:nvPr>
            <p:ph type="title"/>
          </p:nvPr>
        </p:nvSpPr>
        <p:spPr/>
        <p:txBody>
          <a:bodyPr>
            <a:noAutofit/>
          </a:bodyPr>
          <a:lstStyle/>
          <a:p>
            <a:pPr eaLnBrk="1" hangingPunct="1"/>
            <a:r>
              <a:rPr lang="en-US" altLang="en-US" sz="4000" dirty="0">
                <a:solidFill>
                  <a:schemeClr val="tx2"/>
                </a:solidFill>
                <a:latin typeface="Metropolis Light" panose="00000500000000000000" pitchFamily="50" charset="0"/>
                <a:cs typeface="Arial" panose="020B0604020202020204" pitchFamily="34" charset="0"/>
              </a:rPr>
              <a:t>	Social Awareness</a:t>
            </a:r>
          </a:p>
        </p:txBody>
      </p:sp>
      <p:sp>
        <p:nvSpPr>
          <p:cNvPr id="30723" name="Rectangle 3">
            <a:extLst>
              <a:ext uri="{FF2B5EF4-FFF2-40B4-BE49-F238E27FC236}">
                <a16:creationId xmlns:a16="http://schemas.microsoft.com/office/drawing/2014/main" id="{2E3FB1BD-B4BD-42DA-9441-942F787BA856}"/>
              </a:ext>
            </a:extLst>
          </p:cNvPr>
          <p:cNvSpPr>
            <a:spLocks noGrp="1" noChangeArrowheads="1"/>
          </p:cNvSpPr>
          <p:nvPr>
            <p:ph sz="half" idx="1"/>
          </p:nvPr>
        </p:nvSpPr>
        <p:spPr/>
        <p:txBody>
          <a:bodyPr>
            <a:normAutofit/>
          </a:bodyPr>
          <a:lstStyle/>
          <a:p>
            <a:pPr marL="688975" indent="-688975">
              <a:buFont typeface="Wingdings" panose="05000000000000000000" pitchFamily="2" charset="2"/>
              <a:buChar char="q"/>
            </a:pPr>
            <a:r>
              <a:rPr lang="en-US" altLang="en-US" sz="2400" dirty="0">
                <a:solidFill>
                  <a:schemeClr val="bg2">
                    <a:lumMod val="25000"/>
                  </a:schemeClr>
                </a:solidFill>
                <a:latin typeface="Metropolis Light" panose="00000500000000000000" pitchFamily="50" charset="0"/>
                <a:cs typeface="Arial" panose="020B0604020202020204" pitchFamily="34" charset="0"/>
              </a:rPr>
              <a:t>Ability to accurately pick up on emotions in other people and understand what is really going on with them</a:t>
            </a:r>
          </a:p>
          <a:p>
            <a:pPr lvl="1" eaLnBrk="1" hangingPunct="1">
              <a:buFont typeface="Tahoma" panose="020B0604030504040204" pitchFamily="34" charset="0"/>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a:p>
            <a:pPr lvl="1" eaLnBrk="1" hangingPunct="1">
              <a:buFont typeface="Tahoma" panose="020B0604030504040204" pitchFamily="34" charset="0"/>
              <a:buNone/>
            </a:pPr>
            <a:r>
              <a:rPr lang="en-US" altLang="en-US" sz="2400" dirty="0">
                <a:solidFill>
                  <a:schemeClr val="bg2">
                    <a:lumMod val="25000"/>
                  </a:schemeClr>
                </a:solidFill>
                <a:latin typeface="Metropolis Light" panose="00000500000000000000" pitchFamily="50" charset="0"/>
                <a:cs typeface="Arial" panose="020B0604020202020204" pitchFamily="34" charset="0"/>
              </a:rPr>
              <a:t>e.g., offering comfort to a team member who is having a bad day</a:t>
            </a:r>
          </a:p>
          <a:p>
            <a:pPr lvl="1" eaLnBrk="1" hangingPunct="1">
              <a:buFont typeface="Tahoma" panose="020B0604030504040204" pitchFamily="34" charset="0"/>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p:txBody>
      </p:sp>
      <p:sp>
        <p:nvSpPr>
          <p:cNvPr id="2" name="Content Placeholder 1">
            <a:extLst>
              <a:ext uri="{FF2B5EF4-FFF2-40B4-BE49-F238E27FC236}">
                <a16:creationId xmlns:a16="http://schemas.microsoft.com/office/drawing/2014/main" id="{6802958D-0AA9-4FD4-8AE3-DA7F2C16BA5E}"/>
              </a:ext>
            </a:extLst>
          </p:cNvPr>
          <p:cNvSpPr>
            <a:spLocks noGrp="1"/>
          </p:cNvSpPr>
          <p:nvPr>
            <p:ph sz="half" idx="2"/>
          </p:nvPr>
        </p:nvSpPr>
        <p:spPr/>
        <p:txBody>
          <a:bodyPr/>
          <a:lstStyle/>
          <a:p>
            <a:endParaRPr lang="en-US"/>
          </a:p>
        </p:txBody>
      </p:sp>
      <p:pic>
        <p:nvPicPr>
          <p:cNvPr id="7" name="Picture 6" descr="A picture containing text&#10;&#10;Description automatically generated">
            <a:extLst>
              <a:ext uri="{FF2B5EF4-FFF2-40B4-BE49-F238E27FC236}">
                <a16:creationId xmlns:a16="http://schemas.microsoft.com/office/drawing/2014/main" id="{EA7092FF-FA9F-479C-9879-A580C58D9091}"/>
              </a:ext>
            </a:extLst>
          </p:cNvPr>
          <p:cNvPicPr>
            <a:picLocks noChangeAspect="1"/>
          </p:cNvPicPr>
          <p:nvPr/>
        </p:nvPicPr>
        <p:blipFill>
          <a:blip r:embed="rId4"/>
          <a:stretch>
            <a:fillRect/>
          </a:stretch>
        </p:blipFill>
        <p:spPr>
          <a:xfrm>
            <a:off x="6634628" y="2851642"/>
            <a:ext cx="4807384" cy="1154715"/>
          </a:xfrm>
          <a:prstGeom prst="rect">
            <a:avLst/>
          </a:prstGeom>
        </p:spPr>
      </p:pic>
      <p:sp>
        <p:nvSpPr>
          <p:cNvPr id="8" name="Oval 7">
            <a:extLst>
              <a:ext uri="{FF2B5EF4-FFF2-40B4-BE49-F238E27FC236}">
                <a16:creationId xmlns:a16="http://schemas.microsoft.com/office/drawing/2014/main" id="{A611FA0B-A146-44AA-BC17-5BBD61D80D32}"/>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9</a:t>
            </a:r>
          </a:p>
        </p:txBody>
      </p:sp>
      <p:pic>
        <p:nvPicPr>
          <p:cNvPr id="9" name="Content Placeholder 5">
            <a:hlinkClick r:id="rId5"/>
            <a:extLst>
              <a:ext uri="{FF2B5EF4-FFF2-40B4-BE49-F238E27FC236}">
                <a16:creationId xmlns:a16="http://schemas.microsoft.com/office/drawing/2014/main" id="{A8DEC30F-D018-4FEA-92C4-8F8329FAB09B}"/>
              </a:ext>
            </a:extLst>
          </p:cNvPr>
          <p:cNvPicPr>
            <a:picLocks noChangeAspect="1"/>
          </p:cNvPicPr>
          <p:nvPr/>
        </p:nvPicPr>
        <p:blipFill>
          <a:blip r:embed="rId6"/>
          <a:stretch>
            <a:fillRect/>
          </a:stretch>
        </p:blipFill>
        <p:spPr bwMode="auto">
          <a:xfrm>
            <a:off x="642744" y="5800058"/>
            <a:ext cx="1081553" cy="75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93385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The Importance of Empathy">
            <a:hlinkClick r:id="" action="ppaction://media"/>
            <a:extLst>
              <a:ext uri="{FF2B5EF4-FFF2-40B4-BE49-F238E27FC236}">
                <a16:creationId xmlns:a16="http://schemas.microsoft.com/office/drawing/2014/main" id="{49321FEC-C635-41ED-A503-384DB1B8360B}"/>
              </a:ext>
            </a:extLst>
          </p:cNvPr>
          <p:cNvPicPr>
            <a:picLocks noGrp="1" noRot="1" noChangeAspect="1"/>
          </p:cNvPicPr>
          <p:nvPr>
            <p:ph sz="half" idx="1"/>
            <a:videoFile r:link="rId2"/>
          </p:nvPr>
        </p:nvPicPr>
        <p:blipFill>
          <a:blip r:embed="rId5"/>
          <a:stretch>
            <a:fillRect/>
          </a:stretch>
        </p:blipFill>
        <p:spPr>
          <a:xfrm>
            <a:off x="613955" y="766534"/>
            <a:ext cx="9424045" cy="532493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215075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D575-B116-4737-939D-C5DFA47E26FD}"/>
              </a:ext>
            </a:extLst>
          </p:cNvPr>
          <p:cNvSpPr>
            <a:spLocks noGrp="1"/>
          </p:cNvSpPr>
          <p:nvPr>
            <p:ph type="title"/>
          </p:nvPr>
        </p:nvSpPr>
        <p:spPr/>
        <p:txBody>
          <a:bodyPr>
            <a:normAutofit/>
          </a:bodyPr>
          <a:lstStyle/>
          <a:p>
            <a:r>
              <a:rPr lang="en-US" sz="4000" dirty="0"/>
              <a:t>	Social Awareness Strategies</a:t>
            </a:r>
          </a:p>
        </p:txBody>
      </p:sp>
      <p:sp>
        <p:nvSpPr>
          <p:cNvPr id="3" name="Content Placeholder 2">
            <a:extLst>
              <a:ext uri="{FF2B5EF4-FFF2-40B4-BE49-F238E27FC236}">
                <a16:creationId xmlns:a16="http://schemas.microsoft.com/office/drawing/2014/main" id="{93773E81-1EEF-4040-A039-BE7EF5D13F07}"/>
              </a:ext>
            </a:extLst>
          </p:cNvPr>
          <p:cNvSpPr>
            <a:spLocks noGrp="1"/>
          </p:cNvSpPr>
          <p:nvPr>
            <p:ph idx="1"/>
          </p:nvPr>
        </p:nvSpPr>
        <p:spPr/>
        <p:txBody>
          <a:bodyPr>
            <a:normAutofit/>
          </a:bodyPr>
          <a:lstStyle/>
          <a:p>
            <a:pPr marL="514350" indent="-514350">
              <a:buFont typeface="+mj-lt"/>
              <a:buAutoNum type="arabicPeriod"/>
            </a:pPr>
            <a:r>
              <a:rPr lang="en-US" sz="3200" dirty="0">
                <a:solidFill>
                  <a:schemeClr val="bg2">
                    <a:lumMod val="25000"/>
                  </a:schemeClr>
                </a:solidFill>
              </a:rPr>
              <a:t>Watch body language</a:t>
            </a:r>
          </a:p>
          <a:p>
            <a:pPr marL="514350" indent="-514350">
              <a:buFont typeface="+mj-lt"/>
              <a:buAutoNum type="arabicPeriod"/>
            </a:pPr>
            <a:r>
              <a:rPr lang="en-US" sz="3200" dirty="0">
                <a:solidFill>
                  <a:schemeClr val="bg2">
                    <a:lumMod val="25000"/>
                  </a:schemeClr>
                </a:solidFill>
              </a:rPr>
              <a:t>Clear away the clutter</a:t>
            </a:r>
          </a:p>
          <a:p>
            <a:pPr marL="514350" indent="-514350">
              <a:buFont typeface="+mj-lt"/>
              <a:buAutoNum type="arabicPeriod"/>
            </a:pPr>
            <a:r>
              <a:rPr lang="en-US" sz="3200" dirty="0">
                <a:solidFill>
                  <a:schemeClr val="bg2">
                    <a:lumMod val="25000"/>
                  </a:schemeClr>
                </a:solidFill>
              </a:rPr>
              <a:t>Go on an awareness tour</a:t>
            </a:r>
          </a:p>
          <a:p>
            <a:pPr marL="514350" indent="-514350">
              <a:buFont typeface="+mj-lt"/>
              <a:buAutoNum type="arabicPeriod"/>
            </a:pPr>
            <a:r>
              <a:rPr lang="en-US" sz="3200" dirty="0">
                <a:solidFill>
                  <a:schemeClr val="bg2">
                    <a:lumMod val="25000"/>
                  </a:schemeClr>
                </a:solidFill>
              </a:rPr>
              <a:t>Practice the art of listening</a:t>
            </a:r>
          </a:p>
          <a:p>
            <a:pPr marL="514350" indent="-514350">
              <a:buFont typeface="+mj-lt"/>
              <a:buAutoNum type="arabicPeriod"/>
            </a:pPr>
            <a:r>
              <a:rPr lang="en-US" sz="3200" dirty="0">
                <a:solidFill>
                  <a:schemeClr val="bg2">
                    <a:lumMod val="25000"/>
                  </a:schemeClr>
                </a:solidFill>
              </a:rPr>
              <a:t>Step into their shoes</a:t>
            </a:r>
          </a:p>
        </p:txBody>
      </p:sp>
      <p:sp>
        <p:nvSpPr>
          <p:cNvPr id="7" name="Oval 6">
            <a:extLst>
              <a:ext uri="{FF2B5EF4-FFF2-40B4-BE49-F238E27FC236}">
                <a16:creationId xmlns:a16="http://schemas.microsoft.com/office/drawing/2014/main" id="{C7F09F96-954C-4380-9C56-F1D51C0DA918}"/>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12</a:t>
            </a:r>
          </a:p>
        </p:txBody>
      </p:sp>
      <p:pic>
        <p:nvPicPr>
          <p:cNvPr id="10" name="Graphic 9" descr="Speech">
            <a:extLst>
              <a:ext uri="{FF2B5EF4-FFF2-40B4-BE49-F238E27FC236}">
                <a16:creationId xmlns:a16="http://schemas.microsoft.com/office/drawing/2014/main" id="{7539F8C0-5998-478D-83AE-117B01328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838" y="5538207"/>
            <a:ext cx="913916" cy="888249"/>
          </a:xfrm>
          <a:prstGeom prst="rect">
            <a:avLst/>
          </a:prstGeom>
        </p:spPr>
      </p:pic>
      <p:pic>
        <p:nvPicPr>
          <p:cNvPr id="4" name="Picture 3">
            <a:extLst>
              <a:ext uri="{FF2B5EF4-FFF2-40B4-BE49-F238E27FC236}">
                <a16:creationId xmlns:a16="http://schemas.microsoft.com/office/drawing/2014/main" id="{7EA90809-91EA-968A-DE71-C58CCDD17ADA}"/>
              </a:ext>
            </a:extLst>
          </p:cNvPr>
          <p:cNvPicPr>
            <a:picLocks noChangeAspect="1"/>
          </p:cNvPicPr>
          <p:nvPr/>
        </p:nvPicPr>
        <p:blipFill>
          <a:blip r:embed="rId6"/>
          <a:stretch>
            <a:fillRect/>
          </a:stretch>
        </p:blipFill>
        <p:spPr>
          <a:xfrm>
            <a:off x="0" y="5075079"/>
            <a:ext cx="2374907" cy="1782921"/>
          </a:xfrm>
          <a:prstGeom prst="rect">
            <a:avLst/>
          </a:prstGeom>
        </p:spPr>
      </p:pic>
    </p:spTree>
    <p:custDataLst>
      <p:tags r:id="rId1"/>
    </p:custDataLst>
    <p:extLst>
      <p:ext uri="{BB962C8B-B14F-4D97-AF65-F5344CB8AC3E}">
        <p14:creationId xmlns:p14="http://schemas.microsoft.com/office/powerpoint/2010/main" val="30874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63EE433-9276-4DBF-865B-C8184BA3F548}"/>
              </a:ext>
            </a:extLst>
          </p:cNvPr>
          <p:cNvSpPr>
            <a:spLocks noGrp="1" noChangeArrowheads="1"/>
          </p:cNvSpPr>
          <p:nvPr>
            <p:ph type="title"/>
          </p:nvPr>
        </p:nvSpPr>
        <p:spPr/>
        <p:txBody>
          <a:bodyPr>
            <a:noAutofit/>
          </a:bodyPr>
          <a:lstStyle/>
          <a:p>
            <a:pPr eaLnBrk="1" hangingPunct="1">
              <a:defRPr/>
            </a:pPr>
            <a:r>
              <a:rPr lang="en-US" altLang="en-US" sz="4000" dirty="0">
                <a:solidFill>
                  <a:schemeClr val="tx2"/>
                </a:solidFill>
                <a:latin typeface="Metropolis Light" panose="00000500000000000000" pitchFamily="50" charset="0"/>
                <a:cs typeface="Arial" panose="020B0604020202020204" pitchFamily="34" charset="0"/>
              </a:rPr>
              <a:t>	Relationship Management</a:t>
            </a:r>
          </a:p>
        </p:txBody>
      </p:sp>
      <p:sp>
        <p:nvSpPr>
          <p:cNvPr id="28675" name="Rectangle 3">
            <a:extLst>
              <a:ext uri="{FF2B5EF4-FFF2-40B4-BE49-F238E27FC236}">
                <a16:creationId xmlns:a16="http://schemas.microsoft.com/office/drawing/2014/main" id="{5A6A9A66-176B-442E-8DE0-3FFD4F0B714F}"/>
              </a:ext>
            </a:extLst>
          </p:cNvPr>
          <p:cNvSpPr>
            <a:spLocks noGrp="1" noChangeArrowheads="1"/>
          </p:cNvSpPr>
          <p:nvPr>
            <p:ph sz="half" idx="1"/>
          </p:nvPr>
        </p:nvSpPr>
        <p:spPr>
          <a:xfrm>
            <a:off x="1052947" y="1825625"/>
            <a:ext cx="5957453" cy="4351338"/>
          </a:xfrm>
        </p:spPr>
        <p:txBody>
          <a:bodyPr>
            <a:normAutofit/>
          </a:bodyPr>
          <a:lstStyle/>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How would you explain this element?</a:t>
            </a:r>
            <a:br>
              <a:rPr lang="en-US" altLang="en-US" sz="3500" dirty="0">
                <a:solidFill>
                  <a:schemeClr val="bg2">
                    <a:lumMod val="25000"/>
                  </a:schemeClr>
                </a:solidFill>
                <a:latin typeface="Metropolis Light" panose="00000500000000000000" pitchFamily="50" charset="0"/>
                <a:cs typeface="Arial" panose="020B0604020202020204" pitchFamily="34" charset="0"/>
              </a:rPr>
            </a:br>
            <a:endParaRPr lang="en-US" altLang="en-US" sz="3500" dirty="0">
              <a:solidFill>
                <a:schemeClr val="bg2">
                  <a:lumMod val="25000"/>
                </a:schemeClr>
              </a:solidFill>
              <a:latin typeface="Metropolis Light" panose="00000500000000000000" pitchFamily="50" charset="0"/>
              <a:cs typeface="Arial" panose="020B0604020202020204" pitchFamily="34" charset="0"/>
            </a:endParaRPr>
          </a:p>
          <a:p>
            <a:pPr marL="688975" indent="-688975">
              <a:buFont typeface="Wingdings" panose="05000000000000000000" pitchFamily="2" charset="2"/>
              <a:buChar char="q"/>
            </a:pPr>
            <a:r>
              <a:rPr lang="en-US" altLang="en-US" sz="3500" dirty="0">
                <a:solidFill>
                  <a:schemeClr val="bg2">
                    <a:lumMod val="25000"/>
                  </a:schemeClr>
                </a:solidFill>
                <a:latin typeface="Metropolis Light" panose="00000500000000000000" pitchFamily="50" charset="0"/>
                <a:cs typeface="Arial" panose="020B0604020202020204" pitchFamily="34" charset="0"/>
              </a:rPr>
              <a:t>Why is this important as you demonstrate the </a:t>
            </a:r>
            <a:r>
              <a:rPr lang="en-US" altLang="en-US" sz="3500" dirty="0">
                <a:solidFill>
                  <a:srgbClr val="C00000"/>
                </a:solidFill>
                <a:latin typeface="Metropolis Light" panose="00000500000000000000" pitchFamily="50" charset="0"/>
                <a:cs typeface="Arial" panose="020B0604020202020204" pitchFamily="34" charset="0"/>
              </a:rPr>
              <a:t>Respect for People commitments </a:t>
            </a:r>
            <a:r>
              <a:rPr lang="en-US" altLang="en-US" sz="3500" dirty="0">
                <a:solidFill>
                  <a:schemeClr val="bg2">
                    <a:lumMod val="25000"/>
                  </a:schemeClr>
                </a:solidFill>
                <a:latin typeface="Metropolis Light" panose="00000500000000000000" pitchFamily="50" charset="0"/>
                <a:cs typeface="Arial" panose="020B0604020202020204" pitchFamily="34" charset="0"/>
              </a:rPr>
              <a:t>and the associated behaviors?</a:t>
            </a:r>
          </a:p>
          <a:p>
            <a:pPr lvl="1" eaLnBrk="1" hangingPunct="1">
              <a:buFont typeface="Tahoma" panose="020B0604030504040204" pitchFamily="34" charset="0"/>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a:p>
            <a:pPr eaLnBrk="1" hangingPunct="1">
              <a:buFontTx/>
              <a:buNone/>
            </a:pPr>
            <a:endParaRPr lang="en-US" altLang="en-US" sz="3200" dirty="0">
              <a:solidFill>
                <a:schemeClr val="bg2">
                  <a:lumMod val="25000"/>
                </a:schemeClr>
              </a:solidFill>
              <a:latin typeface="Metropolis Light" panose="00000500000000000000" pitchFamily="50" charset="0"/>
              <a:cs typeface="Arial" panose="020B0604020202020204" pitchFamily="34" charset="0"/>
            </a:endParaRPr>
          </a:p>
        </p:txBody>
      </p:sp>
      <p:pic>
        <p:nvPicPr>
          <p:cNvPr id="3" name="Picture 2">
            <a:extLst>
              <a:ext uri="{FF2B5EF4-FFF2-40B4-BE49-F238E27FC236}">
                <a16:creationId xmlns:a16="http://schemas.microsoft.com/office/drawing/2014/main" id="{AD0BAD34-6FE8-48DA-9260-AC6535330B95}"/>
              </a:ext>
            </a:extLst>
          </p:cNvPr>
          <p:cNvPicPr>
            <a:picLocks noChangeAspect="1"/>
          </p:cNvPicPr>
          <p:nvPr/>
        </p:nvPicPr>
        <p:blipFill>
          <a:blip r:embed="rId4"/>
          <a:stretch>
            <a:fillRect/>
          </a:stretch>
        </p:blipFill>
        <p:spPr>
          <a:xfrm>
            <a:off x="7174947" y="1612897"/>
            <a:ext cx="410659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6">
            <a:extLst>
              <a:ext uri="{FF2B5EF4-FFF2-40B4-BE49-F238E27FC236}">
                <a16:creationId xmlns:a16="http://schemas.microsoft.com/office/drawing/2014/main" id="{9D5C7218-E980-40B3-BA82-D521B4D70EA2}"/>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10</a:t>
            </a:r>
          </a:p>
        </p:txBody>
      </p:sp>
    </p:spTree>
    <p:custDataLst>
      <p:tags r:id="rId1"/>
    </p:custDataLst>
    <p:extLst>
      <p:ext uri="{BB962C8B-B14F-4D97-AF65-F5344CB8AC3E}">
        <p14:creationId xmlns:p14="http://schemas.microsoft.com/office/powerpoint/2010/main" val="1850400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C187DC7-31C7-4F4F-AB5B-744081B7885E}"/>
              </a:ext>
            </a:extLst>
          </p:cNvPr>
          <p:cNvSpPr>
            <a:spLocks noGrp="1" noChangeArrowheads="1"/>
          </p:cNvSpPr>
          <p:nvPr>
            <p:ph type="title"/>
          </p:nvPr>
        </p:nvSpPr>
        <p:spPr/>
        <p:txBody>
          <a:bodyPr>
            <a:noAutofit/>
          </a:bodyPr>
          <a:lstStyle/>
          <a:p>
            <a:pPr eaLnBrk="1" hangingPunct="1"/>
            <a:r>
              <a:rPr lang="en-US" altLang="en-US" sz="4000" dirty="0">
                <a:solidFill>
                  <a:schemeClr val="tx2"/>
                </a:solidFill>
                <a:latin typeface="Metropolis Light" panose="00000500000000000000" pitchFamily="50" charset="0"/>
                <a:cs typeface="Arial" panose="020B0604020202020204" pitchFamily="34" charset="0"/>
              </a:rPr>
              <a:t>	Relationship Management</a:t>
            </a:r>
          </a:p>
        </p:txBody>
      </p:sp>
      <p:sp>
        <p:nvSpPr>
          <p:cNvPr id="31747" name="Rectangle 3">
            <a:extLst>
              <a:ext uri="{FF2B5EF4-FFF2-40B4-BE49-F238E27FC236}">
                <a16:creationId xmlns:a16="http://schemas.microsoft.com/office/drawing/2014/main" id="{DBFAE60C-7641-4944-B708-1337AF59469A}"/>
              </a:ext>
            </a:extLst>
          </p:cNvPr>
          <p:cNvSpPr>
            <a:spLocks noGrp="1" noChangeArrowheads="1"/>
          </p:cNvSpPr>
          <p:nvPr>
            <p:ph sz="half" idx="1"/>
          </p:nvPr>
        </p:nvSpPr>
        <p:spPr/>
        <p:txBody>
          <a:bodyPr>
            <a:normAutofit/>
          </a:bodyPr>
          <a:lstStyle/>
          <a:p>
            <a:pPr marL="688975" indent="-688975">
              <a:buFont typeface="Wingdings" panose="05000000000000000000" pitchFamily="2" charset="2"/>
              <a:buChar char="q"/>
            </a:pPr>
            <a:r>
              <a:rPr lang="en-US" altLang="en-US" sz="2400" dirty="0">
                <a:solidFill>
                  <a:schemeClr val="bg2">
                    <a:lumMod val="25000"/>
                  </a:schemeClr>
                </a:solidFill>
                <a:latin typeface="Metropolis Light" panose="00000500000000000000" pitchFamily="50" charset="0"/>
                <a:cs typeface="Arial" panose="020B0604020202020204" pitchFamily="34" charset="0"/>
              </a:rPr>
              <a:t>Ability to use awareness of your emotions and those of others to manage interactions successfully </a:t>
            </a:r>
          </a:p>
          <a:p>
            <a:pPr lvl="1" eaLnBrk="1" hangingPunct="1">
              <a:buFont typeface="Tahoma" panose="020B0604030504040204" pitchFamily="34" charset="0"/>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a:p>
            <a:pPr lvl="1" eaLnBrk="1" hangingPunct="1">
              <a:buFont typeface="Tahoma" panose="020B0604030504040204" pitchFamily="34" charset="0"/>
              <a:buNone/>
            </a:pPr>
            <a:r>
              <a:rPr lang="en-US" altLang="en-US" sz="2400" dirty="0">
                <a:solidFill>
                  <a:schemeClr val="bg2">
                    <a:lumMod val="25000"/>
                  </a:schemeClr>
                </a:solidFill>
                <a:latin typeface="Metropolis Light" panose="00000500000000000000" pitchFamily="50" charset="0"/>
                <a:cs typeface="Arial" panose="020B0604020202020204" pitchFamily="34" charset="0"/>
              </a:rPr>
              <a:t>e.g., resist saying something negative about a colleague in public that may embarrass them</a:t>
            </a:r>
          </a:p>
          <a:p>
            <a:pPr eaLnBrk="1" hangingPunct="1">
              <a:buFontTx/>
              <a:buNone/>
            </a:pPr>
            <a:endParaRPr lang="en-US" altLang="en-US" sz="2400" dirty="0">
              <a:solidFill>
                <a:schemeClr val="bg2">
                  <a:lumMod val="25000"/>
                </a:schemeClr>
              </a:solidFill>
              <a:latin typeface="Metropolis Light" panose="00000500000000000000" pitchFamily="50" charset="0"/>
              <a:cs typeface="Arial" panose="020B0604020202020204" pitchFamily="34" charset="0"/>
            </a:endParaRPr>
          </a:p>
        </p:txBody>
      </p:sp>
      <p:sp>
        <p:nvSpPr>
          <p:cNvPr id="2" name="Content Placeholder 1">
            <a:extLst>
              <a:ext uri="{FF2B5EF4-FFF2-40B4-BE49-F238E27FC236}">
                <a16:creationId xmlns:a16="http://schemas.microsoft.com/office/drawing/2014/main" id="{9B8D23C9-A5E8-46CB-88A8-87BD599D4CC0}"/>
              </a:ext>
            </a:extLst>
          </p:cNvPr>
          <p:cNvSpPr>
            <a:spLocks noGrp="1"/>
          </p:cNvSpPr>
          <p:nvPr>
            <p:ph sz="half" idx="2"/>
          </p:nvPr>
        </p:nvSpPr>
        <p:spPr/>
        <p:txBody>
          <a:bodyPr>
            <a:normAutofit/>
          </a:bodyPr>
          <a:lstStyle/>
          <a:p>
            <a:endParaRPr lang="en-US"/>
          </a:p>
        </p:txBody>
      </p:sp>
      <p:pic>
        <p:nvPicPr>
          <p:cNvPr id="7" name="Picture 2" descr="Image result for verbal communication">
            <a:hlinkClick r:id="rId4"/>
            <a:extLst>
              <a:ext uri="{FF2B5EF4-FFF2-40B4-BE49-F238E27FC236}">
                <a16:creationId xmlns:a16="http://schemas.microsoft.com/office/drawing/2014/main" id="{89557429-FC5E-4456-8189-8BC1D7EB0A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3402" y="2315529"/>
            <a:ext cx="2553332" cy="298298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034832C3-1DBC-4962-B87F-4EBA36F4B9B4}"/>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9</a:t>
            </a:r>
          </a:p>
        </p:txBody>
      </p:sp>
    </p:spTree>
    <p:custDataLst>
      <p:tags r:id="rId1"/>
    </p:custDataLst>
    <p:extLst>
      <p:ext uri="{BB962C8B-B14F-4D97-AF65-F5344CB8AC3E}">
        <p14:creationId xmlns:p14="http://schemas.microsoft.com/office/powerpoint/2010/main" val="1172088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9D575-B116-4737-939D-C5DFA47E26FD}"/>
              </a:ext>
            </a:extLst>
          </p:cNvPr>
          <p:cNvSpPr>
            <a:spLocks noGrp="1"/>
          </p:cNvSpPr>
          <p:nvPr>
            <p:ph type="title"/>
          </p:nvPr>
        </p:nvSpPr>
        <p:spPr/>
        <p:txBody>
          <a:bodyPr>
            <a:normAutofit/>
          </a:bodyPr>
          <a:lstStyle/>
          <a:p>
            <a:r>
              <a:rPr lang="en-US" sz="4000" dirty="0"/>
              <a:t>Relationship Management Strategies</a:t>
            </a:r>
          </a:p>
        </p:txBody>
      </p:sp>
      <p:sp>
        <p:nvSpPr>
          <p:cNvPr id="3" name="Content Placeholder 2">
            <a:extLst>
              <a:ext uri="{FF2B5EF4-FFF2-40B4-BE49-F238E27FC236}">
                <a16:creationId xmlns:a16="http://schemas.microsoft.com/office/drawing/2014/main" id="{93773E81-1EEF-4040-A039-BE7EF5D13F07}"/>
              </a:ext>
            </a:extLst>
          </p:cNvPr>
          <p:cNvSpPr>
            <a:spLocks noGrp="1"/>
          </p:cNvSpPr>
          <p:nvPr>
            <p:ph idx="1"/>
          </p:nvPr>
        </p:nvSpPr>
        <p:spPr/>
        <p:txBody>
          <a:bodyPr>
            <a:normAutofit/>
          </a:bodyPr>
          <a:lstStyle/>
          <a:p>
            <a:pPr marL="514350" indent="-514350">
              <a:buFont typeface="+mj-lt"/>
              <a:buAutoNum type="arabicPeriod"/>
            </a:pPr>
            <a:r>
              <a:rPr lang="en-US" sz="3200" dirty="0">
                <a:solidFill>
                  <a:schemeClr val="bg2">
                    <a:lumMod val="25000"/>
                  </a:schemeClr>
                </a:solidFill>
              </a:rPr>
              <a:t>Be open and be curious</a:t>
            </a:r>
          </a:p>
          <a:p>
            <a:pPr marL="514350" indent="-514350">
              <a:buFont typeface="+mj-lt"/>
              <a:buAutoNum type="arabicPeriod"/>
            </a:pPr>
            <a:r>
              <a:rPr lang="en-US" sz="3200" dirty="0">
                <a:solidFill>
                  <a:schemeClr val="bg2">
                    <a:lumMod val="25000"/>
                  </a:schemeClr>
                </a:solidFill>
              </a:rPr>
              <a:t>Remember the little things that pack a punch</a:t>
            </a:r>
          </a:p>
          <a:p>
            <a:pPr marL="514350" indent="-514350">
              <a:buFont typeface="+mj-lt"/>
              <a:buAutoNum type="arabicPeriod"/>
            </a:pPr>
            <a:r>
              <a:rPr lang="en-US" sz="3200" dirty="0">
                <a:solidFill>
                  <a:schemeClr val="bg2">
                    <a:lumMod val="25000"/>
                  </a:schemeClr>
                </a:solidFill>
              </a:rPr>
              <a:t>Take feedback well / Make your feedback direct and constructive</a:t>
            </a:r>
          </a:p>
          <a:p>
            <a:pPr marL="514350" indent="-514350">
              <a:buFont typeface="+mj-lt"/>
              <a:buAutoNum type="arabicPeriod"/>
            </a:pPr>
            <a:r>
              <a:rPr lang="en-US" sz="3200" dirty="0">
                <a:solidFill>
                  <a:schemeClr val="bg2">
                    <a:lumMod val="25000"/>
                  </a:schemeClr>
                </a:solidFill>
              </a:rPr>
              <a:t>Build trust</a:t>
            </a:r>
          </a:p>
          <a:p>
            <a:pPr marL="514350" indent="-514350">
              <a:buFont typeface="+mj-lt"/>
              <a:buAutoNum type="arabicPeriod"/>
            </a:pPr>
            <a:r>
              <a:rPr lang="en-US" sz="3200" dirty="0">
                <a:solidFill>
                  <a:schemeClr val="bg2">
                    <a:lumMod val="25000"/>
                  </a:schemeClr>
                </a:solidFill>
              </a:rPr>
              <a:t>Explain your decisions, don’t just make them</a:t>
            </a:r>
          </a:p>
        </p:txBody>
      </p:sp>
      <p:sp>
        <p:nvSpPr>
          <p:cNvPr id="7" name="Oval 6">
            <a:extLst>
              <a:ext uri="{FF2B5EF4-FFF2-40B4-BE49-F238E27FC236}">
                <a16:creationId xmlns:a16="http://schemas.microsoft.com/office/drawing/2014/main" id="{7C3B6F43-ADBF-48A9-B9FB-D2C98CB7A1F0}"/>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12</a:t>
            </a:r>
          </a:p>
        </p:txBody>
      </p:sp>
      <p:pic>
        <p:nvPicPr>
          <p:cNvPr id="4" name="Picture 3">
            <a:extLst>
              <a:ext uri="{FF2B5EF4-FFF2-40B4-BE49-F238E27FC236}">
                <a16:creationId xmlns:a16="http://schemas.microsoft.com/office/drawing/2014/main" id="{989DEFF2-E4FE-BF72-F394-1C670F394BD9}"/>
              </a:ext>
            </a:extLst>
          </p:cNvPr>
          <p:cNvPicPr>
            <a:picLocks noChangeAspect="1"/>
          </p:cNvPicPr>
          <p:nvPr/>
        </p:nvPicPr>
        <p:blipFill>
          <a:blip r:embed="rId4"/>
          <a:stretch>
            <a:fillRect/>
          </a:stretch>
        </p:blipFill>
        <p:spPr>
          <a:xfrm>
            <a:off x="0" y="5075079"/>
            <a:ext cx="2374907" cy="1782921"/>
          </a:xfrm>
          <a:prstGeom prst="rect">
            <a:avLst/>
          </a:prstGeom>
        </p:spPr>
      </p:pic>
    </p:spTree>
    <p:custDataLst>
      <p:tags r:id="rId1"/>
    </p:custDataLst>
    <p:extLst>
      <p:ext uri="{BB962C8B-B14F-4D97-AF65-F5344CB8AC3E}">
        <p14:creationId xmlns:p14="http://schemas.microsoft.com/office/powerpoint/2010/main" val="253801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4BA082-7A1D-4A65-8BCA-852122DA19E3}"/>
              </a:ext>
            </a:extLst>
          </p:cNvPr>
          <p:cNvSpPr>
            <a:spLocks noGrp="1"/>
          </p:cNvSpPr>
          <p:nvPr>
            <p:ph idx="1"/>
          </p:nvPr>
        </p:nvSpPr>
        <p:spPr>
          <a:xfrm>
            <a:off x="750765" y="1803157"/>
            <a:ext cx="6784668" cy="4565713"/>
          </a:xfrm>
        </p:spPr>
        <p:txBody>
          <a:bodyPr>
            <a:normAutofit/>
          </a:bodyPr>
          <a:lstStyle/>
          <a:p>
            <a:pPr marL="118529" indent="0">
              <a:buSzPct val="80000"/>
              <a:buNone/>
            </a:pPr>
            <a:endParaRPr lang="en-US" sz="2400" dirty="0">
              <a:solidFill>
                <a:schemeClr val="tx1">
                  <a:lumMod val="75000"/>
                  <a:lumOff val="25000"/>
                </a:schemeClr>
              </a:solidFill>
            </a:endParaRPr>
          </a:p>
          <a:p>
            <a:pPr marL="0" indent="0">
              <a:buNone/>
            </a:pPr>
            <a:r>
              <a:rPr lang="en-US" altLang="en-US" dirty="0">
                <a:solidFill>
                  <a:schemeClr val="bg2">
                    <a:lumMod val="25000"/>
                  </a:schemeClr>
                </a:solidFill>
                <a:latin typeface="Metropolis Light" panose="00000500000000000000" pitchFamily="50" charset="0"/>
                <a:cs typeface="Arial" panose="020B0604020202020204" pitchFamily="34" charset="0"/>
              </a:rPr>
              <a:t>Why is applying </a:t>
            </a:r>
            <a:r>
              <a:rPr lang="en-US" altLang="en-US" dirty="0">
                <a:solidFill>
                  <a:srgbClr val="C00000"/>
                </a:solidFill>
                <a:latin typeface="Metropolis Light" panose="00000500000000000000" pitchFamily="50" charset="0"/>
                <a:cs typeface="Arial" panose="020B0604020202020204" pitchFamily="34" charset="0"/>
              </a:rPr>
              <a:t>Respect for People, Fundamentals of Communication, </a:t>
            </a:r>
            <a:r>
              <a:rPr lang="en-US" altLang="en-US" dirty="0">
                <a:solidFill>
                  <a:schemeClr val="bg2">
                    <a:lumMod val="25000"/>
                  </a:schemeClr>
                </a:solidFill>
                <a:latin typeface="Metropolis Light" panose="00000500000000000000" pitchFamily="50" charset="0"/>
                <a:cs typeface="Arial" panose="020B0604020202020204" pitchFamily="34" charset="0"/>
              </a:rPr>
              <a:t>and </a:t>
            </a:r>
            <a:r>
              <a:rPr lang="en-US" altLang="en-US" dirty="0">
                <a:solidFill>
                  <a:srgbClr val="C00000"/>
                </a:solidFill>
                <a:latin typeface="Metropolis Light" panose="00000500000000000000" pitchFamily="50" charset="0"/>
                <a:cs typeface="Arial" panose="020B0604020202020204" pitchFamily="34" charset="0"/>
              </a:rPr>
              <a:t>Emotional Intelligence </a:t>
            </a:r>
            <a:r>
              <a:rPr lang="en-US" altLang="en-US" dirty="0">
                <a:solidFill>
                  <a:schemeClr val="bg2">
                    <a:lumMod val="25000"/>
                  </a:schemeClr>
                </a:solidFill>
                <a:latin typeface="Metropolis Light" panose="00000500000000000000" pitchFamily="50" charset="0"/>
                <a:cs typeface="Arial" panose="020B0604020202020204" pitchFamily="34" charset="0"/>
              </a:rPr>
              <a:t>important in your role as a UW Health employee?</a:t>
            </a:r>
            <a:endParaRPr lang="en-US" dirty="0">
              <a:solidFill>
                <a:schemeClr val="accent1"/>
              </a:solidFill>
            </a:endParaRPr>
          </a:p>
          <a:p>
            <a:pPr marL="0" indent="0">
              <a:buNone/>
            </a:pPr>
            <a:endParaRPr lang="en-US" sz="2400" dirty="0">
              <a:solidFill>
                <a:schemeClr val="accent1"/>
              </a:solidFill>
            </a:endParaRPr>
          </a:p>
        </p:txBody>
      </p:sp>
      <p:sp>
        <p:nvSpPr>
          <p:cNvPr id="13" name="Oval 12">
            <a:extLst>
              <a:ext uri="{FF2B5EF4-FFF2-40B4-BE49-F238E27FC236}">
                <a16:creationId xmlns:a16="http://schemas.microsoft.com/office/drawing/2014/main" id="{55AC7A21-0F29-4E72-8A97-84EA1FC80195}"/>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13</a:t>
            </a:r>
          </a:p>
        </p:txBody>
      </p:sp>
      <p:sp>
        <p:nvSpPr>
          <p:cNvPr id="6" name="Title 1">
            <a:extLst>
              <a:ext uri="{FF2B5EF4-FFF2-40B4-BE49-F238E27FC236}">
                <a16:creationId xmlns:a16="http://schemas.microsoft.com/office/drawing/2014/main" id="{AF5C4AA3-7BCE-ADF2-380C-BD5A8F525227}"/>
              </a:ext>
            </a:extLst>
          </p:cNvPr>
          <p:cNvSpPr>
            <a:spLocks noGrp="1"/>
          </p:cNvSpPr>
          <p:nvPr>
            <p:ph type="title"/>
          </p:nvPr>
        </p:nvSpPr>
        <p:spPr>
          <a:xfrm>
            <a:off x="2446979" y="471057"/>
            <a:ext cx="8906821" cy="1219633"/>
          </a:xfrm>
        </p:spPr>
        <p:txBody>
          <a:bodyPr>
            <a:noAutofit/>
          </a:bodyPr>
          <a:lstStyle/>
          <a:p>
            <a:r>
              <a:rPr lang="en-US" sz="4000" dirty="0">
                <a:solidFill>
                  <a:schemeClr val="tx2"/>
                </a:solidFill>
                <a:latin typeface="Metropolis Light" panose="00000500000000000000" pitchFamily="50" charset="0"/>
              </a:rPr>
              <a:t>Putting It All Together</a:t>
            </a:r>
          </a:p>
        </p:txBody>
      </p:sp>
      <p:pic>
        <p:nvPicPr>
          <p:cNvPr id="11" name="Picture 2" descr="Bullet, Ball, Puzzle, Puzzle Pieces">
            <a:extLst>
              <a:ext uri="{FF2B5EF4-FFF2-40B4-BE49-F238E27FC236}">
                <a16:creationId xmlns:a16="http://schemas.microsoft.com/office/drawing/2014/main" id="{3D1995AB-BF55-8126-5E04-772B4DE06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052" y="363535"/>
            <a:ext cx="1831873" cy="1297577"/>
          </a:xfrm>
          <a:prstGeom prst="rect">
            <a:avLst/>
          </a:prstGeom>
          <a:ln>
            <a:noFill/>
          </a:ln>
          <a:effectLst>
            <a:softEdge rad="112500"/>
          </a:effectLst>
        </p:spPr>
      </p:pic>
      <p:grpSp>
        <p:nvGrpSpPr>
          <p:cNvPr id="12" name="Group 11">
            <a:extLst>
              <a:ext uri="{FF2B5EF4-FFF2-40B4-BE49-F238E27FC236}">
                <a16:creationId xmlns:a16="http://schemas.microsoft.com/office/drawing/2014/main" id="{79030E7B-9AF3-07A7-F6F2-B93A727B50F3}"/>
              </a:ext>
            </a:extLst>
          </p:cNvPr>
          <p:cNvGrpSpPr/>
          <p:nvPr/>
        </p:nvGrpSpPr>
        <p:grpSpPr>
          <a:xfrm>
            <a:off x="7608008" y="1540058"/>
            <a:ext cx="5004755" cy="3282142"/>
            <a:chOff x="7317063" y="2712366"/>
            <a:chExt cx="5004755" cy="3282142"/>
          </a:xfrm>
        </p:grpSpPr>
        <p:graphicFrame>
          <p:nvGraphicFramePr>
            <p:cNvPr id="14" name="Diagram 13">
              <a:extLst>
                <a:ext uri="{FF2B5EF4-FFF2-40B4-BE49-F238E27FC236}">
                  <a16:creationId xmlns:a16="http://schemas.microsoft.com/office/drawing/2014/main" id="{3AB8DE21-8DFE-5F67-9903-2644F75893AB}"/>
                </a:ext>
              </a:extLst>
            </p:cNvPr>
            <p:cNvGraphicFramePr/>
            <p:nvPr>
              <p:extLst>
                <p:ext uri="{D42A27DB-BD31-4B8C-83A1-F6EECF244321}">
                  <p14:modId xmlns:p14="http://schemas.microsoft.com/office/powerpoint/2010/main" val="200749997"/>
                </p:ext>
              </p:extLst>
            </p:nvPr>
          </p:nvGraphicFramePr>
          <p:xfrm>
            <a:off x="8954697" y="2712366"/>
            <a:ext cx="3367121" cy="32821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Picture 15" descr="A picture containing company name&#10;&#10;Description automatically generated">
              <a:extLst>
                <a:ext uri="{FF2B5EF4-FFF2-40B4-BE49-F238E27FC236}">
                  <a16:creationId xmlns:a16="http://schemas.microsoft.com/office/drawing/2014/main" id="{D8AD73F6-ABEC-073F-7203-5AF9CB684647}"/>
                </a:ext>
              </a:extLst>
            </p:cNvPr>
            <p:cNvPicPr>
              <a:picLocks noChangeAspect="1"/>
            </p:cNvPicPr>
            <p:nvPr/>
          </p:nvPicPr>
          <p:blipFill>
            <a:blip r:embed="rId10"/>
            <a:stretch>
              <a:fillRect/>
            </a:stretch>
          </p:blipFill>
          <p:spPr>
            <a:xfrm>
              <a:off x="7317063" y="3888295"/>
              <a:ext cx="2333032" cy="1333161"/>
            </a:xfrm>
            <a:prstGeom prst="rect">
              <a:avLst/>
            </a:prstGeom>
          </p:spPr>
        </p:pic>
      </p:grpSp>
    </p:spTree>
    <p:custDataLst>
      <p:tags r:id="rId1"/>
    </p:custDataLst>
    <p:extLst>
      <p:ext uri="{BB962C8B-B14F-4D97-AF65-F5344CB8AC3E}">
        <p14:creationId xmlns:p14="http://schemas.microsoft.com/office/powerpoint/2010/main" val="1619222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2701-5865-AEC3-04A4-983AA1FF5DA5}"/>
              </a:ext>
            </a:extLst>
          </p:cNvPr>
          <p:cNvSpPr>
            <a:spLocks noGrp="1"/>
          </p:cNvSpPr>
          <p:nvPr>
            <p:ph type="title"/>
          </p:nvPr>
        </p:nvSpPr>
        <p:spPr/>
        <p:txBody>
          <a:bodyPr>
            <a:normAutofit/>
          </a:bodyPr>
          <a:lstStyle/>
          <a:p>
            <a:r>
              <a:rPr lang="en-US" sz="4000" dirty="0"/>
              <a:t>	Learning Objectives</a:t>
            </a:r>
          </a:p>
        </p:txBody>
      </p:sp>
      <p:graphicFrame>
        <p:nvGraphicFramePr>
          <p:cNvPr id="5" name="Diagram 4">
            <a:extLst>
              <a:ext uri="{FF2B5EF4-FFF2-40B4-BE49-F238E27FC236}">
                <a16:creationId xmlns:a16="http://schemas.microsoft.com/office/drawing/2014/main" id="{6E4400B1-C7FC-9C16-A03A-EBA1761F3685}"/>
              </a:ext>
            </a:extLst>
          </p:cNvPr>
          <p:cNvGraphicFramePr/>
          <p:nvPr>
            <p:extLst>
              <p:ext uri="{D42A27DB-BD31-4B8C-83A1-F6EECF244321}">
                <p14:modId xmlns:p14="http://schemas.microsoft.com/office/powerpoint/2010/main" val="2533920785"/>
              </p:ext>
            </p:extLst>
          </p:nvPr>
        </p:nvGraphicFramePr>
        <p:xfrm>
          <a:off x="1108363" y="1439333"/>
          <a:ext cx="879763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FB6DEA83-8FA1-2282-BB73-CB81F36CEA7F}"/>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2</a:t>
            </a:r>
          </a:p>
        </p:txBody>
      </p:sp>
    </p:spTree>
    <p:extLst>
      <p:ext uri="{BB962C8B-B14F-4D97-AF65-F5344CB8AC3E}">
        <p14:creationId xmlns:p14="http://schemas.microsoft.com/office/powerpoint/2010/main" val="1750213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ctrTitle"/>
          </p:nvPr>
        </p:nvSpPr>
        <p:spPr>
          <a:xfrm>
            <a:off x="1219200" y="1122363"/>
            <a:ext cx="9347200" cy="1842510"/>
          </a:xfrm>
        </p:spPr>
        <p:txBody>
          <a:bodyPr/>
          <a:lstStyle/>
          <a:p>
            <a:pPr eaLnBrk="1" hangingPunct="1">
              <a:defRPr/>
            </a:pPr>
            <a:r>
              <a:rPr lang="en-US" sz="4400" dirty="0"/>
              <a:t>Continued Learning Activities</a:t>
            </a:r>
            <a:endParaRPr lang="en-US" sz="4400" dirty="0">
              <a:solidFill>
                <a:srgbClr val="C00000"/>
              </a:solidFill>
            </a:endParaRPr>
          </a:p>
        </p:txBody>
      </p:sp>
      <p:sp>
        <p:nvSpPr>
          <p:cNvPr id="4" name="Subtitle 3">
            <a:extLst>
              <a:ext uri="{FF2B5EF4-FFF2-40B4-BE49-F238E27FC236}">
                <a16:creationId xmlns:a16="http://schemas.microsoft.com/office/drawing/2014/main" id="{0D5C8D8D-D0E3-446A-BD95-D212563B7EF1}"/>
              </a:ext>
            </a:extLst>
          </p:cNvPr>
          <p:cNvSpPr>
            <a:spLocks noGrp="1"/>
          </p:cNvSpPr>
          <p:nvPr>
            <p:ph type="subTitle" idx="1"/>
          </p:nvPr>
        </p:nvSpPr>
        <p:spPr>
          <a:xfrm>
            <a:off x="1320800" y="2964873"/>
            <a:ext cx="9347200" cy="683491"/>
          </a:xfrm>
        </p:spPr>
        <p:txBody>
          <a:bodyPr>
            <a:normAutofit/>
          </a:bodyPr>
          <a:lstStyle/>
          <a:p>
            <a:endParaRPr lang="en-US" sz="2800" dirty="0"/>
          </a:p>
        </p:txBody>
      </p:sp>
      <p:pic>
        <p:nvPicPr>
          <p:cNvPr id="2" name="Picture 2" descr="Skills, Can, Startup, Start Up, Founding, Business">
            <a:extLst>
              <a:ext uri="{FF2B5EF4-FFF2-40B4-BE49-F238E27FC236}">
                <a16:creationId xmlns:a16="http://schemas.microsoft.com/office/drawing/2014/main" id="{4CEDCE01-6ACA-931D-4ADE-2019F1B611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3321181"/>
            <a:ext cx="3328728" cy="2389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9860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93F8-A46E-4AAE-BDF2-71A017491992}"/>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rPr>
              <a:t>	70-20-10 Learning Model</a:t>
            </a:r>
          </a:p>
        </p:txBody>
      </p:sp>
      <p:sp>
        <p:nvSpPr>
          <p:cNvPr id="11" name="Rectangle 10">
            <a:extLst>
              <a:ext uri="{FF2B5EF4-FFF2-40B4-BE49-F238E27FC236}">
                <a16:creationId xmlns:a16="http://schemas.microsoft.com/office/drawing/2014/main" id="{726C85D2-F1CC-733A-20B3-7F8A92979598}"/>
              </a:ext>
            </a:extLst>
          </p:cNvPr>
          <p:cNvSpPr/>
          <p:nvPr/>
        </p:nvSpPr>
        <p:spPr>
          <a:xfrm>
            <a:off x="3937000" y="2451100"/>
            <a:ext cx="4495800" cy="44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ropolis"/>
              <a:ea typeface="+mn-ea"/>
              <a:cs typeface="+mn-cs"/>
            </a:endParaRPr>
          </a:p>
        </p:txBody>
      </p:sp>
      <p:grpSp>
        <p:nvGrpSpPr>
          <p:cNvPr id="12" name="Group 11">
            <a:extLst>
              <a:ext uri="{FF2B5EF4-FFF2-40B4-BE49-F238E27FC236}">
                <a16:creationId xmlns:a16="http://schemas.microsoft.com/office/drawing/2014/main" id="{C472410C-0891-2B9E-33B3-06D4D159C0BC}"/>
              </a:ext>
            </a:extLst>
          </p:cNvPr>
          <p:cNvGrpSpPr/>
          <p:nvPr/>
        </p:nvGrpSpPr>
        <p:grpSpPr>
          <a:xfrm rot="20091085">
            <a:off x="4732525" y="2762445"/>
            <a:ext cx="2899945" cy="2868239"/>
            <a:chOff x="4646026" y="2910729"/>
            <a:chExt cx="2899945" cy="2868239"/>
          </a:xfrm>
        </p:grpSpPr>
        <p:sp>
          <p:nvSpPr>
            <p:cNvPr id="13" name="Freeform 14">
              <a:extLst>
                <a:ext uri="{FF2B5EF4-FFF2-40B4-BE49-F238E27FC236}">
                  <a16:creationId xmlns:a16="http://schemas.microsoft.com/office/drawing/2014/main" id="{E33FC938-4929-A4D6-F907-CB9083429F07}"/>
                </a:ext>
              </a:extLst>
            </p:cNvPr>
            <p:cNvSpPr>
              <a:spLocks/>
            </p:cNvSpPr>
            <p:nvPr/>
          </p:nvSpPr>
          <p:spPr bwMode="auto">
            <a:xfrm>
              <a:off x="4703677" y="2910729"/>
              <a:ext cx="2842294" cy="2868239"/>
            </a:xfrm>
            <a:custGeom>
              <a:avLst/>
              <a:gdLst>
                <a:gd name="T0" fmla="*/ 403 w 829"/>
                <a:gd name="T1" fmla="*/ 120 h 837"/>
                <a:gd name="T2" fmla="*/ 436 w 829"/>
                <a:gd name="T3" fmla="*/ 122 h 837"/>
                <a:gd name="T4" fmla="*/ 442 w 829"/>
                <a:gd name="T5" fmla="*/ 122 h 837"/>
                <a:gd name="T6" fmla="*/ 458 w 829"/>
                <a:gd name="T7" fmla="*/ 125 h 837"/>
                <a:gd name="T8" fmla="*/ 489 w 829"/>
                <a:gd name="T9" fmla="*/ 133 h 837"/>
                <a:gd name="T10" fmla="*/ 504 w 829"/>
                <a:gd name="T11" fmla="*/ 138 h 837"/>
                <a:gd name="T12" fmla="*/ 514 w 829"/>
                <a:gd name="T13" fmla="*/ 142 h 837"/>
                <a:gd name="T14" fmla="*/ 569 w 829"/>
                <a:gd name="T15" fmla="*/ 172 h 837"/>
                <a:gd name="T16" fmla="*/ 582 w 829"/>
                <a:gd name="T17" fmla="*/ 181 h 837"/>
                <a:gd name="T18" fmla="*/ 586 w 829"/>
                <a:gd name="T19" fmla="*/ 185 h 837"/>
                <a:gd name="T20" fmla="*/ 613 w 829"/>
                <a:gd name="T21" fmla="*/ 209 h 837"/>
                <a:gd name="T22" fmla="*/ 634 w 829"/>
                <a:gd name="T23" fmla="*/ 233 h 837"/>
                <a:gd name="T24" fmla="*/ 637 w 829"/>
                <a:gd name="T25" fmla="*/ 237 h 837"/>
                <a:gd name="T26" fmla="*/ 646 w 829"/>
                <a:gd name="T27" fmla="*/ 250 h 837"/>
                <a:gd name="T28" fmla="*/ 662 w 829"/>
                <a:gd name="T29" fmla="*/ 277 h 837"/>
                <a:gd name="T30" fmla="*/ 669 w 829"/>
                <a:gd name="T31" fmla="*/ 291 h 837"/>
                <a:gd name="T32" fmla="*/ 673 w 829"/>
                <a:gd name="T33" fmla="*/ 301 h 837"/>
                <a:gd name="T34" fmla="*/ 673 w 829"/>
                <a:gd name="T35" fmla="*/ 301 h 837"/>
                <a:gd name="T36" fmla="*/ 691 w 829"/>
                <a:gd name="T37" fmla="*/ 363 h 837"/>
                <a:gd name="T38" fmla="*/ 692 w 829"/>
                <a:gd name="T39" fmla="*/ 368 h 837"/>
                <a:gd name="T40" fmla="*/ 694 w 829"/>
                <a:gd name="T41" fmla="*/ 384 h 837"/>
                <a:gd name="T42" fmla="*/ 694 w 829"/>
                <a:gd name="T43" fmla="*/ 426 h 837"/>
                <a:gd name="T44" fmla="*/ 693 w 829"/>
                <a:gd name="T45" fmla="*/ 446 h 837"/>
                <a:gd name="T46" fmla="*/ 692 w 829"/>
                <a:gd name="T47" fmla="*/ 456 h 837"/>
                <a:gd name="T48" fmla="*/ 683 w 829"/>
                <a:gd name="T49" fmla="*/ 494 h 837"/>
                <a:gd name="T50" fmla="*/ 653 w 829"/>
                <a:gd name="T51" fmla="*/ 562 h 837"/>
                <a:gd name="T52" fmla="*/ 563 w 829"/>
                <a:gd name="T53" fmla="*/ 656 h 837"/>
                <a:gd name="T54" fmla="*/ 532 w 829"/>
                <a:gd name="T55" fmla="*/ 674 h 837"/>
                <a:gd name="T56" fmla="*/ 516 w 829"/>
                <a:gd name="T57" fmla="*/ 682 h 837"/>
                <a:gd name="T58" fmla="*/ 508 w 829"/>
                <a:gd name="T59" fmla="*/ 685 h 837"/>
                <a:gd name="T60" fmla="*/ 473 w 829"/>
                <a:gd name="T61" fmla="*/ 696 h 837"/>
                <a:gd name="T62" fmla="*/ 455 w 829"/>
                <a:gd name="T63" fmla="*/ 700 h 837"/>
                <a:gd name="T64" fmla="*/ 443 w 829"/>
                <a:gd name="T65" fmla="*/ 702 h 837"/>
                <a:gd name="T66" fmla="*/ 440 w 829"/>
                <a:gd name="T67" fmla="*/ 702 h 837"/>
                <a:gd name="T68" fmla="*/ 368 w 829"/>
                <a:gd name="T69" fmla="*/ 703 h 837"/>
                <a:gd name="T70" fmla="*/ 361 w 829"/>
                <a:gd name="T71" fmla="*/ 702 h 837"/>
                <a:gd name="T72" fmla="*/ 344 w 829"/>
                <a:gd name="T73" fmla="*/ 698 h 837"/>
                <a:gd name="T74" fmla="*/ 306 w 829"/>
                <a:gd name="T75" fmla="*/ 688 h 837"/>
                <a:gd name="T76" fmla="*/ 290 w 829"/>
                <a:gd name="T77" fmla="*/ 682 h 837"/>
                <a:gd name="T78" fmla="*/ 284 w 829"/>
                <a:gd name="T79" fmla="*/ 680 h 837"/>
                <a:gd name="T80" fmla="*/ 250 w 829"/>
                <a:gd name="T81" fmla="*/ 661 h 837"/>
                <a:gd name="T82" fmla="*/ 236 w 829"/>
                <a:gd name="T83" fmla="*/ 652 h 837"/>
                <a:gd name="T84" fmla="*/ 226 w 829"/>
                <a:gd name="T85" fmla="*/ 645 h 837"/>
                <a:gd name="T86" fmla="*/ 198 w 829"/>
                <a:gd name="T87" fmla="*/ 620 h 837"/>
                <a:gd name="T88" fmla="*/ 172 w 829"/>
                <a:gd name="T89" fmla="*/ 592 h 837"/>
                <a:gd name="T90" fmla="*/ 168 w 829"/>
                <a:gd name="T91" fmla="*/ 586 h 837"/>
                <a:gd name="T92" fmla="*/ 156 w 829"/>
                <a:gd name="T93" fmla="*/ 568 h 837"/>
                <a:gd name="T94" fmla="*/ 137 w 829"/>
                <a:gd name="T95" fmla="*/ 534 h 837"/>
                <a:gd name="T96" fmla="*/ 134 w 829"/>
                <a:gd name="T97" fmla="*/ 528 h 837"/>
                <a:gd name="T98" fmla="*/ 126 w 829"/>
                <a:gd name="T99" fmla="*/ 507 h 837"/>
                <a:gd name="T100" fmla="*/ 53 w 829"/>
                <a:gd name="T101" fmla="*/ 465 h 837"/>
                <a:gd name="T102" fmla="*/ 11 w 829"/>
                <a:gd name="T103" fmla="*/ 539 h 837"/>
                <a:gd name="T104" fmla="*/ 199 w 829"/>
                <a:gd name="T105" fmla="*/ 770 h 837"/>
                <a:gd name="T106" fmla="*/ 511 w 829"/>
                <a:gd name="T107" fmla="*/ 810 h 837"/>
                <a:gd name="T108" fmla="*/ 763 w 829"/>
                <a:gd name="T109" fmla="*/ 612 h 837"/>
                <a:gd name="T110" fmla="*/ 796 w 829"/>
                <a:gd name="T111" fmla="*/ 289 h 837"/>
                <a:gd name="T112" fmla="*/ 403 w 829"/>
                <a:gd name="T113" fmla="*/ 0 h 837"/>
                <a:gd name="T114" fmla="*/ 343 w 829"/>
                <a:gd name="T115" fmla="*/ 60 h 837"/>
                <a:gd name="T116" fmla="*/ 403 w 829"/>
                <a:gd name="T117" fmla="*/ 12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9" h="837">
                  <a:moveTo>
                    <a:pt x="403" y="120"/>
                  </a:moveTo>
                  <a:cubicBezTo>
                    <a:pt x="414" y="120"/>
                    <a:pt x="425" y="121"/>
                    <a:pt x="436" y="122"/>
                  </a:cubicBezTo>
                  <a:cubicBezTo>
                    <a:pt x="438" y="122"/>
                    <a:pt x="456" y="124"/>
                    <a:pt x="442" y="122"/>
                  </a:cubicBezTo>
                  <a:cubicBezTo>
                    <a:pt x="447" y="123"/>
                    <a:pt x="452" y="124"/>
                    <a:pt x="458" y="125"/>
                  </a:cubicBezTo>
                  <a:cubicBezTo>
                    <a:pt x="468" y="127"/>
                    <a:pt x="479" y="130"/>
                    <a:pt x="489" y="133"/>
                  </a:cubicBezTo>
                  <a:cubicBezTo>
                    <a:pt x="494" y="135"/>
                    <a:pt x="499" y="136"/>
                    <a:pt x="504" y="138"/>
                  </a:cubicBezTo>
                  <a:cubicBezTo>
                    <a:pt x="506" y="139"/>
                    <a:pt x="527" y="147"/>
                    <a:pt x="514" y="142"/>
                  </a:cubicBezTo>
                  <a:cubicBezTo>
                    <a:pt x="533" y="150"/>
                    <a:pt x="552" y="161"/>
                    <a:pt x="569" y="172"/>
                  </a:cubicBezTo>
                  <a:cubicBezTo>
                    <a:pt x="574" y="175"/>
                    <a:pt x="578" y="178"/>
                    <a:pt x="582" y="181"/>
                  </a:cubicBezTo>
                  <a:cubicBezTo>
                    <a:pt x="571" y="173"/>
                    <a:pt x="585" y="184"/>
                    <a:pt x="586" y="185"/>
                  </a:cubicBezTo>
                  <a:cubicBezTo>
                    <a:pt x="596" y="192"/>
                    <a:pt x="604" y="201"/>
                    <a:pt x="613" y="209"/>
                  </a:cubicBezTo>
                  <a:cubicBezTo>
                    <a:pt x="620" y="217"/>
                    <a:pt x="627" y="225"/>
                    <a:pt x="634" y="233"/>
                  </a:cubicBezTo>
                  <a:cubicBezTo>
                    <a:pt x="644" y="246"/>
                    <a:pt x="627" y="223"/>
                    <a:pt x="637" y="237"/>
                  </a:cubicBezTo>
                  <a:cubicBezTo>
                    <a:pt x="640" y="241"/>
                    <a:pt x="643" y="246"/>
                    <a:pt x="646" y="250"/>
                  </a:cubicBezTo>
                  <a:cubicBezTo>
                    <a:pt x="651" y="259"/>
                    <a:pt x="657" y="268"/>
                    <a:pt x="662" y="277"/>
                  </a:cubicBezTo>
                  <a:cubicBezTo>
                    <a:pt x="664" y="282"/>
                    <a:pt x="666" y="286"/>
                    <a:pt x="669" y="291"/>
                  </a:cubicBezTo>
                  <a:cubicBezTo>
                    <a:pt x="670" y="294"/>
                    <a:pt x="672" y="297"/>
                    <a:pt x="673" y="301"/>
                  </a:cubicBezTo>
                  <a:cubicBezTo>
                    <a:pt x="671" y="294"/>
                    <a:pt x="671" y="295"/>
                    <a:pt x="673" y="301"/>
                  </a:cubicBezTo>
                  <a:cubicBezTo>
                    <a:pt x="681" y="321"/>
                    <a:pt x="687" y="342"/>
                    <a:pt x="691" y="363"/>
                  </a:cubicBezTo>
                  <a:cubicBezTo>
                    <a:pt x="691" y="364"/>
                    <a:pt x="694" y="382"/>
                    <a:pt x="692" y="368"/>
                  </a:cubicBezTo>
                  <a:cubicBezTo>
                    <a:pt x="693" y="374"/>
                    <a:pt x="693" y="379"/>
                    <a:pt x="694" y="384"/>
                  </a:cubicBezTo>
                  <a:cubicBezTo>
                    <a:pt x="695" y="398"/>
                    <a:pt x="695" y="412"/>
                    <a:pt x="694" y="426"/>
                  </a:cubicBezTo>
                  <a:cubicBezTo>
                    <a:pt x="694" y="433"/>
                    <a:pt x="694" y="439"/>
                    <a:pt x="693" y="446"/>
                  </a:cubicBezTo>
                  <a:cubicBezTo>
                    <a:pt x="691" y="467"/>
                    <a:pt x="695" y="436"/>
                    <a:pt x="692" y="456"/>
                  </a:cubicBezTo>
                  <a:cubicBezTo>
                    <a:pt x="690" y="469"/>
                    <a:pt x="686" y="482"/>
                    <a:pt x="683" y="494"/>
                  </a:cubicBezTo>
                  <a:cubicBezTo>
                    <a:pt x="675" y="522"/>
                    <a:pt x="669" y="536"/>
                    <a:pt x="653" y="562"/>
                  </a:cubicBezTo>
                  <a:cubicBezTo>
                    <a:pt x="631" y="600"/>
                    <a:pt x="597" y="634"/>
                    <a:pt x="563" y="656"/>
                  </a:cubicBezTo>
                  <a:cubicBezTo>
                    <a:pt x="553" y="663"/>
                    <a:pt x="543" y="669"/>
                    <a:pt x="532" y="674"/>
                  </a:cubicBezTo>
                  <a:cubicBezTo>
                    <a:pt x="527" y="677"/>
                    <a:pt x="521" y="679"/>
                    <a:pt x="516" y="682"/>
                  </a:cubicBezTo>
                  <a:cubicBezTo>
                    <a:pt x="526" y="677"/>
                    <a:pt x="508" y="685"/>
                    <a:pt x="508" y="685"/>
                  </a:cubicBezTo>
                  <a:cubicBezTo>
                    <a:pt x="497" y="689"/>
                    <a:pt x="485" y="693"/>
                    <a:pt x="473" y="696"/>
                  </a:cubicBezTo>
                  <a:cubicBezTo>
                    <a:pt x="467" y="697"/>
                    <a:pt x="461" y="699"/>
                    <a:pt x="455" y="700"/>
                  </a:cubicBezTo>
                  <a:cubicBezTo>
                    <a:pt x="451" y="701"/>
                    <a:pt x="447" y="701"/>
                    <a:pt x="443" y="702"/>
                  </a:cubicBezTo>
                  <a:cubicBezTo>
                    <a:pt x="449" y="701"/>
                    <a:pt x="448" y="701"/>
                    <a:pt x="440" y="702"/>
                  </a:cubicBezTo>
                  <a:cubicBezTo>
                    <a:pt x="416" y="705"/>
                    <a:pt x="392" y="705"/>
                    <a:pt x="368" y="703"/>
                  </a:cubicBezTo>
                  <a:cubicBezTo>
                    <a:pt x="349" y="701"/>
                    <a:pt x="379" y="705"/>
                    <a:pt x="361" y="702"/>
                  </a:cubicBezTo>
                  <a:cubicBezTo>
                    <a:pt x="355" y="701"/>
                    <a:pt x="350" y="700"/>
                    <a:pt x="344" y="698"/>
                  </a:cubicBezTo>
                  <a:cubicBezTo>
                    <a:pt x="331" y="696"/>
                    <a:pt x="318" y="692"/>
                    <a:pt x="306" y="688"/>
                  </a:cubicBezTo>
                  <a:cubicBezTo>
                    <a:pt x="301" y="686"/>
                    <a:pt x="295" y="684"/>
                    <a:pt x="290" y="682"/>
                  </a:cubicBezTo>
                  <a:cubicBezTo>
                    <a:pt x="273" y="676"/>
                    <a:pt x="301" y="687"/>
                    <a:pt x="284" y="680"/>
                  </a:cubicBezTo>
                  <a:cubicBezTo>
                    <a:pt x="272" y="674"/>
                    <a:pt x="261" y="668"/>
                    <a:pt x="250" y="661"/>
                  </a:cubicBezTo>
                  <a:cubicBezTo>
                    <a:pt x="245" y="658"/>
                    <a:pt x="241" y="655"/>
                    <a:pt x="236" y="652"/>
                  </a:cubicBezTo>
                  <a:cubicBezTo>
                    <a:pt x="234" y="651"/>
                    <a:pt x="217" y="638"/>
                    <a:pt x="226" y="645"/>
                  </a:cubicBezTo>
                  <a:cubicBezTo>
                    <a:pt x="216" y="638"/>
                    <a:pt x="207" y="629"/>
                    <a:pt x="198" y="620"/>
                  </a:cubicBezTo>
                  <a:cubicBezTo>
                    <a:pt x="188" y="611"/>
                    <a:pt x="180" y="602"/>
                    <a:pt x="172" y="592"/>
                  </a:cubicBezTo>
                  <a:cubicBezTo>
                    <a:pt x="160" y="578"/>
                    <a:pt x="178" y="601"/>
                    <a:pt x="168" y="586"/>
                  </a:cubicBezTo>
                  <a:cubicBezTo>
                    <a:pt x="164" y="580"/>
                    <a:pt x="160" y="574"/>
                    <a:pt x="156" y="568"/>
                  </a:cubicBezTo>
                  <a:cubicBezTo>
                    <a:pt x="149" y="557"/>
                    <a:pt x="143" y="546"/>
                    <a:pt x="137" y="534"/>
                  </a:cubicBezTo>
                  <a:cubicBezTo>
                    <a:pt x="137" y="533"/>
                    <a:pt x="129" y="517"/>
                    <a:pt x="134" y="528"/>
                  </a:cubicBezTo>
                  <a:cubicBezTo>
                    <a:pt x="131" y="521"/>
                    <a:pt x="129" y="514"/>
                    <a:pt x="126" y="507"/>
                  </a:cubicBezTo>
                  <a:cubicBezTo>
                    <a:pt x="116" y="476"/>
                    <a:pt x="86" y="456"/>
                    <a:pt x="53" y="465"/>
                  </a:cubicBezTo>
                  <a:cubicBezTo>
                    <a:pt x="22" y="474"/>
                    <a:pt x="0" y="508"/>
                    <a:pt x="11" y="539"/>
                  </a:cubicBezTo>
                  <a:cubicBezTo>
                    <a:pt x="44" y="637"/>
                    <a:pt x="110" y="719"/>
                    <a:pt x="199" y="770"/>
                  </a:cubicBezTo>
                  <a:cubicBezTo>
                    <a:pt x="293" y="825"/>
                    <a:pt x="407" y="837"/>
                    <a:pt x="511" y="810"/>
                  </a:cubicBezTo>
                  <a:cubicBezTo>
                    <a:pt x="618" y="782"/>
                    <a:pt x="710" y="707"/>
                    <a:pt x="763" y="612"/>
                  </a:cubicBezTo>
                  <a:cubicBezTo>
                    <a:pt x="818" y="515"/>
                    <a:pt x="829" y="395"/>
                    <a:pt x="796" y="289"/>
                  </a:cubicBezTo>
                  <a:cubicBezTo>
                    <a:pt x="743" y="118"/>
                    <a:pt x="580" y="2"/>
                    <a:pt x="403" y="0"/>
                  </a:cubicBezTo>
                  <a:cubicBezTo>
                    <a:pt x="370" y="0"/>
                    <a:pt x="343" y="28"/>
                    <a:pt x="343" y="60"/>
                  </a:cubicBezTo>
                  <a:cubicBezTo>
                    <a:pt x="343" y="93"/>
                    <a:pt x="370" y="120"/>
                    <a:pt x="403" y="120"/>
                  </a:cubicBezTo>
                  <a:close/>
                </a:path>
              </a:pathLst>
            </a:custGeom>
            <a:solidFill>
              <a:srgbClr val="065DBA"/>
            </a:solidFill>
            <a:ln w="28575">
              <a:solidFill>
                <a:srgbClr val="065DB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41"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41484D"/>
                </a:solidFill>
                <a:effectLst/>
                <a:uLnTx/>
                <a:uFillTx/>
                <a:latin typeface="Metropolis"/>
                <a:ea typeface="+mn-ea"/>
                <a:cs typeface="+mn-cs"/>
              </a:endParaRPr>
            </a:p>
          </p:txBody>
        </p:sp>
        <p:sp>
          <p:nvSpPr>
            <p:cNvPr id="14" name="Freeform 13">
              <a:extLst>
                <a:ext uri="{FF2B5EF4-FFF2-40B4-BE49-F238E27FC236}">
                  <a16:creationId xmlns:a16="http://schemas.microsoft.com/office/drawing/2014/main" id="{0ADB4E3F-8182-4A94-7180-057D2D6CD884}"/>
                </a:ext>
              </a:extLst>
            </p:cNvPr>
            <p:cNvSpPr>
              <a:spLocks/>
            </p:cNvSpPr>
            <p:nvPr/>
          </p:nvSpPr>
          <p:spPr bwMode="auto">
            <a:xfrm>
              <a:off x="4646026" y="3109631"/>
              <a:ext cx="959923" cy="1823278"/>
            </a:xfrm>
            <a:custGeom>
              <a:avLst/>
              <a:gdLst>
                <a:gd name="T0" fmla="*/ 143 w 280"/>
                <a:gd name="T1" fmla="*/ 449 h 532"/>
                <a:gd name="T2" fmla="*/ 128 w 280"/>
                <a:gd name="T3" fmla="*/ 348 h 532"/>
                <a:gd name="T4" fmla="*/ 129 w 280"/>
                <a:gd name="T5" fmla="*/ 323 h 532"/>
                <a:gd name="T6" fmla="*/ 130 w 280"/>
                <a:gd name="T7" fmla="*/ 311 h 532"/>
                <a:gd name="T8" fmla="*/ 131 w 280"/>
                <a:gd name="T9" fmla="*/ 308 h 532"/>
                <a:gd name="T10" fmla="*/ 145 w 280"/>
                <a:gd name="T11" fmla="*/ 256 h 532"/>
                <a:gd name="T12" fmla="*/ 149 w 280"/>
                <a:gd name="T13" fmla="*/ 242 h 532"/>
                <a:gd name="T14" fmla="*/ 160 w 280"/>
                <a:gd name="T15" fmla="*/ 221 h 532"/>
                <a:gd name="T16" fmla="*/ 184 w 280"/>
                <a:gd name="T17" fmla="*/ 181 h 532"/>
                <a:gd name="T18" fmla="*/ 186 w 280"/>
                <a:gd name="T19" fmla="*/ 179 h 532"/>
                <a:gd name="T20" fmla="*/ 193 w 280"/>
                <a:gd name="T21" fmla="*/ 170 h 532"/>
                <a:gd name="T22" fmla="*/ 209 w 280"/>
                <a:gd name="T23" fmla="*/ 152 h 532"/>
                <a:gd name="T24" fmla="*/ 226 w 280"/>
                <a:gd name="T25" fmla="*/ 136 h 532"/>
                <a:gd name="T26" fmla="*/ 234 w 280"/>
                <a:gd name="T27" fmla="*/ 128 h 532"/>
                <a:gd name="T28" fmla="*/ 241 w 280"/>
                <a:gd name="T29" fmla="*/ 123 h 532"/>
                <a:gd name="T30" fmla="*/ 262 w 280"/>
                <a:gd name="T31" fmla="*/ 41 h 532"/>
                <a:gd name="T32" fmla="*/ 180 w 280"/>
                <a:gd name="T33" fmla="*/ 19 h 532"/>
                <a:gd name="T34" fmla="*/ 31 w 280"/>
                <a:gd name="T35" fmla="*/ 218 h 532"/>
                <a:gd name="T36" fmla="*/ 28 w 280"/>
                <a:gd name="T37" fmla="*/ 481 h 532"/>
                <a:gd name="T38" fmla="*/ 101 w 280"/>
                <a:gd name="T39" fmla="*/ 523 h 532"/>
                <a:gd name="T40" fmla="*/ 143 w 280"/>
                <a:gd name="T41" fmla="*/ 44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532">
                  <a:moveTo>
                    <a:pt x="143" y="449"/>
                  </a:moveTo>
                  <a:cubicBezTo>
                    <a:pt x="131" y="412"/>
                    <a:pt x="127" y="386"/>
                    <a:pt x="128" y="348"/>
                  </a:cubicBezTo>
                  <a:cubicBezTo>
                    <a:pt x="128" y="340"/>
                    <a:pt x="128" y="331"/>
                    <a:pt x="129" y="323"/>
                  </a:cubicBezTo>
                  <a:cubicBezTo>
                    <a:pt x="129" y="319"/>
                    <a:pt x="130" y="315"/>
                    <a:pt x="130" y="311"/>
                  </a:cubicBezTo>
                  <a:cubicBezTo>
                    <a:pt x="130" y="316"/>
                    <a:pt x="130" y="316"/>
                    <a:pt x="131" y="308"/>
                  </a:cubicBezTo>
                  <a:cubicBezTo>
                    <a:pt x="134" y="290"/>
                    <a:pt x="139" y="273"/>
                    <a:pt x="145" y="256"/>
                  </a:cubicBezTo>
                  <a:cubicBezTo>
                    <a:pt x="145" y="254"/>
                    <a:pt x="153" y="233"/>
                    <a:pt x="149" y="242"/>
                  </a:cubicBezTo>
                  <a:cubicBezTo>
                    <a:pt x="153" y="235"/>
                    <a:pt x="156" y="228"/>
                    <a:pt x="160" y="221"/>
                  </a:cubicBezTo>
                  <a:cubicBezTo>
                    <a:pt x="167" y="207"/>
                    <a:pt x="175" y="194"/>
                    <a:pt x="184" y="181"/>
                  </a:cubicBezTo>
                  <a:cubicBezTo>
                    <a:pt x="189" y="175"/>
                    <a:pt x="189" y="174"/>
                    <a:pt x="186" y="179"/>
                  </a:cubicBezTo>
                  <a:cubicBezTo>
                    <a:pt x="188" y="176"/>
                    <a:pt x="191" y="173"/>
                    <a:pt x="193" y="170"/>
                  </a:cubicBezTo>
                  <a:cubicBezTo>
                    <a:pt x="198" y="164"/>
                    <a:pt x="203" y="158"/>
                    <a:pt x="209" y="152"/>
                  </a:cubicBezTo>
                  <a:cubicBezTo>
                    <a:pt x="214" y="147"/>
                    <a:pt x="220" y="141"/>
                    <a:pt x="226" y="136"/>
                  </a:cubicBezTo>
                  <a:cubicBezTo>
                    <a:pt x="228" y="133"/>
                    <a:pt x="231" y="131"/>
                    <a:pt x="234" y="128"/>
                  </a:cubicBezTo>
                  <a:cubicBezTo>
                    <a:pt x="235" y="128"/>
                    <a:pt x="250" y="116"/>
                    <a:pt x="241" y="123"/>
                  </a:cubicBezTo>
                  <a:cubicBezTo>
                    <a:pt x="267" y="103"/>
                    <a:pt x="280" y="72"/>
                    <a:pt x="262" y="41"/>
                  </a:cubicBezTo>
                  <a:cubicBezTo>
                    <a:pt x="247" y="15"/>
                    <a:pt x="206" y="0"/>
                    <a:pt x="180" y="19"/>
                  </a:cubicBezTo>
                  <a:cubicBezTo>
                    <a:pt x="111" y="71"/>
                    <a:pt x="61" y="137"/>
                    <a:pt x="31" y="218"/>
                  </a:cubicBezTo>
                  <a:cubicBezTo>
                    <a:pt x="0" y="301"/>
                    <a:pt x="1" y="397"/>
                    <a:pt x="28" y="481"/>
                  </a:cubicBezTo>
                  <a:cubicBezTo>
                    <a:pt x="38" y="512"/>
                    <a:pt x="69" y="532"/>
                    <a:pt x="101" y="523"/>
                  </a:cubicBezTo>
                  <a:cubicBezTo>
                    <a:pt x="132" y="515"/>
                    <a:pt x="153" y="480"/>
                    <a:pt x="143" y="449"/>
                  </a:cubicBezTo>
                  <a:close/>
                </a:path>
              </a:pathLst>
            </a:custGeom>
            <a:solidFill>
              <a:srgbClr val="41484D"/>
            </a:solidFill>
            <a:ln w="28575">
              <a:solidFill>
                <a:srgbClr val="41484D"/>
              </a:solidFill>
              <a:round/>
              <a:headEnd/>
              <a:tailEnd/>
            </a:ln>
          </p:spPr>
          <p:txBody>
            <a:bodyPr vert="horz" wrap="square" lIns="91440" tIns="45720" rIns="91440" bIns="45720" numCol="1" anchor="t" anchorCtr="0" compatLnSpc="1">
              <a:prstTxWarp prst="textNoShape">
                <a:avLst/>
              </a:prstTxWarp>
            </a:bodyPr>
            <a:lstStyle/>
            <a:p>
              <a:pPr marL="0" marR="0" lvl="0" indent="0" algn="l" defTabSz="914341"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41484D"/>
                </a:solidFill>
                <a:effectLst/>
                <a:uLnTx/>
                <a:uFillTx/>
                <a:latin typeface="Metropolis"/>
                <a:ea typeface="+mn-ea"/>
                <a:cs typeface="+mn-cs"/>
              </a:endParaRPr>
            </a:p>
          </p:txBody>
        </p:sp>
        <p:sp>
          <p:nvSpPr>
            <p:cNvPr id="15" name="Freeform 12">
              <a:extLst>
                <a:ext uri="{FF2B5EF4-FFF2-40B4-BE49-F238E27FC236}">
                  <a16:creationId xmlns:a16="http://schemas.microsoft.com/office/drawing/2014/main" id="{72381FE7-E95A-0889-DDC2-EE7F374C8D9D}"/>
                </a:ext>
              </a:extLst>
            </p:cNvPr>
            <p:cNvSpPr>
              <a:spLocks/>
            </p:cNvSpPr>
            <p:nvPr/>
          </p:nvSpPr>
          <p:spPr bwMode="auto">
            <a:xfrm>
              <a:off x="5128870" y="2910729"/>
              <a:ext cx="1161708" cy="684630"/>
            </a:xfrm>
            <a:custGeom>
              <a:avLst/>
              <a:gdLst>
                <a:gd name="T0" fmla="*/ 100 w 339"/>
                <a:gd name="T1" fmla="*/ 181 h 200"/>
                <a:gd name="T2" fmla="*/ 279 w 339"/>
                <a:gd name="T3" fmla="*/ 120 h 200"/>
                <a:gd name="T4" fmla="*/ 339 w 339"/>
                <a:gd name="T5" fmla="*/ 60 h 200"/>
                <a:gd name="T6" fmla="*/ 279 w 339"/>
                <a:gd name="T7" fmla="*/ 0 h 200"/>
                <a:gd name="T8" fmla="*/ 39 w 339"/>
                <a:gd name="T9" fmla="*/ 77 h 200"/>
                <a:gd name="T10" fmla="*/ 18 w 339"/>
                <a:gd name="T11" fmla="*/ 159 h 200"/>
                <a:gd name="T12" fmla="*/ 100 w 339"/>
                <a:gd name="T13" fmla="*/ 181 h 200"/>
              </a:gdLst>
              <a:ahLst/>
              <a:cxnLst>
                <a:cxn ang="0">
                  <a:pos x="T0" y="T1"/>
                </a:cxn>
                <a:cxn ang="0">
                  <a:pos x="T2" y="T3"/>
                </a:cxn>
                <a:cxn ang="0">
                  <a:pos x="T4" y="T5"/>
                </a:cxn>
                <a:cxn ang="0">
                  <a:pos x="T6" y="T7"/>
                </a:cxn>
                <a:cxn ang="0">
                  <a:pos x="T8" y="T9"/>
                </a:cxn>
                <a:cxn ang="0">
                  <a:pos x="T10" y="T11"/>
                </a:cxn>
                <a:cxn ang="0">
                  <a:pos x="T12" y="T13"/>
                </a:cxn>
              </a:cxnLst>
              <a:rect l="0" t="0" r="r" b="b"/>
              <a:pathLst>
                <a:path w="339" h="200">
                  <a:moveTo>
                    <a:pt x="100" y="181"/>
                  </a:moveTo>
                  <a:cubicBezTo>
                    <a:pt x="156" y="140"/>
                    <a:pt x="213" y="121"/>
                    <a:pt x="279" y="120"/>
                  </a:cubicBezTo>
                  <a:cubicBezTo>
                    <a:pt x="311" y="120"/>
                    <a:pt x="339" y="93"/>
                    <a:pt x="339" y="60"/>
                  </a:cubicBezTo>
                  <a:cubicBezTo>
                    <a:pt x="339" y="28"/>
                    <a:pt x="311" y="0"/>
                    <a:pt x="279" y="0"/>
                  </a:cubicBezTo>
                  <a:cubicBezTo>
                    <a:pt x="193" y="1"/>
                    <a:pt x="109" y="27"/>
                    <a:pt x="39" y="77"/>
                  </a:cubicBezTo>
                  <a:cubicBezTo>
                    <a:pt x="13" y="97"/>
                    <a:pt x="0" y="129"/>
                    <a:pt x="18" y="159"/>
                  </a:cubicBezTo>
                  <a:cubicBezTo>
                    <a:pt x="33" y="186"/>
                    <a:pt x="73" y="200"/>
                    <a:pt x="100" y="181"/>
                  </a:cubicBezTo>
                  <a:close/>
                </a:path>
              </a:pathLst>
            </a:custGeom>
            <a:solidFill>
              <a:srgbClr val="C5050C"/>
            </a:solidFill>
            <a:ln w="28575">
              <a:solidFill>
                <a:srgbClr val="C5050C"/>
              </a:solidFill>
              <a:round/>
              <a:headEnd/>
              <a:tailEnd/>
            </a:ln>
          </p:spPr>
          <p:txBody>
            <a:bodyPr vert="horz" wrap="square" lIns="91440" tIns="45720" rIns="91440" bIns="45720" numCol="1" anchor="t" anchorCtr="0" compatLnSpc="1">
              <a:prstTxWarp prst="textNoShape">
                <a:avLst/>
              </a:prstTxWarp>
            </a:bodyPr>
            <a:lstStyle/>
            <a:p>
              <a:pPr marL="0" marR="0" lvl="0" indent="0" algn="l" defTabSz="914341"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rgbClr val="41484D"/>
                </a:solidFill>
                <a:effectLst/>
                <a:uLnTx/>
                <a:uFillTx/>
                <a:latin typeface="Metropolis"/>
                <a:ea typeface="+mn-ea"/>
                <a:cs typeface="+mn-cs"/>
              </a:endParaRPr>
            </a:p>
          </p:txBody>
        </p:sp>
      </p:grpSp>
      <p:grpSp>
        <p:nvGrpSpPr>
          <p:cNvPr id="16" name="Group 15">
            <a:extLst>
              <a:ext uri="{FF2B5EF4-FFF2-40B4-BE49-F238E27FC236}">
                <a16:creationId xmlns:a16="http://schemas.microsoft.com/office/drawing/2014/main" id="{615AD84B-8569-38F9-D974-1176DC7047AF}"/>
              </a:ext>
            </a:extLst>
          </p:cNvPr>
          <p:cNvGrpSpPr/>
          <p:nvPr/>
        </p:nvGrpSpPr>
        <p:grpSpPr>
          <a:xfrm>
            <a:off x="8104482" y="2905182"/>
            <a:ext cx="2416109" cy="1917726"/>
            <a:chOff x="8402068" y="1893379"/>
            <a:chExt cx="2684566" cy="2130808"/>
          </a:xfrm>
        </p:grpSpPr>
        <p:sp>
          <p:nvSpPr>
            <p:cNvPr id="17" name="Rectangle 16">
              <a:extLst>
                <a:ext uri="{FF2B5EF4-FFF2-40B4-BE49-F238E27FC236}">
                  <a16:creationId xmlns:a16="http://schemas.microsoft.com/office/drawing/2014/main" id="{6C482201-51C0-65F8-3598-4836DCCC3C56}"/>
                </a:ext>
              </a:extLst>
            </p:cNvPr>
            <p:cNvSpPr/>
            <p:nvPr/>
          </p:nvSpPr>
          <p:spPr>
            <a:xfrm>
              <a:off x="8470676" y="3442831"/>
              <a:ext cx="2615958" cy="581356"/>
            </a:xfrm>
            <a:prstGeom prst="rect">
              <a:avLst/>
            </a:prstGeom>
          </p:spPr>
          <p:txBody>
            <a:bodyPr wrap="square" lIns="0" rIns="0" anchor="ctr">
              <a:sp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41484D">
                      <a:lumMod val="50000"/>
                      <a:lumOff val="50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New responsibilities, tasks, project assignment</a:t>
              </a:r>
            </a:p>
          </p:txBody>
        </p:sp>
        <p:sp>
          <p:nvSpPr>
            <p:cNvPr id="18" name="Rectangle 17">
              <a:extLst>
                <a:ext uri="{FF2B5EF4-FFF2-40B4-BE49-F238E27FC236}">
                  <a16:creationId xmlns:a16="http://schemas.microsoft.com/office/drawing/2014/main" id="{3B894581-57E0-CBD4-6CE3-2DFFEE43D608}"/>
                </a:ext>
              </a:extLst>
            </p:cNvPr>
            <p:cNvSpPr/>
            <p:nvPr/>
          </p:nvSpPr>
          <p:spPr>
            <a:xfrm>
              <a:off x="8470676" y="2741522"/>
              <a:ext cx="2615958" cy="718146"/>
            </a:xfrm>
            <a:prstGeom prst="rect">
              <a:avLst/>
            </a:prstGeom>
          </p:spPr>
          <p:txBody>
            <a:bodyPr wrap="square" lIns="0" rIns="0" anchor="b">
              <a:spAutoFit/>
            </a:bodyPr>
            <a:lstStyle/>
            <a:p>
              <a:pPr marL="0" marR="0" lvl="0" indent="0" algn="l" defTabSz="914341"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1484D">
                      <a:lumMod val="65000"/>
                      <a:lumOff val="35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Learning from Experience</a:t>
              </a:r>
            </a:p>
          </p:txBody>
        </p:sp>
        <p:sp>
          <p:nvSpPr>
            <p:cNvPr id="19" name="TextBox 18">
              <a:extLst>
                <a:ext uri="{FF2B5EF4-FFF2-40B4-BE49-F238E27FC236}">
                  <a16:creationId xmlns:a16="http://schemas.microsoft.com/office/drawing/2014/main" id="{379A7ACB-64A0-5527-0403-222382F930BA}"/>
                </a:ext>
              </a:extLst>
            </p:cNvPr>
            <p:cNvSpPr txBox="1"/>
            <p:nvPr/>
          </p:nvSpPr>
          <p:spPr>
            <a:xfrm>
              <a:off x="8402068" y="1893379"/>
              <a:ext cx="2509692" cy="1025923"/>
            </a:xfrm>
            <a:prstGeom prst="rect">
              <a:avLst/>
            </a:prstGeom>
            <a:noFill/>
          </p:spPr>
          <p:txBody>
            <a:bodyPr wrap="square" lIns="0" tIns="0" rIns="0" bIns="0" rtlCol="0">
              <a:spAutoFit/>
            </a:bodyPr>
            <a:lstStyle/>
            <a:p>
              <a:pPr marL="0" marR="0" lvl="0" indent="0" defTabSz="914341"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dirty="0">
                  <a:ln>
                    <a:noFill/>
                  </a:ln>
                  <a:solidFill>
                    <a:srgbClr val="065DBA"/>
                  </a:solidFill>
                  <a:effectLst/>
                  <a:uLnTx/>
                  <a:uFillTx/>
                  <a:latin typeface="Metropolis Light" panose="00000500000000000000" pitchFamily="50" charset="0"/>
                  <a:ea typeface="Open Sans" panose="020B0606030504020204" pitchFamily="34" charset="0"/>
                  <a:cs typeface="Open Sans" panose="020B0606030504020204" pitchFamily="34" charset="0"/>
                </a:rPr>
                <a:t>70</a:t>
              </a:r>
              <a:r>
                <a:rPr kumimoji="0" lang="en-IN" sz="6000" b="0" i="0" u="none" strike="noStrike" kern="1200" cap="none" spc="0" normalizeH="0" baseline="0" noProof="0" dirty="0">
                  <a:ln>
                    <a:noFill/>
                  </a:ln>
                  <a:solidFill>
                    <a:srgbClr val="065DBA"/>
                  </a:solidFill>
                  <a:effectLst/>
                  <a:uLnTx/>
                  <a:uFillTx/>
                  <a:latin typeface="Metropolis Light" panose="00000500000000000000" pitchFamily="50" charset="0"/>
                  <a:ea typeface="Open Sans" panose="020B0606030504020204" pitchFamily="34" charset="0"/>
                  <a:cs typeface="Open Sans" panose="020B0606030504020204" pitchFamily="34" charset="0"/>
                </a:rPr>
                <a:t>%</a:t>
              </a:r>
            </a:p>
          </p:txBody>
        </p:sp>
      </p:grpSp>
      <p:grpSp>
        <p:nvGrpSpPr>
          <p:cNvPr id="20" name="Group 19">
            <a:extLst>
              <a:ext uri="{FF2B5EF4-FFF2-40B4-BE49-F238E27FC236}">
                <a16:creationId xmlns:a16="http://schemas.microsoft.com/office/drawing/2014/main" id="{20D3B527-211F-10D3-6ECF-7F97DECE962D}"/>
              </a:ext>
            </a:extLst>
          </p:cNvPr>
          <p:cNvGrpSpPr/>
          <p:nvPr/>
        </p:nvGrpSpPr>
        <p:grpSpPr>
          <a:xfrm>
            <a:off x="1737924" y="3970642"/>
            <a:ext cx="2354362" cy="2128590"/>
            <a:chOff x="8470676" y="2169018"/>
            <a:chExt cx="2615958" cy="2028249"/>
          </a:xfrm>
        </p:grpSpPr>
        <p:sp>
          <p:nvSpPr>
            <p:cNvPr id="21" name="Rectangle 20">
              <a:extLst>
                <a:ext uri="{FF2B5EF4-FFF2-40B4-BE49-F238E27FC236}">
                  <a16:creationId xmlns:a16="http://schemas.microsoft.com/office/drawing/2014/main" id="{4620F005-7552-8B92-F24A-5E493D412657}"/>
                </a:ext>
              </a:extLst>
            </p:cNvPr>
            <p:cNvSpPr/>
            <p:nvPr/>
          </p:nvSpPr>
          <p:spPr>
            <a:xfrm>
              <a:off x="8470676" y="3493424"/>
              <a:ext cx="2615958" cy="703843"/>
            </a:xfrm>
            <a:prstGeom prst="rect">
              <a:avLst/>
            </a:prstGeom>
          </p:spPr>
          <p:txBody>
            <a:bodyPr wrap="square" lIns="0" rIns="0" anchor="ctr">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41484D">
                      <a:lumMod val="50000"/>
                      <a:lumOff val="50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Go and Sees, coaching, mentoring, observing others, soliciting feedback </a:t>
              </a:r>
            </a:p>
          </p:txBody>
        </p:sp>
        <p:sp>
          <p:nvSpPr>
            <p:cNvPr id="22" name="Rectangle 21">
              <a:extLst>
                <a:ext uri="{FF2B5EF4-FFF2-40B4-BE49-F238E27FC236}">
                  <a16:creationId xmlns:a16="http://schemas.microsoft.com/office/drawing/2014/main" id="{D35398F5-A209-B8E5-C008-3095B03EBEE1}"/>
                </a:ext>
              </a:extLst>
            </p:cNvPr>
            <p:cNvSpPr/>
            <p:nvPr/>
          </p:nvSpPr>
          <p:spPr>
            <a:xfrm>
              <a:off x="8470676" y="2893589"/>
              <a:ext cx="2615958" cy="615863"/>
            </a:xfrm>
            <a:prstGeom prst="rect">
              <a:avLst/>
            </a:prstGeom>
          </p:spPr>
          <p:txBody>
            <a:bodyPr wrap="square" lIns="0" rIns="0" anchor="b">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1484D">
                      <a:lumMod val="65000"/>
                      <a:lumOff val="35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Learning from Others</a:t>
              </a:r>
            </a:p>
          </p:txBody>
        </p:sp>
        <p:sp>
          <p:nvSpPr>
            <p:cNvPr id="23" name="TextBox 22">
              <a:extLst>
                <a:ext uri="{FF2B5EF4-FFF2-40B4-BE49-F238E27FC236}">
                  <a16:creationId xmlns:a16="http://schemas.microsoft.com/office/drawing/2014/main" id="{DC3B2F96-A1CE-DFBB-8DAA-03A7ED1EFFD2}"/>
                </a:ext>
              </a:extLst>
            </p:cNvPr>
            <p:cNvSpPr txBox="1"/>
            <p:nvPr/>
          </p:nvSpPr>
          <p:spPr>
            <a:xfrm>
              <a:off x="9248983" y="2169018"/>
              <a:ext cx="1837649" cy="879805"/>
            </a:xfrm>
            <a:prstGeom prst="rect">
              <a:avLst/>
            </a:prstGeom>
            <a:noFill/>
          </p:spPr>
          <p:txBody>
            <a:bodyPr wrap="square" lIns="0" tIns="0" rIns="0" bIns="0" rtlCol="0">
              <a:spAutoFit/>
            </a:bodyPr>
            <a:lstStyle/>
            <a:p>
              <a:pPr marL="0" marR="0" lvl="0" indent="0" defTabSz="914341"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dirty="0">
                  <a:ln>
                    <a:noFill/>
                  </a:ln>
                  <a:solidFill>
                    <a:srgbClr val="41484D"/>
                  </a:solidFill>
                  <a:effectLst/>
                  <a:uLnTx/>
                  <a:uFillTx/>
                  <a:latin typeface="Metropolis Light" panose="00000500000000000000" pitchFamily="50" charset="0"/>
                  <a:ea typeface="Open Sans" panose="020B0606030504020204" pitchFamily="34" charset="0"/>
                  <a:cs typeface="Open Sans" panose="020B0606030504020204" pitchFamily="34" charset="0"/>
                </a:rPr>
                <a:t>20</a:t>
              </a:r>
              <a:r>
                <a:rPr kumimoji="0" lang="en-IN" sz="6000" b="0" i="0" u="none" strike="noStrike" kern="1200" cap="none" spc="0" normalizeH="0" baseline="0" noProof="0" dirty="0">
                  <a:ln>
                    <a:noFill/>
                  </a:ln>
                  <a:solidFill>
                    <a:srgbClr val="41484D"/>
                  </a:solidFill>
                  <a:effectLst/>
                  <a:uLnTx/>
                  <a:uFillTx/>
                  <a:latin typeface="Metropolis Light" panose="00000500000000000000" pitchFamily="50" charset="0"/>
                  <a:ea typeface="Open Sans" panose="020B0606030504020204" pitchFamily="34" charset="0"/>
                  <a:cs typeface="Open Sans" panose="020B0606030504020204" pitchFamily="34" charset="0"/>
                </a:rPr>
                <a:t>%</a:t>
              </a:r>
            </a:p>
          </p:txBody>
        </p:sp>
      </p:grpSp>
      <p:grpSp>
        <p:nvGrpSpPr>
          <p:cNvPr id="24" name="Group 23">
            <a:extLst>
              <a:ext uri="{FF2B5EF4-FFF2-40B4-BE49-F238E27FC236}">
                <a16:creationId xmlns:a16="http://schemas.microsoft.com/office/drawing/2014/main" id="{127CABF5-3115-EDC5-FC88-9257CE167422}"/>
              </a:ext>
            </a:extLst>
          </p:cNvPr>
          <p:cNvGrpSpPr/>
          <p:nvPr/>
        </p:nvGrpSpPr>
        <p:grpSpPr>
          <a:xfrm>
            <a:off x="2024551" y="1715096"/>
            <a:ext cx="2354362" cy="1900943"/>
            <a:chOff x="8470676" y="2169018"/>
            <a:chExt cx="2615958" cy="2112160"/>
          </a:xfrm>
        </p:grpSpPr>
        <p:sp>
          <p:nvSpPr>
            <p:cNvPr id="25" name="Rectangle 24">
              <a:extLst>
                <a:ext uri="{FF2B5EF4-FFF2-40B4-BE49-F238E27FC236}">
                  <a16:creationId xmlns:a16="http://schemas.microsoft.com/office/drawing/2014/main" id="{2685E5C0-D7FA-ED72-5D65-815BCAD8E7DE}"/>
                </a:ext>
              </a:extLst>
            </p:cNvPr>
            <p:cNvSpPr/>
            <p:nvPr/>
          </p:nvSpPr>
          <p:spPr>
            <a:xfrm>
              <a:off x="8470676" y="3460440"/>
              <a:ext cx="2615958" cy="820738"/>
            </a:xfrm>
            <a:prstGeom prst="rect">
              <a:avLst/>
            </a:prstGeom>
          </p:spPr>
          <p:txBody>
            <a:bodyPr wrap="square" lIns="0" rIns="0" anchor="ctr">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41484D">
                      <a:lumMod val="50000"/>
                      <a:lumOff val="50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Learning courses, certifications, continuing education, reading a book</a:t>
              </a:r>
            </a:p>
          </p:txBody>
        </p:sp>
        <p:sp>
          <p:nvSpPr>
            <p:cNvPr id="26" name="Rectangle 25">
              <a:extLst>
                <a:ext uri="{FF2B5EF4-FFF2-40B4-BE49-F238E27FC236}">
                  <a16:creationId xmlns:a16="http://schemas.microsoft.com/office/drawing/2014/main" id="{DABC1204-9B06-986B-3745-E4C69E62A5C5}"/>
                </a:ext>
              </a:extLst>
            </p:cNvPr>
            <p:cNvSpPr/>
            <p:nvPr/>
          </p:nvSpPr>
          <p:spPr>
            <a:xfrm>
              <a:off x="8470676" y="3002973"/>
              <a:ext cx="2615958" cy="410369"/>
            </a:xfrm>
            <a:prstGeom prst="rect">
              <a:avLst/>
            </a:prstGeom>
          </p:spPr>
          <p:txBody>
            <a:bodyPr wrap="square" lIns="0" rIns="0" anchor="b">
              <a:spAutoFit/>
            </a:bodyPr>
            <a:lstStyle/>
            <a:p>
              <a:pPr marL="0" marR="0" lvl="0" indent="0" algn="r" defTabSz="914341"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rgbClr val="41484D">
                      <a:lumMod val="65000"/>
                      <a:lumOff val="35000"/>
                    </a:srgbClr>
                  </a:solidFill>
                  <a:effectLst/>
                  <a:uLnTx/>
                  <a:uFillTx/>
                  <a:latin typeface="Metropolis Light" panose="00000500000000000000" pitchFamily="50" charset="0"/>
                  <a:ea typeface="Open Sans" panose="020B0606030504020204" pitchFamily="34" charset="0"/>
                  <a:cs typeface="Open Sans" panose="020B0606030504020204" pitchFamily="34" charset="0"/>
                </a:rPr>
                <a:t>Formal Learning</a:t>
              </a:r>
            </a:p>
          </p:txBody>
        </p:sp>
        <p:sp>
          <p:nvSpPr>
            <p:cNvPr id="27" name="TextBox 26">
              <a:extLst>
                <a:ext uri="{FF2B5EF4-FFF2-40B4-BE49-F238E27FC236}">
                  <a16:creationId xmlns:a16="http://schemas.microsoft.com/office/drawing/2014/main" id="{47185151-911C-BDA3-9E14-90E6FD270E27}"/>
                </a:ext>
              </a:extLst>
            </p:cNvPr>
            <p:cNvSpPr txBox="1"/>
            <p:nvPr/>
          </p:nvSpPr>
          <p:spPr>
            <a:xfrm>
              <a:off x="9015175" y="2169018"/>
              <a:ext cx="2071457" cy="1025922"/>
            </a:xfrm>
            <a:prstGeom prst="rect">
              <a:avLst/>
            </a:prstGeom>
            <a:noFill/>
          </p:spPr>
          <p:txBody>
            <a:bodyPr wrap="square" lIns="0" tIns="0" rIns="0" bIns="0" rtlCol="0">
              <a:spAutoFit/>
            </a:bodyPr>
            <a:lstStyle/>
            <a:p>
              <a:pPr marL="0" marR="0" lvl="0" indent="0" defTabSz="914341" rtl="0" eaLnBrk="1" fontAlgn="auto" latinLnBrk="0" hangingPunct="1">
                <a:lnSpc>
                  <a:spcPct val="100000"/>
                </a:lnSpc>
                <a:spcBef>
                  <a:spcPts val="0"/>
                </a:spcBef>
                <a:spcAft>
                  <a:spcPts val="0"/>
                </a:spcAft>
                <a:buClrTx/>
                <a:buSzTx/>
                <a:buFontTx/>
                <a:buNone/>
                <a:tabLst/>
                <a:defRPr/>
              </a:pPr>
              <a:r>
                <a:rPr kumimoji="0" lang="en-IN" sz="6000" b="1" i="0" u="none" strike="noStrike" kern="1200" cap="none" spc="0" normalizeH="0" baseline="0" noProof="0" dirty="0">
                  <a:ln>
                    <a:noFill/>
                  </a:ln>
                  <a:solidFill>
                    <a:srgbClr val="C5050C"/>
                  </a:solidFill>
                  <a:effectLst/>
                  <a:uLnTx/>
                  <a:uFillTx/>
                  <a:latin typeface="Metropolis Light" panose="00000500000000000000" pitchFamily="50" charset="0"/>
                  <a:ea typeface="Open Sans" panose="020B0606030504020204" pitchFamily="34" charset="0"/>
                  <a:cs typeface="Open Sans" panose="020B0606030504020204" pitchFamily="34" charset="0"/>
                </a:rPr>
                <a:t>10</a:t>
              </a:r>
              <a:r>
                <a:rPr kumimoji="0" lang="en-IN" sz="6000" b="0" i="0" u="none" strike="noStrike" kern="1200" cap="none" spc="0" normalizeH="0" baseline="0" noProof="0" dirty="0">
                  <a:ln>
                    <a:noFill/>
                  </a:ln>
                  <a:solidFill>
                    <a:srgbClr val="C5050C"/>
                  </a:solidFill>
                  <a:effectLst/>
                  <a:uLnTx/>
                  <a:uFillTx/>
                  <a:latin typeface="Metropolis Light" panose="00000500000000000000" pitchFamily="50" charset="0"/>
                  <a:ea typeface="Open Sans" panose="020B0606030504020204" pitchFamily="34" charset="0"/>
                  <a:cs typeface="Open Sans" panose="020B0606030504020204" pitchFamily="34" charset="0"/>
                </a:rPr>
                <a:t>%</a:t>
              </a:r>
            </a:p>
          </p:txBody>
        </p:sp>
      </p:grpSp>
      <p:sp>
        <p:nvSpPr>
          <p:cNvPr id="3" name="Oval 2">
            <a:extLst>
              <a:ext uri="{FF2B5EF4-FFF2-40B4-BE49-F238E27FC236}">
                <a16:creationId xmlns:a16="http://schemas.microsoft.com/office/drawing/2014/main" id="{4AF4C3D6-F49B-C7FB-A50C-B4197D60DC08}"/>
              </a:ext>
            </a:extLst>
          </p:cNvPr>
          <p:cNvSpPr/>
          <p:nvPr/>
        </p:nvSpPr>
        <p:spPr>
          <a:xfrm>
            <a:off x="1367254" y="3891146"/>
            <a:ext cx="3430377" cy="2586376"/>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BFC0148-86D5-9B1D-5E57-59B00148DF50}"/>
              </a:ext>
            </a:extLst>
          </p:cNvPr>
          <p:cNvSpPr/>
          <p:nvPr/>
        </p:nvSpPr>
        <p:spPr>
          <a:xfrm>
            <a:off x="7612084" y="2579677"/>
            <a:ext cx="3294739" cy="2586376"/>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232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5525-9370-462D-939D-E8CA93375E50}"/>
              </a:ext>
            </a:extLst>
          </p:cNvPr>
          <p:cNvSpPr>
            <a:spLocks noGrp="1"/>
          </p:cNvSpPr>
          <p:nvPr>
            <p:ph type="title"/>
          </p:nvPr>
        </p:nvSpPr>
        <p:spPr>
          <a:xfrm>
            <a:off x="2446979" y="471057"/>
            <a:ext cx="8906821" cy="1219633"/>
          </a:xfrm>
        </p:spPr>
        <p:txBody>
          <a:bodyPr>
            <a:noAutofit/>
          </a:bodyPr>
          <a:lstStyle/>
          <a:p>
            <a:r>
              <a:rPr lang="en-US" sz="4000" dirty="0">
                <a:solidFill>
                  <a:schemeClr val="tx2"/>
                </a:solidFill>
                <a:latin typeface="Metropolis Light" panose="00000500000000000000" pitchFamily="50" charset="0"/>
              </a:rPr>
              <a:t>Continued Learning</a:t>
            </a:r>
          </a:p>
        </p:txBody>
      </p:sp>
      <p:sp>
        <p:nvSpPr>
          <p:cNvPr id="3" name="Content Placeholder 2">
            <a:extLst>
              <a:ext uri="{FF2B5EF4-FFF2-40B4-BE49-F238E27FC236}">
                <a16:creationId xmlns:a16="http://schemas.microsoft.com/office/drawing/2014/main" id="{5C4BA082-7A1D-4A65-8BCA-852122DA19E3}"/>
              </a:ext>
            </a:extLst>
          </p:cNvPr>
          <p:cNvSpPr>
            <a:spLocks noGrp="1"/>
          </p:cNvSpPr>
          <p:nvPr>
            <p:ph idx="1"/>
          </p:nvPr>
        </p:nvSpPr>
        <p:spPr>
          <a:xfrm>
            <a:off x="1122653" y="1825625"/>
            <a:ext cx="5918936" cy="4351338"/>
          </a:xfrm>
        </p:spPr>
        <p:txBody>
          <a:bodyPr>
            <a:normAutofit/>
          </a:bodyPr>
          <a:lstStyle/>
          <a:p>
            <a:pPr marL="118529" indent="0">
              <a:buSzPct val="80000"/>
              <a:buNone/>
            </a:pPr>
            <a:endParaRPr lang="en-US" sz="2400" dirty="0">
              <a:solidFill>
                <a:schemeClr val="tx1">
                  <a:lumMod val="75000"/>
                  <a:lumOff val="25000"/>
                </a:schemeClr>
              </a:solidFill>
            </a:endParaRPr>
          </a:p>
          <a:p>
            <a:pPr marL="118529" indent="0">
              <a:buSzPct val="80000"/>
              <a:buNone/>
            </a:pPr>
            <a:r>
              <a:rPr lang="en-US" sz="2400" dirty="0">
                <a:solidFill>
                  <a:schemeClr val="tx1">
                    <a:lumMod val="75000"/>
                    <a:lumOff val="25000"/>
                  </a:schemeClr>
                </a:solidFill>
              </a:rPr>
              <a:t>During your next department meeting, be prepared to share an example of when you </a:t>
            </a:r>
            <a:r>
              <a:rPr lang="en-US" sz="2400" dirty="0">
                <a:solidFill>
                  <a:srgbClr val="C00000"/>
                </a:solidFill>
              </a:rPr>
              <a:t>applied one of the Fundamentals of Communication or Emotional Intelligence strategies</a:t>
            </a:r>
            <a:r>
              <a:rPr lang="en-US" sz="2400" dirty="0">
                <a:solidFill>
                  <a:schemeClr val="tx1">
                    <a:lumMod val="75000"/>
                    <a:lumOff val="25000"/>
                  </a:schemeClr>
                </a:solidFill>
              </a:rPr>
              <a:t> in your work.</a:t>
            </a:r>
            <a:r>
              <a:rPr lang="en-US" sz="2400" dirty="0">
                <a:solidFill>
                  <a:schemeClr val="tx1">
                    <a:lumMod val="75000"/>
                    <a:lumOff val="25000"/>
                  </a:schemeClr>
                </a:solidFill>
                <a:effectLst>
                  <a:outerShdw blurRad="38100" dist="38100" dir="2700000" algn="tl">
                    <a:srgbClr val="000000">
                      <a:alpha val="43137"/>
                    </a:srgbClr>
                  </a:outerShdw>
                </a:effectLst>
              </a:rPr>
              <a:t>  </a:t>
            </a:r>
          </a:p>
          <a:p>
            <a:pPr marL="118529" indent="0">
              <a:buSzPct val="80000"/>
              <a:buNone/>
            </a:pPr>
            <a:endParaRPr lang="en-US" sz="2400" dirty="0">
              <a:solidFill>
                <a:schemeClr val="tx1">
                  <a:lumMod val="75000"/>
                  <a:lumOff val="25000"/>
                </a:schemeClr>
              </a:solidFill>
              <a:effectLst>
                <a:outerShdw blurRad="38100" dist="38100" dir="2700000" algn="tl">
                  <a:srgbClr val="000000">
                    <a:alpha val="43137"/>
                  </a:srgbClr>
                </a:outerShdw>
              </a:effectLst>
            </a:endParaRPr>
          </a:p>
          <a:p>
            <a:pPr marL="118529" indent="0">
              <a:buSzPct val="80000"/>
              <a:buNone/>
            </a:pPr>
            <a:r>
              <a:rPr lang="en-US" sz="2400" dirty="0">
                <a:solidFill>
                  <a:schemeClr val="tx1">
                    <a:lumMod val="75000"/>
                    <a:lumOff val="25000"/>
                  </a:schemeClr>
                </a:solidFill>
              </a:rPr>
              <a:t>What were the </a:t>
            </a:r>
            <a:r>
              <a:rPr lang="en-US" sz="2400" dirty="0">
                <a:solidFill>
                  <a:srgbClr val="C00000"/>
                </a:solidFill>
              </a:rPr>
              <a:t>benefits</a:t>
            </a:r>
            <a:r>
              <a:rPr lang="en-US" sz="2400" dirty="0">
                <a:solidFill>
                  <a:schemeClr val="tx1">
                    <a:lumMod val="75000"/>
                    <a:lumOff val="25000"/>
                  </a:schemeClr>
                </a:solidFill>
              </a:rPr>
              <a:t> of applying this strategy?</a:t>
            </a:r>
          </a:p>
          <a:p>
            <a:pPr marL="594760" lvl="1" indent="0">
              <a:buSzPct val="80000"/>
              <a:buNone/>
            </a:pPr>
            <a:endParaRPr lang="en-US" sz="2400" dirty="0">
              <a:solidFill>
                <a:schemeClr val="accent1"/>
              </a:solidFill>
            </a:endParaRPr>
          </a:p>
          <a:p>
            <a:pPr marL="0" indent="0">
              <a:buNone/>
            </a:pPr>
            <a:endParaRPr lang="en-US" sz="2400" dirty="0">
              <a:solidFill>
                <a:schemeClr val="accent1"/>
              </a:solidFill>
            </a:endParaRPr>
          </a:p>
        </p:txBody>
      </p:sp>
      <p:sp>
        <p:nvSpPr>
          <p:cNvPr id="12" name="Oval 11">
            <a:extLst>
              <a:ext uri="{FF2B5EF4-FFF2-40B4-BE49-F238E27FC236}">
                <a16:creationId xmlns:a16="http://schemas.microsoft.com/office/drawing/2014/main" id="{F4F5C353-A51B-4EA0-9E0D-BDA710B1A76B}"/>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13</a:t>
            </a:r>
          </a:p>
        </p:txBody>
      </p:sp>
      <p:pic>
        <p:nvPicPr>
          <p:cNvPr id="4" name="Picture 2" descr="Skills, Can, Startup, Start Up, Founding, Business">
            <a:extLst>
              <a:ext uri="{FF2B5EF4-FFF2-40B4-BE49-F238E27FC236}">
                <a16:creationId xmlns:a16="http://schemas.microsoft.com/office/drawing/2014/main" id="{47A1AD61-C6B0-15E0-6D7B-428C74FA02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333" y="1882163"/>
            <a:ext cx="4077363" cy="2926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2F750EC-9DDF-6A28-9372-CF31A68635A5}"/>
              </a:ext>
            </a:extLst>
          </p:cNvPr>
          <p:cNvGrpSpPr/>
          <p:nvPr/>
        </p:nvGrpSpPr>
        <p:grpSpPr>
          <a:xfrm>
            <a:off x="838199" y="286025"/>
            <a:ext cx="1539600" cy="1539600"/>
            <a:chOff x="838199" y="286025"/>
            <a:chExt cx="1539600" cy="1539600"/>
          </a:xfrm>
        </p:grpSpPr>
        <p:grpSp>
          <p:nvGrpSpPr>
            <p:cNvPr id="6" name="Group 5">
              <a:extLst>
                <a:ext uri="{FF2B5EF4-FFF2-40B4-BE49-F238E27FC236}">
                  <a16:creationId xmlns:a16="http://schemas.microsoft.com/office/drawing/2014/main" id="{1FB6C549-61EE-A946-8A8B-68DF395F1B8F}"/>
                </a:ext>
              </a:extLst>
            </p:cNvPr>
            <p:cNvGrpSpPr/>
            <p:nvPr/>
          </p:nvGrpSpPr>
          <p:grpSpPr>
            <a:xfrm>
              <a:off x="838199" y="286025"/>
              <a:ext cx="1539600" cy="1539600"/>
              <a:chOff x="7870924" y="3975152"/>
              <a:chExt cx="1539600" cy="1539600"/>
            </a:xfrm>
          </p:grpSpPr>
          <p:sp>
            <p:nvSpPr>
              <p:cNvPr id="8" name="Google Shape;363;p31">
                <a:extLst>
                  <a:ext uri="{FF2B5EF4-FFF2-40B4-BE49-F238E27FC236}">
                    <a16:creationId xmlns:a16="http://schemas.microsoft.com/office/drawing/2014/main" id="{6F8966B2-D906-BD3A-E867-D3A51C91EE09}"/>
                  </a:ext>
                </a:extLst>
              </p:cNvPr>
              <p:cNvSpPr/>
              <p:nvPr/>
            </p:nvSpPr>
            <p:spPr>
              <a:xfrm>
                <a:off x="8015768" y="4119996"/>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1C0F33DB-67D6-3EFC-7A11-B6D5831B04E9}"/>
                  </a:ext>
                </a:extLst>
              </p:cNvPr>
              <p:cNvGrpSpPr/>
              <p:nvPr/>
            </p:nvGrpSpPr>
            <p:grpSpPr>
              <a:xfrm>
                <a:off x="7870924" y="3975152"/>
                <a:ext cx="1539600" cy="1539600"/>
                <a:chOff x="7870924" y="3975152"/>
                <a:chExt cx="1539600" cy="1539600"/>
              </a:xfrm>
            </p:grpSpPr>
            <p:sp>
              <p:nvSpPr>
                <p:cNvPr id="10" name="Google Shape;364;p31">
                  <a:extLst>
                    <a:ext uri="{FF2B5EF4-FFF2-40B4-BE49-F238E27FC236}">
                      <a16:creationId xmlns:a16="http://schemas.microsoft.com/office/drawing/2014/main" id="{872CCB49-5194-0306-110F-B0E9BD45360E}"/>
                    </a:ext>
                  </a:extLst>
                </p:cNvPr>
                <p:cNvSpPr/>
                <p:nvPr/>
              </p:nvSpPr>
              <p:spPr>
                <a:xfrm>
                  <a:off x="8084949" y="4189177"/>
                  <a:ext cx="1111200" cy="1111200"/>
                </a:xfrm>
                <a:prstGeom prst="ellipse">
                  <a:avLst/>
                </a:prstGeom>
                <a:solidFill>
                  <a:srgbClr val="0133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Google Shape;365;p31">
                  <a:extLst>
                    <a:ext uri="{FF2B5EF4-FFF2-40B4-BE49-F238E27FC236}">
                      <a16:creationId xmlns:a16="http://schemas.microsoft.com/office/drawing/2014/main" id="{6F75E03D-FD09-25BC-99D3-B8572B706C44}"/>
                    </a:ext>
                  </a:extLst>
                </p:cNvPr>
                <p:cNvSpPr/>
                <p:nvPr/>
              </p:nvSpPr>
              <p:spPr>
                <a:xfrm>
                  <a:off x="7870924" y="3975152"/>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pic>
          <p:nvPicPr>
            <p:cNvPr id="7" name="Graphic 6" descr="Open book">
              <a:extLst>
                <a:ext uri="{FF2B5EF4-FFF2-40B4-BE49-F238E27FC236}">
                  <a16:creationId xmlns:a16="http://schemas.microsoft.com/office/drawing/2014/main" id="{005FDF41-0E8B-8304-22F0-A48F8CEECD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85490" y="643984"/>
              <a:ext cx="848384" cy="848384"/>
            </a:xfrm>
            <a:prstGeom prst="rect">
              <a:avLst/>
            </a:prstGeom>
          </p:spPr>
        </p:pic>
      </p:grpSp>
    </p:spTree>
    <p:custDataLst>
      <p:tags r:id="rId1"/>
    </p:custDataLst>
    <p:extLst>
      <p:ext uri="{BB962C8B-B14F-4D97-AF65-F5344CB8AC3E}">
        <p14:creationId xmlns:p14="http://schemas.microsoft.com/office/powerpoint/2010/main" val="203407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25525-9370-462D-939D-E8CA93375E50}"/>
              </a:ext>
            </a:extLst>
          </p:cNvPr>
          <p:cNvSpPr>
            <a:spLocks noGrp="1"/>
          </p:cNvSpPr>
          <p:nvPr>
            <p:ph type="title"/>
          </p:nvPr>
        </p:nvSpPr>
        <p:spPr>
          <a:xfrm>
            <a:off x="2446979" y="471057"/>
            <a:ext cx="8906821" cy="1219633"/>
          </a:xfrm>
        </p:spPr>
        <p:txBody>
          <a:bodyPr>
            <a:noAutofit/>
          </a:bodyPr>
          <a:lstStyle/>
          <a:p>
            <a:r>
              <a:rPr lang="en-US" sz="4400" dirty="0">
                <a:solidFill>
                  <a:schemeClr val="tx2"/>
                </a:solidFill>
                <a:latin typeface="Metropolis Light" panose="00000500000000000000" pitchFamily="50" charset="0"/>
              </a:rPr>
              <a:t>Additional Resources</a:t>
            </a:r>
          </a:p>
        </p:txBody>
      </p:sp>
      <p:sp>
        <p:nvSpPr>
          <p:cNvPr id="3" name="Content Placeholder 2">
            <a:extLst>
              <a:ext uri="{FF2B5EF4-FFF2-40B4-BE49-F238E27FC236}">
                <a16:creationId xmlns:a16="http://schemas.microsoft.com/office/drawing/2014/main" id="{5C4BA082-7A1D-4A65-8BCA-852122DA19E3}"/>
              </a:ext>
            </a:extLst>
          </p:cNvPr>
          <p:cNvSpPr>
            <a:spLocks noGrp="1"/>
          </p:cNvSpPr>
          <p:nvPr>
            <p:ph idx="1"/>
          </p:nvPr>
        </p:nvSpPr>
        <p:spPr>
          <a:xfrm>
            <a:off x="1108365" y="1825625"/>
            <a:ext cx="6676735" cy="4351338"/>
          </a:xfrm>
        </p:spPr>
        <p:txBody>
          <a:bodyPr>
            <a:normAutofit/>
          </a:bodyPr>
          <a:lstStyle/>
          <a:p>
            <a:pPr marL="118529" indent="0">
              <a:buSzPct val="80000"/>
              <a:buNone/>
            </a:pPr>
            <a:r>
              <a:rPr lang="en-US" sz="2400" dirty="0">
                <a:solidFill>
                  <a:schemeClr val="tx1">
                    <a:lumMod val="75000"/>
                    <a:lumOff val="25000"/>
                  </a:schemeClr>
                </a:solidFill>
              </a:rPr>
              <a:t>Visit the </a:t>
            </a:r>
            <a:r>
              <a:rPr lang="en-US" sz="2400" dirty="0">
                <a:solidFill>
                  <a:srgbClr val="C00000"/>
                </a:solidFill>
                <a:hlinkClick r:id="rId3">
                  <a:extLst>
                    <a:ext uri="{A12FA001-AC4F-418D-AE19-62706E023703}">
                      <ahyp:hlinkClr xmlns:ahyp="http://schemas.microsoft.com/office/drawing/2018/hyperlinkcolor" val="tx"/>
                    </a:ext>
                  </a:extLst>
                </a:hlinkClick>
              </a:rPr>
              <a:t>Respect for People Suite of Activities and Resources</a:t>
            </a:r>
            <a:r>
              <a:rPr lang="en-US" sz="2400" dirty="0">
                <a:solidFill>
                  <a:srgbClr val="C00000"/>
                </a:solidFill>
              </a:rPr>
              <a:t> </a:t>
            </a:r>
            <a:r>
              <a:rPr lang="en-US" sz="2400" dirty="0">
                <a:solidFill>
                  <a:schemeClr val="tx1">
                    <a:lumMod val="75000"/>
                    <a:lumOff val="25000"/>
                  </a:schemeClr>
                </a:solidFill>
              </a:rPr>
              <a:t>to continue the conversation with your team.</a:t>
            </a:r>
          </a:p>
          <a:p>
            <a:pPr marL="118529" indent="0">
              <a:buSzPct val="80000"/>
              <a:buNone/>
            </a:pPr>
            <a:endParaRPr lang="en-US" sz="2400" dirty="0">
              <a:solidFill>
                <a:schemeClr val="tx1">
                  <a:lumMod val="75000"/>
                  <a:lumOff val="25000"/>
                </a:schemeClr>
              </a:solidFill>
            </a:endParaRPr>
          </a:p>
          <a:p>
            <a:pPr marL="118529" indent="0">
              <a:buSzPct val="80000"/>
              <a:buNone/>
            </a:pPr>
            <a:r>
              <a:rPr lang="en-US" sz="2400" dirty="0">
                <a:solidFill>
                  <a:schemeClr val="tx1">
                    <a:lumMod val="75000"/>
                    <a:lumOff val="25000"/>
                  </a:schemeClr>
                </a:solidFill>
              </a:rPr>
              <a:t>There are materials available to support your team in </a:t>
            </a:r>
            <a:r>
              <a:rPr lang="en-US" sz="2400" dirty="0">
                <a:solidFill>
                  <a:srgbClr val="C00000"/>
                </a:solidFill>
              </a:rPr>
              <a:t>developing </a:t>
            </a:r>
            <a:r>
              <a:rPr lang="en-US" sz="2400" dirty="0">
                <a:solidFill>
                  <a:schemeClr val="tx1">
                    <a:lumMod val="75000"/>
                    <a:lumOff val="25000"/>
                  </a:schemeClr>
                </a:solidFill>
              </a:rPr>
              <a:t>and</a:t>
            </a:r>
            <a:r>
              <a:rPr lang="en-US" sz="2400" dirty="0">
                <a:solidFill>
                  <a:srgbClr val="C00000"/>
                </a:solidFill>
              </a:rPr>
              <a:t> demonstrating</a:t>
            </a:r>
            <a:r>
              <a:rPr lang="en-US" sz="2400" dirty="0">
                <a:solidFill>
                  <a:schemeClr val="tx1">
                    <a:lumMod val="75000"/>
                    <a:lumOff val="25000"/>
                  </a:schemeClr>
                </a:solidFill>
              </a:rPr>
              <a:t> the behaviors connected to each of the commitments and other resources connected to the topics covered in today’s learning session.</a:t>
            </a:r>
            <a:endParaRPr lang="en-US" sz="2400" dirty="0">
              <a:solidFill>
                <a:schemeClr val="accent1"/>
              </a:solidFill>
            </a:endParaRPr>
          </a:p>
        </p:txBody>
      </p:sp>
      <p:sp>
        <p:nvSpPr>
          <p:cNvPr id="5" name="Oval 4">
            <a:extLst>
              <a:ext uri="{FF2B5EF4-FFF2-40B4-BE49-F238E27FC236}">
                <a16:creationId xmlns:a16="http://schemas.microsoft.com/office/drawing/2014/main" id="{8E839074-EDA7-437F-8EBB-6F8B20592D37}"/>
              </a:ext>
            </a:extLst>
          </p:cNvPr>
          <p:cNvSpPr/>
          <p:nvPr/>
        </p:nvSpPr>
        <p:spPr>
          <a:xfrm>
            <a:off x="10786976" y="160348"/>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2060"/>
                </a:solidFill>
                <a:latin typeface="Helvetica Neue Light"/>
              </a:rPr>
              <a:t>Page 13</a:t>
            </a:r>
            <a:endParaRPr lang="en-US" sz="1600" b="1" dirty="0">
              <a:solidFill>
                <a:srgbClr val="002060"/>
              </a:solidFill>
              <a:latin typeface="Helvetica Neue Light"/>
            </a:endParaRPr>
          </a:p>
        </p:txBody>
      </p:sp>
      <p:grpSp>
        <p:nvGrpSpPr>
          <p:cNvPr id="9" name="Group 8">
            <a:extLst>
              <a:ext uri="{FF2B5EF4-FFF2-40B4-BE49-F238E27FC236}">
                <a16:creationId xmlns:a16="http://schemas.microsoft.com/office/drawing/2014/main" id="{A5EB1126-2509-4D81-B847-BE8E5B6675D8}"/>
              </a:ext>
            </a:extLst>
          </p:cNvPr>
          <p:cNvGrpSpPr/>
          <p:nvPr/>
        </p:nvGrpSpPr>
        <p:grpSpPr>
          <a:xfrm>
            <a:off x="838199" y="286025"/>
            <a:ext cx="1539600" cy="1539600"/>
            <a:chOff x="838199" y="286025"/>
            <a:chExt cx="1539600" cy="1539600"/>
          </a:xfrm>
        </p:grpSpPr>
        <p:grpSp>
          <p:nvGrpSpPr>
            <p:cNvPr id="10" name="Group 9">
              <a:extLst>
                <a:ext uri="{FF2B5EF4-FFF2-40B4-BE49-F238E27FC236}">
                  <a16:creationId xmlns:a16="http://schemas.microsoft.com/office/drawing/2014/main" id="{9E5AA456-81C3-4B2F-8EAE-54459D1BCD3A}"/>
                </a:ext>
              </a:extLst>
            </p:cNvPr>
            <p:cNvGrpSpPr/>
            <p:nvPr/>
          </p:nvGrpSpPr>
          <p:grpSpPr>
            <a:xfrm>
              <a:off x="838199" y="286025"/>
              <a:ext cx="1539600" cy="1539600"/>
              <a:chOff x="7870924" y="3975152"/>
              <a:chExt cx="1539600" cy="1539600"/>
            </a:xfrm>
          </p:grpSpPr>
          <p:sp>
            <p:nvSpPr>
              <p:cNvPr id="12" name="Google Shape;363;p31">
                <a:extLst>
                  <a:ext uri="{FF2B5EF4-FFF2-40B4-BE49-F238E27FC236}">
                    <a16:creationId xmlns:a16="http://schemas.microsoft.com/office/drawing/2014/main" id="{EC0455DE-FD7D-4312-A42D-F3F325CFED52}"/>
                  </a:ext>
                </a:extLst>
              </p:cNvPr>
              <p:cNvSpPr/>
              <p:nvPr/>
            </p:nvSpPr>
            <p:spPr>
              <a:xfrm>
                <a:off x="8015768" y="4119996"/>
                <a:ext cx="1249800" cy="1249800"/>
              </a:xfrm>
              <a:prstGeom prst="ellipse">
                <a:avLst/>
              </a:prstGeom>
              <a:solidFill>
                <a:srgbClr val="000000">
                  <a:alpha val="188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F5848137-93C5-4155-AA17-5CC24A863CC9}"/>
                  </a:ext>
                </a:extLst>
              </p:cNvPr>
              <p:cNvGrpSpPr/>
              <p:nvPr/>
            </p:nvGrpSpPr>
            <p:grpSpPr>
              <a:xfrm>
                <a:off x="7870924" y="3975152"/>
                <a:ext cx="1539600" cy="1539600"/>
                <a:chOff x="7870924" y="3975152"/>
                <a:chExt cx="1539600" cy="1539600"/>
              </a:xfrm>
            </p:grpSpPr>
            <p:sp>
              <p:nvSpPr>
                <p:cNvPr id="14" name="Google Shape;364;p31">
                  <a:extLst>
                    <a:ext uri="{FF2B5EF4-FFF2-40B4-BE49-F238E27FC236}">
                      <a16:creationId xmlns:a16="http://schemas.microsoft.com/office/drawing/2014/main" id="{C8CC41E3-A64B-4401-AB1D-3FB8CD795C16}"/>
                    </a:ext>
                  </a:extLst>
                </p:cNvPr>
                <p:cNvSpPr/>
                <p:nvPr/>
              </p:nvSpPr>
              <p:spPr>
                <a:xfrm>
                  <a:off x="8084949" y="4189177"/>
                  <a:ext cx="1111200" cy="1111200"/>
                </a:xfrm>
                <a:prstGeom prst="ellipse">
                  <a:avLst/>
                </a:prstGeom>
                <a:solidFill>
                  <a:srgbClr val="0133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5" name="Google Shape;365;p31">
                  <a:extLst>
                    <a:ext uri="{FF2B5EF4-FFF2-40B4-BE49-F238E27FC236}">
                      <a16:creationId xmlns:a16="http://schemas.microsoft.com/office/drawing/2014/main" id="{8AF661B9-3C7A-4A70-9F7B-395BF8471AC1}"/>
                    </a:ext>
                  </a:extLst>
                </p:cNvPr>
                <p:cNvSpPr/>
                <p:nvPr/>
              </p:nvSpPr>
              <p:spPr>
                <a:xfrm>
                  <a:off x="7870924" y="3975152"/>
                  <a:ext cx="1539600" cy="1539600"/>
                </a:xfrm>
                <a:prstGeom prst="donut">
                  <a:avLst>
                    <a:gd name="adj" fmla="val 675"/>
                  </a:avLst>
                </a:prstGeom>
                <a:solidFill>
                  <a:srgbClr val="000000">
                    <a:alpha val="653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pic>
          <p:nvPicPr>
            <p:cNvPr id="11" name="Graphic 10" descr="Open book">
              <a:extLst>
                <a:ext uri="{FF2B5EF4-FFF2-40B4-BE49-F238E27FC236}">
                  <a16:creationId xmlns:a16="http://schemas.microsoft.com/office/drawing/2014/main" id="{1D3E4628-269D-480D-A1BE-7D9F4CF34E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5490" y="643984"/>
              <a:ext cx="848384" cy="848384"/>
            </a:xfrm>
            <a:prstGeom prst="rect">
              <a:avLst/>
            </a:prstGeom>
          </p:spPr>
        </p:pic>
      </p:grpSp>
      <p:pic>
        <p:nvPicPr>
          <p:cNvPr id="4" name="Picture 3" descr="A picture containing company name&#10;&#10;Description automatically generated">
            <a:extLst>
              <a:ext uri="{FF2B5EF4-FFF2-40B4-BE49-F238E27FC236}">
                <a16:creationId xmlns:a16="http://schemas.microsoft.com/office/drawing/2014/main" id="{E1A651C2-3AE8-0BBE-925E-4A66C59EAF50}"/>
              </a:ext>
            </a:extLst>
          </p:cNvPr>
          <p:cNvPicPr>
            <a:picLocks noChangeAspect="1"/>
          </p:cNvPicPr>
          <p:nvPr/>
        </p:nvPicPr>
        <p:blipFill>
          <a:blip r:embed="rId6"/>
          <a:stretch>
            <a:fillRect/>
          </a:stretch>
        </p:blipFill>
        <p:spPr>
          <a:xfrm>
            <a:off x="459063" y="5365403"/>
            <a:ext cx="2333032" cy="1333161"/>
          </a:xfrm>
          <a:prstGeom prst="rect">
            <a:avLst/>
          </a:prstGeom>
        </p:spPr>
      </p:pic>
      <p:pic>
        <p:nvPicPr>
          <p:cNvPr id="1026" name="Picture 2" descr="Free web design user interface website illustration">
            <a:extLst>
              <a:ext uri="{FF2B5EF4-FFF2-40B4-BE49-F238E27FC236}">
                <a16:creationId xmlns:a16="http://schemas.microsoft.com/office/drawing/2014/main" id="{0947E923-A8F3-DFB1-020E-55BB8D7587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3101" y="2001399"/>
            <a:ext cx="3419947" cy="22789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488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CB7F97-8725-44E5-9D45-551B78E6F6B0}"/>
              </a:ext>
            </a:extLst>
          </p:cNvPr>
          <p:cNvSpPr>
            <a:spLocks noGrp="1"/>
          </p:cNvSpPr>
          <p:nvPr>
            <p:ph type="title"/>
          </p:nvPr>
        </p:nvSpPr>
        <p:spPr>
          <a:xfrm>
            <a:off x="1108364" y="138548"/>
            <a:ext cx="10820399" cy="1219633"/>
          </a:xfrm>
        </p:spPr>
        <p:txBody>
          <a:bodyPr anchor="b">
            <a:normAutofit/>
          </a:bodyPr>
          <a:lstStyle/>
          <a:p>
            <a:r>
              <a:rPr lang="en-US" sz="3600" dirty="0"/>
              <a:t>What is one </a:t>
            </a:r>
            <a:r>
              <a:rPr lang="en-US" sz="3600" dirty="0">
                <a:solidFill>
                  <a:srgbClr val="C00000"/>
                </a:solidFill>
              </a:rPr>
              <a:t>key takeaway </a:t>
            </a:r>
            <a:r>
              <a:rPr lang="en-US" sz="3600" dirty="0"/>
              <a:t>from today’s session?</a:t>
            </a:r>
          </a:p>
        </p:txBody>
      </p:sp>
      <p:pic>
        <p:nvPicPr>
          <p:cNvPr id="3" name="Picture 4" descr="Lightbulb, Bulb, Light, Idea, Energy">
            <a:extLst>
              <a:ext uri="{FF2B5EF4-FFF2-40B4-BE49-F238E27FC236}">
                <a16:creationId xmlns:a16="http://schemas.microsoft.com/office/drawing/2014/main" id="{DF504934-76D7-4501-D42F-85D9DFA368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2209800"/>
            <a:ext cx="5391150" cy="3238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4372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DA251D-2E85-41F3-8454-71788748DDF9}"/>
              </a:ext>
            </a:extLst>
          </p:cNvPr>
          <p:cNvSpPr>
            <a:spLocks noGrp="1"/>
          </p:cNvSpPr>
          <p:nvPr>
            <p:ph type="ctrTitle"/>
          </p:nvPr>
        </p:nvSpPr>
        <p:spPr>
          <a:xfrm>
            <a:off x="492370" y="1633506"/>
            <a:ext cx="5303520" cy="1069471"/>
          </a:xfrm>
        </p:spPr>
        <p:txBody>
          <a:bodyPr>
            <a:normAutofit/>
          </a:bodyPr>
          <a:lstStyle/>
          <a:p>
            <a:pPr algn="ctr"/>
            <a:r>
              <a:rPr lang="en-US" sz="6000" dirty="0">
                <a:solidFill>
                  <a:schemeClr val="tx2"/>
                </a:solidFill>
                <a:latin typeface="Metropolis" panose="00000500000000000000" pitchFamily="50" charset="0"/>
                <a:cs typeface="Arial" panose="020B0604020202020204" pitchFamily="34" charset="0"/>
              </a:rPr>
              <a:t>Thank You!</a:t>
            </a:r>
          </a:p>
        </p:txBody>
      </p:sp>
      <p:sp>
        <p:nvSpPr>
          <p:cNvPr id="7" name="Subtitle 6">
            <a:extLst>
              <a:ext uri="{FF2B5EF4-FFF2-40B4-BE49-F238E27FC236}">
                <a16:creationId xmlns:a16="http://schemas.microsoft.com/office/drawing/2014/main" id="{EF7DD2D5-1FD7-4D5A-BB76-3E56009B01BB}"/>
              </a:ext>
            </a:extLst>
          </p:cNvPr>
          <p:cNvSpPr>
            <a:spLocks noGrp="1"/>
          </p:cNvSpPr>
          <p:nvPr>
            <p:ph type="subTitle" idx="1"/>
          </p:nvPr>
        </p:nvSpPr>
        <p:spPr>
          <a:xfrm>
            <a:off x="903851" y="2745509"/>
            <a:ext cx="4892039" cy="683491"/>
          </a:xfrm>
        </p:spPr>
        <p:txBody>
          <a:bodyPr>
            <a:normAutofit/>
          </a:bodyPr>
          <a:lstStyle/>
          <a:p>
            <a:r>
              <a:rPr lang="en-US" dirty="0"/>
              <a:t>We would like your feedback!</a:t>
            </a:r>
          </a:p>
        </p:txBody>
      </p:sp>
      <p:pic>
        <p:nvPicPr>
          <p:cNvPr id="1028" name="Picture 4" descr="Survey, Poll, Pencil, Icon, Checkbox">
            <a:extLst>
              <a:ext uri="{FF2B5EF4-FFF2-40B4-BE49-F238E27FC236}">
                <a16:creationId xmlns:a16="http://schemas.microsoft.com/office/drawing/2014/main" id="{EF499898-DCEA-4462-A4CF-B3E095E6D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016" y="2420296"/>
            <a:ext cx="3032768" cy="2767545"/>
          </a:xfrm>
          <a:prstGeom prst="rect">
            <a:avLst/>
          </a:prstGeom>
          <a:solidFill>
            <a:schemeClr val="bg1"/>
          </a:solidFill>
        </p:spPr>
      </p:pic>
    </p:spTree>
    <p:custDataLst>
      <p:tags r:id="rId1"/>
    </p:custDataLst>
    <p:extLst>
      <p:ext uri="{BB962C8B-B14F-4D97-AF65-F5344CB8AC3E}">
        <p14:creationId xmlns:p14="http://schemas.microsoft.com/office/powerpoint/2010/main" val="216540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7719A-D92E-46A9-9B52-8E874DCF7843}"/>
              </a:ext>
            </a:extLst>
          </p:cNvPr>
          <p:cNvSpPr>
            <a:spLocks noGrp="1"/>
          </p:cNvSpPr>
          <p:nvPr>
            <p:ph type="title"/>
          </p:nvPr>
        </p:nvSpPr>
        <p:spPr/>
        <p:txBody>
          <a:bodyPr>
            <a:normAutofit/>
          </a:bodyPr>
          <a:lstStyle/>
          <a:p>
            <a:r>
              <a:rPr lang="en-US" sz="3600" dirty="0"/>
              <a:t>What stood out for you from the </a:t>
            </a:r>
            <a:r>
              <a:rPr lang="en-US" sz="3600" dirty="0">
                <a:solidFill>
                  <a:srgbClr val="C00000"/>
                </a:solidFill>
              </a:rPr>
              <a:t>Prework?</a:t>
            </a:r>
          </a:p>
        </p:txBody>
      </p:sp>
      <p:pic>
        <p:nvPicPr>
          <p:cNvPr id="8" name="Picture 4" descr="Lightbulb, Bulb, Light, Idea, Energy">
            <a:extLst>
              <a:ext uri="{FF2B5EF4-FFF2-40B4-BE49-F238E27FC236}">
                <a16:creationId xmlns:a16="http://schemas.microsoft.com/office/drawing/2014/main" id="{E88A9556-BDD8-4A6B-B770-7781D889D7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977" y="2209800"/>
            <a:ext cx="5391150" cy="3238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DC2C011-6CE1-4ED3-9920-8987972CA6C0}"/>
              </a:ext>
            </a:extLst>
          </p:cNvPr>
          <p:cNvGrpSpPr/>
          <p:nvPr/>
        </p:nvGrpSpPr>
        <p:grpSpPr>
          <a:xfrm>
            <a:off x="123009" y="5284788"/>
            <a:ext cx="1615109" cy="1462415"/>
            <a:chOff x="179990" y="5573149"/>
            <a:chExt cx="1330757" cy="1239764"/>
          </a:xfrm>
        </p:grpSpPr>
        <p:pic>
          <p:nvPicPr>
            <p:cNvPr id="5" name="Picture 4">
              <a:extLst>
                <a:ext uri="{FF2B5EF4-FFF2-40B4-BE49-F238E27FC236}">
                  <a16:creationId xmlns:a16="http://schemas.microsoft.com/office/drawing/2014/main" id="{C462B194-9994-4F77-82A4-916A299D8157}"/>
                </a:ext>
              </a:extLst>
            </p:cNvPr>
            <p:cNvPicPr>
              <a:picLocks noChangeAspect="1"/>
            </p:cNvPicPr>
            <p:nvPr/>
          </p:nvPicPr>
          <p:blipFill>
            <a:blip r:embed="rId5"/>
            <a:stretch>
              <a:fillRect/>
            </a:stretch>
          </p:blipFill>
          <p:spPr>
            <a:xfrm>
              <a:off x="179990" y="5573149"/>
              <a:ext cx="1330757" cy="1239764"/>
            </a:xfrm>
            <a:prstGeom prst="rect">
              <a:avLst/>
            </a:prstGeom>
          </p:spPr>
        </p:pic>
        <p:pic>
          <p:nvPicPr>
            <p:cNvPr id="6" name="Graphic 5" descr="Speech">
              <a:extLst>
                <a:ext uri="{FF2B5EF4-FFF2-40B4-BE49-F238E27FC236}">
                  <a16:creationId xmlns:a16="http://schemas.microsoft.com/office/drawing/2014/main" id="{454A54D5-2C11-4F3D-A10A-80C6AE8D5C1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042" y="5870713"/>
              <a:ext cx="753014" cy="753014"/>
            </a:xfrm>
            <a:prstGeom prst="rect">
              <a:avLst/>
            </a:prstGeom>
          </p:spPr>
        </p:pic>
      </p:grpSp>
    </p:spTree>
    <p:custDataLst>
      <p:tags r:id="rId1"/>
    </p:custDataLst>
    <p:extLst>
      <p:ext uri="{BB962C8B-B14F-4D97-AF65-F5344CB8AC3E}">
        <p14:creationId xmlns:p14="http://schemas.microsoft.com/office/powerpoint/2010/main" val="411572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B949-A58E-4364-A4AD-7E3169E9D6CD}"/>
              </a:ext>
            </a:extLst>
          </p:cNvPr>
          <p:cNvSpPr>
            <a:spLocks noGrp="1"/>
          </p:cNvSpPr>
          <p:nvPr>
            <p:ph type="title"/>
          </p:nvPr>
        </p:nvSpPr>
        <p:spPr/>
        <p:txBody>
          <a:bodyPr>
            <a:noAutofit/>
          </a:bodyPr>
          <a:lstStyle/>
          <a:p>
            <a:r>
              <a:rPr lang="en-US" sz="4000" dirty="0">
                <a:solidFill>
                  <a:schemeClr val="tx2"/>
                </a:solidFill>
                <a:latin typeface="Metropolis Light" panose="00000500000000000000" pitchFamily="50" charset="0"/>
              </a:rPr>
              <a:t>	How You Say, What You Say</a:t>
            </a:r>
          </a:p>
        </p:txBody>
      </p:sp>
      <p:pic>
        <p:nvPicPr>
          <p:cNvPr id="5" name="Online Media 4" title="'Jacked Up'   State Farm   Car Insurance Commercials">
            <a:hlinkClick r:id="" action="ppaction://media"/>
            <a:extLst>
              <a:ext uri="{FF2B5EF4-FFF2-40B4-BE49-F238E27FC236}">
                <a16:creationId xmlns:a16="http://schemas.microsoft.com/office/drawing/2014/main" id="{6D8E7B60-BBB2-4834-94B0-8F43FF8F159F}"/>
              </a:ext>
            </a:extLst>
          </p:cNvPr>
          <p:cNvPicPr>
            <a:picLocks noGrp="1" noRot="1" noChangeAspect="1"/>
          </p:cNvPicPr>
          <p:nvPr>
            <p:ph idx="1"/>
            <a:videoFile r:link="rId2"/>
          </p:nvPr>
        </p:nvPicPr>
        <p:blipFill>
          <a:blip r:embed="rId5"/>
          <a:stretch>
            <a:fillRect/>
          </a:stretch>
        </p:blipFill>
        <p:spPr>
          <a:xfrm>
            <a:off x="1515936" y="1825265"/>
            <a:ext cx="7993824" cy="451607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30974044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E11BF-4ECF-4ED1-8A48-4847DEA46814}"/>
              </a:ext>
            </a:extLst>
          </p:cNvPr>
          <p:cNvSpPr>
            <a:spLocks noGrp="1"/>
          </p:cNvSpPr>
          <p:nvPr>
            <p:ph type="title"/>
          </p:nvPr>
        </p:nvSpPr>
        <p:spPr/>
        <p:txBody>
          <a:bodyPr>
            <a:normAutofit/>
          </a:bodyPr>
          <a:lstStyle/>
          <a:p>
            <a:r>
              <a:rPr lang="en-US" sz="3600" dirty="0"/>
              <a:t>	Communication </a:t>
            </a:r>
            <a:r>
              <a:rPr lang="en-US" sz="3600" dirty="0">
                <a:solidFill>
                  <a:srgbClr val="C00000"/>
                </a:solidFill>
              </a:rPr>
              <a:t>Warm-Up</a:t>
            </a:r>
          </a:p>
        </p:txBody>
      </p:sp>
      <p:sp>
        <p:nvSpPr>
          <p:cNvPr id="3" name="Content Placeholder 2">
            <a:extLst>
              <a:ext uri="{FF2B5EF4-FFF2-40B4-BE49-F238E27FC236}">
                <a16:creationId xmlns:a16="http://schemas.microsoft.com/office/drawing/2014/main" id="{A71A9155-24DA-4DEC-998F-EB3807A38769}"/>
              </a:ext>
            </a:extLst>
          </p:cNvPr>
          <p:cNvSpPr>
            <a:spLocks noGrp="1"/>
          </p:cNvSpPr>
          <p:nvPr>
            <p:ph idx="1"/>
          </p:nvPr>
        </p:nvSpPr>
        <p:spPr>
          <a:xfrm>
            <a:off x="1108363" y="1825625"/>
            <a:ext cx="7337527" cy="4351338"/>
          </a:xfrm>
        </p:spPr>
        <p:txBody>
          <a:bodyPr>
            <a:noAutofit/>
          </a:bodyPr>
          <a:lstStyle/>
          <a:p>
            <a:pPr marL="0" indent="0">
              <a:lnSpc>
                <a:spcPct val="120000"/>
              </a:lnSpc>
              <a:buNone/>
            </a:pPr>
            <a:r>
              <a:rPr lang="en-US" sz="2000" b="1" dirty="0"/>
              <a:t>Directions: </a:t>
            </a:r>
            <a:r>
              <a:rPr lang="en-US" sz="2000" dirty="0"/>
              <a:t>Say the word </a:t>
            </a:r>
            <a:r>
              <a:rPr lang="en-US" sz="2000" b="1" dirty="0">
                <a:solidFill>
                  <a:srgbClr val="C00000"/>
                </a:solidFill>
              </a:rPr>
              <a:t>“Oh” </a:t>
            </a:r>
            <a:r>
              <a:rPr lang="en-US" sz="2000" dirty="0"/>
              <a:t>differently, giving it the following meaning or tone each time.  </a:t>
            </a:r>
          </a:p>
          <a:p>
            <a:pPr marL="0" indent="0">
              <a:buNone/>
            </a:pPr>
            <a:endParaRPr lang="en-US" sz="2000" dirty="0"/>
          </a:p>
          <a:p>
            <a:pPr marL="342900" indent="-342900">
              <a:lnSpc>
                <a:spcPct val="100000"/>
              </a:lnSpc>
              <a:spcBef>
                <a:spcPts val="0"/>
              </a:spcBef>
              <a:buFont typeface="+mj-lt"/>
              <a:buAutoNum type="arabicPeriod"/>
            </a:pPr>
            <a:r>
              <a:rPr lang="en-US" sz="2000" dirty="0"/>
              <a:t>Shock </a:t>
            </a:r>
          </a:p>
          <a:p>
            <a:pPr marL="342900" indent="-342900">
              <a:lnSpc>
                <a:spcPct val="100000"/>
              </a:lnSpc>
              <a:spcBef>
                <a:spcPts val="0"/>
              </a:spcBef>
              <a:buFont typeface="+mj-lt"/>
              <a:buAutoNum type="arabicPeriod"/>
            </a:pPr>
            <a:r>
              <a:rPr lang="en-US" sz="2000" dirty="0"/>
              <a:t>Doubt </a:t>
            </a:r>
          </a:p>
          <a:p>
            <a:pPr marL="342900" indent="-342900">
              <a:lnSpc>
                <a:spcPct val="100000"/>
              </a:lnSpc>
              <a:spcBef>
                <a:spcPts val="0"/>
              </a:spcBef>
              <a:buFont typeface="+mj-lt"/>
              <a:buAutoNum type="arabicPeriod"/>
            </a:pPr>
            <a:r>
              <a:rPr lang="en-US" sz="2000" dirty="0"/>
              <a:t>Displeasure </a:t>
            </a:r>
          </a:p>
          <a:p>
            <a:pPr marL="342900" indent="-342900">
              <a:lnSpc>
                <a:spcPct val="100000"/>
              </a:lnSpc>
              <a:spcBef>
                <a:spcPts val="0"/>
              </a:spcBef>
              <a:buFont typeface="+mj-lt"/>
              <a:buAutoNum type="arabicPeriod"/>
            </a:pPr>
            <a:r>
              <a:rPr lang="en-US" sz="2000" dirty="0"/>
              <a:t>Detachment </a:t>
            </a:r>
          </a:p>
          <a:p>
            <a:pPr marL="342900" indent="-342900">
              <a:lnSpc>
                <a:spcPct val="100000"/>
              </a:lnSpc>
              <a:spcBef>
                <a:spcPts val="0"/>
              </a:spcBef>
              <a:buFont typeface="+mj-lt"/>
              <a:buAutoNum type="arabicPeriod"/>
            </a:pPr>
            <a:r>
              <a:rPr lang="en-US" sz="2000" dirty="0"/>
              <a:t>Resentment </a:t>
            </a:r>
          </a:p>
          <a:p>
            <a:pPr marL="342900" indent="-342900">
              <a:lnSpc>
                <a:spcPct val="100000"/>
              </a:lnSpc>
              <a:spcBef>
                <a:spcPts val="0"/>
              </a:spcBef>
              <a:buFont typeface="+mj-lt"/>
              <a:buAutoNum type="arabicPeriod"/>
            </a:pPr>
            <a:r>
              <a:rPr lang="en-US" sz="2000" dirty="0"/>
              <a:t>Surprise </a:t>
            </a:r>
          </a:p>
          <a:p>
            <a:pPr marL="342900" indent="-342900">
              <a:lnSpc>
                <a:spcPct val="100000"/>
              </a:lnSpc>
              <a:spcBef>
                <a:spcPts val="0"/>
              </a:spcBef>
              <a:buFont typeface="+mj-lt"/>
              <a:buAutoNum type="arabicPeriod"/>
            </a:pPr>
            <a:r>
              <a:rPr lang="en-US" sz="2000" dirty="0"/>
              <a:t>Meaning the letter in the alphabet between “n” and “p”</a:t>
            </a:r>
          </a:p>
          <a:p>
            <a:pPr marL="0" indent="0">
              <a:buNone/>
            </a:pPr>
            <a:endParaRPr lang="en-US" sz="2000" dirty="0"/>
          </a:p>
        </p:txBody>
      </p:sp>
      <p:pic>
        <p:nvPicPr>
          <p:cNvPr id="1026" name="Picture 2" descr="Practice, Emoji, Words, Mindfulness, Awareness">
            <a:extLst>
              <a:ext uri="{FF2B5EF4-FFF2-40B4-BE49-F238E27FC236}">
                <a16:creationId xmlns:a16="http://schemas.microsoft.com/office/drawing/2014/main" id="{3E087A40-3ABA-4CBF-9CAB-7050BB7E880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3859" y="1911704"/>
            <a:ext cx="3928110" cy="3034591"/>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54AFC19E-B359-4A70-9BD3-7F0CB30205AF}"/>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2</a:t>
            </a:r>
          </a:p>
        </p:txBody>
      </p:sp>
    </p:spTree>
    <p:custDataLst>
      <p:tags r:id="rId1"/>
    </p:custDataLst>
    <p:extLst>
      <p:ext uri="{BB962C8B-B14F-4D97-AF65-F5344CB8AC3E}">
        <p14:creationId xmlns:p14="http://schemas.microsoft.com/office/powerpoint/2010/main" val="182367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solidFill>
                <a:latin typeface="Metropolis Light" panose="00000500000000000000" pitchFamily="50" charset="0"/>
              </a:rPr>
              <a:t>	The Full Impact of a Message</a:t>
            </a:r>
          </a:p>
        </p:txBody>
      </p:sp>
      <p:graphicFrame>
        <p:nvGraphicFramePr>
          <p:cNvPr id="4" name="Content Placeholder 3"/>
          <p:cNvGraphicFramePr>
            <a:graphicFrameLocks noGrp="1"/>
          </p:cNvGraphicFramePr>
          <p:nvPr>
            <p:ph idx="1"/>
          </p:nvPr>
        </p:nvGraphicFramePr>
        <p:xfrm>
          <a:off x="1235056" y="1357233"/>
          <a:ext cx="6718300" cy="5156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bwMode="auto">
          <a:xfrm>
            <a:off x="7416800" y="1808319"/>
            <a:ext cx="4775200" cy="622812"/>
          </a:xfrm>
          <a:prstGeom prst="rect">
            <a:avLst/>
          </a:prstGeom>
          <a:solidFill>
            <a:schemeClr val="accent2"/>
          </a:solidFill>
          <a:effectLst>
            <a:outerShdw blurRad="50800" dist="38100" dir="2700000" algn="tl" rotWithShape="0">
              <a:prstClr val="black">
                <a:alpha val="40000"/>
              </a:prstClr>
            </a:outerShdw>
          </a:effectLst>
          <a:scene3d>
            <a:camera prst="orthographicFront"/>
            <a:lightRig rig="threePt" dir="t"/>
          </a:scene3d>
          <a:sp3d>
            <a:bevelT/>
          </a:sp3d>
        </p:spPr>
        <p:txBody>
          <a:bodyPr lIns="108852" tIns="54426" rIns="108852" bIns="54426">
            <a:spAutoFit/>
          </a:bodyPr>
          <a:lstStyle/>
          <a:p>
            <a:pPr>
              <a:defRPr/>
            </a:pPr>
            <a:r>
              <a:rPr lang="en-US" sz="3333" dirty="0">
                <a:solidFill>
                  <a:schemeClr val="bg1"/>
                </a:solidFill>
              </a:rPr>
              <a:t>Spoken Word</a:t>
            </a:r>
          </a:p>
        </p:txBody>
      </p:sp>
      <p:sp>
        <p:nvSpPr>
          <p:cNvPr id="6" name="TextBox 5"/>
          <p:cNvSpPr txBox="1"/>
          <p:nvPr/>
        </p:nvSpPr>
        <p:spPr bwMode="auto">
          <a:xfrm>
            <a:off x="7416800" y="3373021"/>
            <a:ext cx="4775200" cy="622812"/>
          </a:xfrm>
          <a:prstGeom prst="rect">
            <a:avLst/>
          </a:prstGeom>
          <a:solidFill>
            <a:schemeClr val="accent3">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lIns="108852" tIns="54426" rIns="108852" bIns="54426">
            <a:spAutoFit/>
          </a:bodyPr>
          <a:lstStyle/>
          <a:p>
            <a:pPr>
              <a:defRPr/>
            </a:pPr>
            <a:r>
              <a:rPr lang="en-US" sz="3333" dirty="0">
                <a:solidFill>
                  <a:schemeClr val="bg1"/>
                </a:solidFill>
              </a:rPr>
              <a:t>Expression/Tone</a:t>
            </a:r>
          </a:p>
        </p:txBody>
      </p:sp>
      <p:sp>
        <p:nvSpPr>
          <p:cNvPr id="7" name="TextBox 6"/>
          <p:cNvSpPr txBox="1"/>
          <p:nvPr/>
        </p:nvSpPr>
        <p:spPr>
          <a:xfrm>
            <a:off x="7416800" y="5037139"/>
            <a:ext cx="4775200" cy="622812"/>
          </a:xfrm>
          <a:prstGeom prst="rect">
            <a:avLst/>
          </a:prstGeom>
          <a:solidFill>
            <a:schemeClr val="accent6"/>
          </a:solidFill>
          <a:effectLst>
            <a:outerShdw blurRad="50800" dist="38100" dir="2700000" algn="tl" rotWithShape="0">
              <a:prstClr val="black">
                <a:alpha val="40000"/>
              </a:prstClr>
            </a:outerShdw>
          </a:effectLst>
          <a:scene3d>
            <a:camera prst="orthographicFront"/>
            <a:lightRig rig="threePt" dir="t"/>
          </a:scene3d>
          <a:sp3d>
            <a:bevelT/>
          </a:sp3d>
        </p:spPr>
        <p:txBody>
          <a:bodyPr lIns="108852" tIns="54426" rIns="108852" bIns="54426">
            <a:spAutoFit/>
          </a:bodyPr>
          <a:lstStyle/>
          <a:p>
            <a:pPr>
              <a:defRPr/>
            </a:pPr>
            <a:r>
              <a:rPr lang="en-US" sz="3333" dirty="0">
                <a:solidFill>
                  <a:schemeClr val="bg1"/>
                </a:solidFill>
              </a:rPr>
              <a:t>Body Language</a:t>
            </a:r>
          </a:p>
        </p:txBody>
      </p:sp>
      <p:sp>
        <p:nvSpPr>
          <p:cNvPr id="9" name="Rounded Rectangular Callout 8"/>
          <p:cNvSpPr/>
          <p:nvPr/>
        </p:nvSpPr>
        <p:spPr>
          <a:xfrm>
            <a:off x="4847423" y="1841371"/>
            <a:ext cx="2262130" cy="1199289"/>
          </a:xfrm>
          <a:prstGeom prst="wedgeRoundRectCallout">
            <a:avLst>
              <a:gd name="adj1" fmla="val 64882"/>
              <a:gd name="adj2" fmla="val -29849"/>
              <a:gd name="adj3" fmla="val 16667"/>
            </a:avLst>
          </a:prstGeom>
          <a:solidFill>
            <a:schemeClr val="accent2"/>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0" b="1" dirty="0">
                <a:latin typeface="Arial" panose="020B0604020202020204" pitchFamily="34" charset="0"/>
                <a:cs typeface="Arial" panose="020B0604020202020204" pitchFamily="34" charset="0"/>
              </a:rPr>
              <a:t>? %</a:t>
            </a:r>
          </a:p>
        </p:txBody>
      </p:sp>
      <p:sp>
        <p:nvSpPr>
          <p:cNvPr id="10" name="Rounded Rectangular Callout 9"/>
          <p:cNvSpPr/>
          <p:nvPr/>
        </p:nvSpPr>
        <p:spPr>
          <a:xfrm>
            <a:off x="4844973" y="3403946"/>
            <a:ext cx="2262130" cy="1199289"/>
          </a:xfrm>
          <a:prstGeom prst="wedgeRoundRectCallout">
            <a:avLst>
              <a:gd name="adj1" fmla="val 65532"/>
              <a:gd name="adj2" fmla="val -29850"/>
              <a:gd name="adj3" fmla="val 16667"/>
            </a:avLst>
          </a:prstGeom>
          <a:solidFill>
            <a:schemeClr val="accent3">
              <a:lumMod val="5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0" b="1" dirty="0">
                <a:latin typeface="Arial" panose="020B0604020202020204" pitchFamily="34" charset="0"/>
                <a:cs typeface="Arial" panose="020B0604020202020204" pitchFamily="34" charset="0"/>
              </a:rPr>
              <a:t>? %</a:t>
            </a:r>
          </a:p>
        </p:txBody>
      </p:sp>
      <p:sp>
        <p:nvSpPr>
          <p:cNvPr id="11" name="Rounded Rectangular Callout 10"/>
          <p:cNvSpPr/>
          <p:nvPr/>
        </p:nvSpPr>
        <p:spPr>
          <a:xfrm>
            <a:off x="4842522" y="4966522"/>
            <a:ext cx="2262130" cy="1199289"/>
          </a:xfrm>
          <a:prstGeom prst="wedgeRoundRectCallout">
            <a:avLst>
              <a:gd name="adj1" fmla="val 64882"/>
              <a:gd name="adj2" fmla="val -22500"/>
              <a:gd name="adj3" fmla="val 16667"/>
            </a:avLst>
          </a:prstGeom>
          <a:solidFill>
            <a:schemeClr val="accent6"/>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0" b="1" dirty="0">
                <a:latin typeface="Arial" panose="020B0604020202020204" pitchFamily="34" charset="0"/>
                <a:cs typeface="Arial" panose="020B0604020202020204" pitchFamily="34" charset="0"/>
              </a:rPr>
              <a:t>? %</a:t>
            </a:r>
          </a:p>
        </p:txBody>
      </p:sp>
      <p:sp>
        <p:nvSpPr>
          <p:cNvPr id="3" name="TextBox 2"/>
          <p:cNvSpPr txBox="1"/>
          <p:nvPr/>
        </p:nvSpPr>
        <p:spPr>
          <a:xfrm>
            <a:off x="4535276" y="3279252"/>
            <a:ext cx="2053578" cy="830997"/>
          </a:xfrm>
          <a:prstGeom prst="rect">
            <a:avLst/>
          </a:prstGeom>
          <a:noFill/>
        </p:spPr>
        <p:txBody>
          <a:bodyPr wrap="square" rtlCol="0">
            <a:spAutoFit/>
          </a:bodyPr>
          <a:lstStyle/>
          <a:p>
            <a:r>
              <a:rPr lang="en-US" sz="2400" b="1" dirty="0">
                <a:solidFill>
                  <a:schemeClr val="bg1"/>
                </a:solidFill>
              </a:rPr>
              <a:t>Expression &amp; Tone 38%</a:t>
            </a:r>
          </a:p>
        </p:txBody>
      </p:sp>
      <p:sp>
        <p:nvSpPr>
          <p:cNvPr id="12" name="Oval 11">
            <a:extLst>
              <a:ext uri="{FF2B5EF4-FFF2-40B4-BE49-F238E27FC236}">
                <a16:creationId xmlns:a16="http://schemas.microsoft.com/office/drawing/2014/main" id="{205C42EE-9F9C-442E-B262-6EBE857A1147}"/>
              </a:ext>
            </a:extLst>
          </p:cNvPr>
          <p:cNvSpPr/>
          <p:nvPr/>
        </p:nvSpPr>
        <p:spPr>
          <a:xfrm>
            <a:off x="10709951" y="328324"/>
            <a:ext cx="1067373" cy="1011199"/>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2060"/>
                </a:solidFill>
                <a:latin typeface="Helvetica Neue Light"/>
              </a:rPr>
              <a:t>Page 2</a:t>
            </a:r>
          </a:p>
        </p:txBody>
      </p:sp>
      <p:grpSp>
        <p:nvGrpSpPr>
          <p:cNvPr id="13" name="Group 12">
            <a:extLst>
              <a:ext uri="{FF2B5EF4-FFF2-40B4-BE49-F238E27FC236}">
                <a16:creationId xmlns:a16="http://schemas.microsoft.com/office/drawing/2014/main" id="{595797B1-2460-4316-84B5-F439796EBB20}"/>
              </a:ext>
            </a:extLst>
          </p:cNvPr>
          <p:cNvGrpSpPr/>
          <p:nvPr/>
        </p:nvGrpSpPr>
        <p:grpSpPr>
          <a:xfrm>
            <a:off x="123009" y="5282873"/>
            <a:ext cx="1615109" cy="1462415"/>
            <a:chOff x="179990" y="5573149"/>
            <a:chExt cx="1330757" cy="1239764"/>
          </a:xfrm>
        </p:grpSpPr>
        <p:pic>
          <p:nvPicPr>
            <p:cNvPr id="14" name="Picture 13">
              <a:extLst>
                <a:ext uri="{FF2B5EF4-FFF2-40B4-BE49-F238E27FC236}">
                  <a16:creationId xmlns:a16="http://schemas.microsoft.com/office/drawing/2014/main" id="{C09A722D-AF55-4FCE-81D0-E61699D4C78C}"/>
                </a:ext>
              </a:extLst>
            </p:cNvPr>
            <p:cNvPicPr>
              <a:picLocks noChangeAspect="1"/>
            </p:cNvPicPr>
            <p:nvPr/>
          </p:nvPicPr>
          <p:blipFill>
            <a:blip r:embed="rId5"/>
            <a:stretch>
              <a:fillRect/>
            </a:stretch>
          </p:blipFill>
          <p:spPr>
            <a:xfrm>
              <a:off x="179990" y="5573149"/>
              <a:ext cx="1330757" cy="1239764"/>
            </a:xfrm>
            <a:prstGeom prst="rect">
              <a:avLst/>
            </a:prstGeom>
          </p:spPr>
        </p:pic>
        <p:pic>
          <p:nvPicPr>
            <p:cNvPr id="15" name="Graphic 14" descr="Speech">
              <a:extLst>
                <a:ext uri="{FF2B5EF4-FFF2-40B4-BE49-F238E27FC236}">
                  <a16:creationId xmlns:a16="http://schemas.microsoft.com/office/drawing/2014/main" id="{787EA1CD-1E45-46F8-A410-6BBBE03148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042" y="5870713"/>
              <a:ext cx="753014" cy="753014"/>
            </a:xfrm>
            <a:prstGeom prst="rect">
              <a:avLst/>
            </a:prstGeom>
          </p:spPr>
        </p:pic>
      </p:grpSp>
      <p:cxnSp>
        <p:nvCxnSpPr>
          <p:cNvPr id="16" name="Straight Arrow Connector 15">
            <a:extLst>
              <a:ext uri="{FF2B5EF4-FFF2-40B4-BE49-F238E27FC236}">
                <a16:creationId xmlns:a16="http://schemas.microsoft.com/office/drawing/2014/main" id="{039610AE-0D00-4811-B853-B2669610970F}"/>
              </a:ext>
            </a:extLst>
          </p:cNvPr>
          <p:cNvCxnSpPr>
            <a:cxnSpLocks/>
          </p:cNvCxnSpPr>
          <p:nvPr/>
        </p:nvCxnSpPr>
        <p:spPr>
          <a:xfrm flipH="1">
            <a:off x="4424082" y="2426948"/>
            <a:ext cx="274527" cy="35597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1720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1+#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par>
                          <p:cTn id="39" fill="hold">
                            <p:stCondLst>
                              <p:cond delay="500"/>
                            </p:stCondLst>
                            <p:childTnLst>
                              <p:par>
                                <p:cTn id="40" presetID="22" presetClass="entr" presetSubtype="4" fill="hold" grpId="0"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750"/>
                                        <p:tgtEl>
                                          <p:spTgt spid="4"/>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750"/>
                                        <p:tgtEl>
                                          <p:spTgt spid="3"/>
                                        </p:tgtEl>
                                      </p:cBhvr>
                                    </p:animEffect>
                                  </p:childTnLst>
                                </p:cTn>
                              </p:par>
                              <p:par>
                                <p:cTn id="46" presetID="1"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9" grpId="0" animBg="1"/>
      <p:bldP spid="9" grpId="1" animBg="1"/>
      <p:bldP spid="10" grpId="0" animBg="1"/>
      <p:bldP spid="10" grpId="1" animBg="1"/>
      <p:bldP spid="11" grpId="0" animBg="1"/>
      <p:bldP spid="11" grpId="1" animBg="1"/>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UDIO_ID" val="2024"/>
  <p:tag name="ARTICULATE_USED_LAYOUT" val="2"/>
  <p:tag name="KPI_HAS_CHART" val="false"/>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IMING" val="|48.6|22.1"/>
  <p:tag name="KPI_HAS_CHART" val="false"/>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LOPPTTheme">
  <a:themeElements>
    <a:clrScheme name="UW Health Brand Colors">
      <a:dk1>
        <a:srgbClr val="000000"/>
      </a:dk1>
      <a:lt1>
        <a:srgbClr val="FFFFFF"/>
      </a:lt1>
      <a:dk2>
        <a:srgbClr val="065DBA"/>
      </a:dk2>
      <a:lt2>
        <a:srgbClr val="E7E6E6"/>
      </a:lt2>
      <a:accent1>
        <a:srgbClr val="C5050C"/>
      </a:accent1>
      <a:accent2>
        <a:srgbClr val="001964"/>
      </a:accent2>
      <a:accent3>
        <a:srgbClr val="A5A5A5"/>
      </a:accent3>
      <a:accent4>
        <a:srgbClr val="41484D"/>
      </a:accent4>
      <a:accent5>
        <a:srgbClr val="EE2841"/>
      </a:accent5>
      <a:accent6>
        <a:srgbClr val="30C3F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OPPTTheme" id="{AEF68EE0-DBB8-4E8D-B8EF-3DB44728365C}" vid="{474F898E-6A1A-4D1D-94B2-53A912281EF5}"/>
    </a:ext>
  </a:extLst>
</a:theme>
</file>

<file path=ppt/theme/theme2.xml><?xml version="1.0" encoding="utf-8"?>
<a:theme xmlns:a="http://schemas.openxmlformats.org/drawingml/2006/main" name="2_NLOPPTTheme">
  <a:themeElements>
    <a:clrScheme name="UW Health Brand Colors">
      <a:dk1>
        <a:srgbClr val="000000"/>
      </a:dk1>
      <a:lt1>
        <a:srgbClr val="FFFFFF"/>
      </a:lt1>
      <a:dk2>
        <a:srgbClr val="065DBA"/>
      </a:dk2>
      <a:lt2>
        <a:srgbClr val="E7E6E6"/>
      </a:lt2>
      <a:accent1>
        <a:srgbClr val="C5050C"/>
      </a:accent1>
      <a:accent2>
        <a:srgbClr val="001964"/>
      </a:accent2>
      <a:accent3>
        <a:srgbClr val="A5A5A5"/>
      </a:accent3>
      <a:accent4>
        <a:srgbClr val="41484D"/>
      </a:accent4>
      <a:accent5>
        <a:srgbClr val="EE2841"/>
      </a:accent5>
      <a:accent6>
        <a:srgbClr val="30C3F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LOPPTTheme" id="{AEF68EE0-DBB8-4E8D-B8EF-3DB44728365C}" vid="{474F898E-6A1A-4D1D-94B2-53A912281EF5}"/>
    </a:ext>
  </a:extLst>
</a:theme>
</file>

<file path=ppt/theme/theme3.xml><?xml version="1.0" encoding="utf-8"?>
<a:theme xmlns:a="http://schemas.openxmlformats.org/drawingml/2006/main" name="UW Health Theme">
  <a:themeElements>
    <a:clrScheme name="UW Health 1">
      <a:dk1>
        <a:srgbClr val="191919"/>
      </a:dk1>
      <a:lt1>
        <a:srgbClr val="FFFFFF"/>
      </a:lt1>
      <a:dk2>
        <a:srgbClr val="495965"/>
      </a:dk2>
      <a:lt2>
        <a:srgbClr val="EDF5F7"/>
      </a:lt2>
      <a:accent1>
        <a:srgbClr val="055EBA"/>
      </a:accent1>
      <a:accent2>
        <a:srgbClr val="31C4F0"/>
      </a:accent2>
      <a:accent3>
        <a:srgbClr val="22C4BF"/>
      </a:accent3>
      <a:accent4>
        <a:srgbClr val="EF2842"/>
      </a:accent4>
      <a:accent5>
        <a:srgbClr val="C5050C"/>
      </a:accent5>
      <a:accent6>
        <a:srgbClr val="A6AFB2"/>
      </a:accent6>
      <a:hlink>
        <a:srgbClr val="001964"/>
      </a:hlink>
      <a:folHlink>
        <a:srgbClr val="001964"/>
      </a:folHlink>
    </a:clrScheme>
    <a:fontScheme name="UW Health">
      <a:majorFont>
        <a:latin typeface="Spectral ExtraBold"/>
        <a:ea typeface=""/>
        <a:cs typeface=""/>
      </a:majorFont>
      <a:minorFont>
        <a:latin typeface="Metropoli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rmAutofit/>
      </a:bodyPr>
      <a:lstStyle>
        <a:def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defRPr kumimoji="0" sz="3600" b="1" i="0" u="none" strike="noStrike" kern="1200" cap="none" spc="0" normalizeH="0" baseline="0" noProof="0" dirty="0" smtClean="0">
            <a:ln>
              <a:noFill/>
            </a:ln>
            <a:solidFill>
              <a:srgbClr val="191919">
                <a:lumMod val="90000"/>
                <a:lumOff val="10000"/>
              </a:srgbClr>
            </a:solidFill>
            <a:effectLst/>
            <a:uLnTx/>
            <a:uFillTx/>
            <a:latin typeface="Metropolis Light" pitchFamily="2" charset="77"/>
            <a:ea typeface="+mn-ea"/>
            <a:cs typeface="+mn-cs"/>
          </a:defRPr>
        </a:defPPr>
      </a:lstStyle>
    </a:txDef>
  </a:objectDefaults>
  <a:extraClrSchemeLst/>
  <a:extLst>
    <a:ext uri="{05A4C25C-085E-4340-85A3-A5531E510DB2}">
      <thm15:themeFamily xmlns:thm15="http://schemas.microsoft.com/office/thememl/2012/main" name="PA-458768-20 uwhealth.potx" id="{85534CA5-12C9-40B3-B488-B70B3BC8B9BB}" vid="{FDA7F7C9-121D-430D-A8BE-AF49E8ABE5C8}"/>
    </a:ext>
  </a:extLst>
</a:theme>
</file>

<file path=ppt/theme/theme4.xml><?xml version="1.0" encoding="utf-8"?>
<a:theme xmlns:a="http://schemas.openxmlformats.org/drawingml/2006/main" name="1_UW Health Theme">
  <a:themeElements>
    <a:clrScheme name="UW Health 1">
      <a:dk1>
        <a:srgbClr val="191919"/>
      </a:dk1>
      <a:lt1>
        <a:srgbClr val="FFFFFF"/>
      </a:lt1>
      <a:dk2>
        <a:srgbClr val="495965"/>
      </a:dk2>
      <a:lt2>
        <a:srgbClr val="EDF5F7"/>
      </a:lt2>
      <a:accent1>
        <a:srgbClr val="055EBA"/>
      </a:accent1>
      <a:accent2>
        <a:srgbClr val="31C4F0"/>
      </a:accent2>
      <a:accent3>
        <a:srgbClr val="22C4BF"/>
      </a:accent3>
      <a:accent4>
        <a:srgbClr val="EF2842"/>
      </a:accent4>
      <a:accent5>
        <a:srgbClr val="C5050C"/>
      </a:accent5>
      <a:accent6>
        <a:srgbClr val="A6AFB2"/>
      </a:accent6>
      <a:hlink>
        <a:srgbClr val="001964"/>
      </a:hlink>
      <a:folHlink>
        <a:srgbClr val="001964"/>
      </a:folHlink>
    </a:clrScheme>
    <a:fontScheme name="UW Health">
      <a:majorFont>
        <a:latin typeface="Spectral ExtraBold"/>
        <a:ea typeface=""/>
        <a:cs typeface=""/>
      </a:majorFont>
      <a:minorFont>
        <a:latin typeface="Metropoli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rmAutofit/>
      </a:bodyPr>
      <a:lstStyle>
        <a:defPPr marL="571500" marR="0" indent="-571500" algn="l" defTabSz="914400" rtl="0" eaLnBrk="1" fontAlgn="ctr" latinLnBrk="0" hangingPunct="1">
          <a:lnSpc>
            <a:spcPct val="112000"/>
          </a:lnSpc>
          <a:spcBef>
            <a:spcPts val="0"/>
          </a:spcBef>
          <a:spcAft>
            <a:spcPts val="600"/>
          </a:spcAft>
          <a:buClr>
            <a:srgbClr val="055EBA"/>
          </a:buClr>
          <a:buSzPct val="120000"/>
          <a:buFont typeface="System Font Regular"/>
          <a:buChar char="○"/>
          <a:tabLst/>
          <a:defRPr kumimoji="0" sz="3600" b="1" i="0" u="none" strike="noStrike" kern="1200" cap="none" spc="0" normalizeH="0" baseline="0" noProof="0" dirty="0" smtClean="0">
            <a:ln>
              <a:noFill/>
            </a:ln>
            <a:solidFill>
              <a:srgbClr val="191919">
                <a:lumMod val="90000"/>
                <a:lumOff val="10000"/>
              </a:srgbClr>
            </a:solidFill>
            <a:effectLst/>
            <a:uLnTx/>
            <a:uFillTx/>
            <a:latin typeface="Metropolis Light" pitchFamily="2" charset="77"/>
            <a:ea typeface="+mn-ea"/>
            <a:cs typeface="+mn-cs"/>
          </a:defRPr>
        </a:defPPr>
      </a:lstStyle>
    </a:txDef>
  </a:objectDefaults>
  <a:extraClrSchemeLst/>
  <a:extLst>
    <a:ext uri="{05A4C25C-085E-4340-85A3-A5531E510DB2}">
      <thm15:themeFamily xmlns:thm15="http://schemas.microsoft.com/office/thememl/2012/main" name="PA-458768-20 uwhealth.potx" id="{85534CA5-12C9-40B3-B488-B70B3BC8B9BB}" vid="{FDA7F7C9-121D-430D-A8BE-AF49E8ABE5C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B3E38A22087B45B3DE21C9146B991A" ma:contentTypeVersion="2" ma:contentTypeDescription="Create a new document." ma:contentTypeScope="" ma:versionID="6d3eb57c9f48de704e438618a2c6306b">
  <xsd:schema xmlns:xsd="http://www.w3.org/2001/XMLSchema" xmlns:xs="http://www.w3.org/2001/XMLSchema" xmlns:p="http://schemas.microsoft.com/office/2006/metadata/properties" xmlns:ns2="80a5932e-81dc-483b-975a-cad217cbbcfd" targetNamespace="http://schemas.microsoft.com/office/2006/metadata/properties" ma:root="true" ma:fieldsID="652f0b5e8b79d7ff7884acc9b8130bfb" ns2:_="">
    <xsd:import namespace="80a5932e-81dc-483b-975a-cad217cbbcf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a5932e-81dc-483b-975a-cad217cbbc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77AB8F-B7A0-4C72-A97C-C622B8F295DB}">
  <ds:schemaRefs>
    <ds:schemaRef ds:uri="http://schemas.microsoft.com/office/2006/documentManagement/types"/>
    <ds:schemaRef ds:uri="http://schemas.microsoft.com/office/infopath/2007/PartnerControls"/>
    <ds:schemaRef ds:uri="80a5932e-81dc-483b-975a-cad217cbbcfd"/>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80807FC-4816-45B7-A18B-C38B12042BA3}">
  <ds:schemaRefs>
    <ds:schemaRef ds:uri="http://schemas.microsoft.com/sharepoint/v3/contenttype/forms"/>
  </ds:schemaRefs>
</ds:datastoreItem>
</file>

<file path=customXml/itemProps3.xml><?xml version="1.0" encoding="utf-8"?>
<ds:datastoreItem xmlns:ds="http://schemas.openxmlformats.org/officeDocument/2006/customXml" ds:itemID="{80D47952-BF3E-4BD9-82B0-6C5400EF9838}">
  <ds:schemaRefs>
    <ds:schemaRef ds:uri="80a5932e-81dc-483b-975a-cad217cbbc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545</TotalTime>
  <Words>9848</Words>
  <Application>Microsoft Office PowerPoint</Application>
  <PresentationFormat>Widescreen</PresentationFormat>
  <Paragraphs>1083</Paragraphs>
  <Slides>55</Slides>
  <Notes>55</Notes>
  <HiddenSlides>2</HiddenSlides>
  <MMClips>2</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55</vt:i4>
      </vt:variant>
    </vt:vector>
  </HeadingPairs>
  <TitlesOfParts>
    <vt:vector size="77" baseType="lpstr">
      <vt:lpstr>Arial</vt:lpstr>
      <vt:lpstr>Calibri</vt:lpstr>
      <vt:lpstr>Courier New</vt:lpstr>
      <vt:lpstr>Georgia</vt:lpstr>
      <vt:lpstr>Helvetica Neue Light</vt:lpstr>
      <vt:lpstr>Metropolis</vt:lpstr>
      <vt:lpstr>Metropolis Extra Light</vt:lpstr>
      <vt:lpstr>Metropolis Light</vt:lpstr>
      <vt:lpstr>Metropolis Medium</vt:lpstr>
      <vt:lpstr>Metropolis Semi Bold</vt:lpstr>
      <vt:lpstr>opensans</vt:lpstr>
      <vt:lpstr>Proxima-Nova-Regular</vt:lpstr>
      <vt:lpstr>Roboto</vt:lpstr>
      <vt:lpstr>Spectral ExtraBold</vt:lpstr>
      <vt:lpstr>Symbol</vt:lpstr>
      <vt:lpstr>System Font Regular</vt:lpstr>
      <vt:lpstr>Tahoma</vt:lpstr>
      <vt:lpstr>Wingdings</vt:lpstr>
      <vt:lpstr>NLOPPTTheme</vt:lpstr>
      <vt:lpstr>2_NLOPPTTheme</vt:lpstr>
      <vt:lpstr>UW Health Theme</vt:lpstr>
      <vt:lpstr>1_UW Health Theme</vt:lpstr>
      <vt:lpstr>Respect for People:  The Foundation Courses </vt:lpstr>
      <vt:lpstr>Strategic Playbook</vt:lpstr>
      <vt:lpstr> 70-20-10 Learning Model</vt:lpstr>
      <vt:lpstr> Learning Agreements</vt:lpstr>
      <vt:lpstr> Learning Objectives</vt:lpstr>
      <vt:lpstr>What stood out for you from the Prework?</vt:lpstr>
      <vt:lpstr> How You Say, What You Say</vt:lpstr>
      <vt:lpstr> Communication Warm-Up</vt:lpstr>
      <vt:lpstr> The Full Impact of a Message</vt:lpstr>
      <vt:lpstr>Communication Style Interactions</vt:lpstr>
      <vt:lpstr>Aggressive</vt:lpstr>
      <vt:lpstr>Passive-Aggressive</vt:lpstr>
      <vt:lpstr>Passive</vt:lpstr>
      <vt:lpstr>Assertive</vt:lpstr>
      <vt:lpstr>Benefits of an Assertive Communication Style</vt:lpstr>
      <vt:lpstr>Responding to Non-Assertive Communication</vt:lpstr>
      <vt:lpstr> Tips for the “Pause”</vt:lpstr>
      <vt:lpstr>Responding to an Aggressive Communication Style</vt:lpstr>
      <vt:lpstr>Responding to a Passive Communication Style</vt:lpstr>
      <vt:lpstr>PowerPoint Presentation</vt:lpstr>
      <vt:lpstr>PowerPoint Presentation</vt:lpstr>
      <vt:lpstr>Group Activity</vt:lpstr>
      <vt:lpstr> Scenario 1</vt:lpstr>
      <vt:lpstr> Scenario 2</vt:lpstr>
      <vt:lpstr> Scenario 3</vt:lpstr>
      <vt:lpstr> Scenario 4</vt:lpstr>
      <vt:lpstr>Why is Respectful Communication Important?</vt:lpstr>
      <vt:lpstr> What is one key takeaway so far?</vt:lpstr>
      <vt:lpstr> Time for a Break</vt:lpstr>
      <vt:lpstr>Objectives</vt:lpstr>
      <vt:lpstr>What was a take-away from the Pre-Work?</vt:lpstr>
      <vt:lpstr> What is Emotional Intelligence?</vt:lpstr>
      <vt:lpstr> Tips for the “Pause”</vt:lpstr>
      <vt:lpstr> Elements of Emotional Intelligence</vt:lpstr>
      <vt:lpstr>Small Group Activity</vt:lpstr>
      <vt:lpstr> Self-Awareness</vt:lpstr>
      <vt:lpstr> Self-Awareness</vt:lpstr>
      <vt:lpstr> Self-Awareness Strategies</vt:lpstr>
      <vt:lpstr> Self-Management</vt:lpstr>
      <vt:lpstr> Self-Management</vt:lpstr>
      <vt:lpstr> Self-Management Strategies</vt:lpstr>
      <vt:lpstr> Social Awareness</vt:lpstr>
      <vt:lpstr> Social Awareness</vt:lpstr>
      <vt:lpstr>PowerPoint Presentation</vt:lpstr>
      <vt:lpstr> Social Awareness Strategies</vt:lpstr>
      <vt:lpstr> Relationship Management</vt:lpstr>
      <vt:lpstr> Relationship Management</vt:lpstr>
      <vt:lpstr>Relationship Management Strategies</vt:lpstr>
      <vt:lpstr>Putting It All Together</vt:lpstr>
      <vt:lpstr>Continued Learning Activities</vt:lpstr>
      <vt:lpstr> 70-20-10 Learning Model</vt:lpstr>
      <vt:lpstr>Continued Learning</vt:lpstr>
      <vt:lpstr>Additional Resources</vt:lpstr>
      <vt:lpstr>What is one key takeaway from today’s session?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Leader Onboarding (NLO)</dc:title>
  <dc:creator>Buda Ryan M</dc:creator>
  <cp:lastModifiedBy>Ramage, Travis J</cp:lastModifiedBy>
  <cp:revision>19</cp:revision>
  <dcterms:created xsi:type="dcterms:W3CDTF">2021-10-06T15:58:05Z</dcterms:created>
  <dcterms:modified xsi:type="dcterms:W3CDTF">2024-04-03T14:54:48Z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114C3088-E9D0-44CD-95A2-658FD6EE30EC</vt:lpwstr>
  </property>
  <property fmtid="{D5CDD505-2E9C-101B-9397-08002B2CF9AE}" pid="3" name="ArticulatePath">
    <vt:lpwstr>Leading at UWH - Hybrid</vt:lpwstr>
  </property>
  <property fmtid="{D5CDD505-2E9C-101B-9397-08002B2CF9AE}" pid="4" name="ContentTypeId">
    <vt:lpwstr>0x010100DFB3E38A22087B45B3DE21C9146B991A</vt:lpwstr>
  </property>
</Properties>
</file>